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57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8C3AD6-89FA-4A99-9174-8A3014E6E9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EB7F4F9-3DCA-4643-854D-7415CB027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A3035C-63A8-4228-8162-F8E621C7E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FEE0-E236-41AC-9C0B-290EFCC8F719}" type="datetimeFigureOut">
              <a:rPr kumimoji="1" lang="ja-JP" altLang="en-US" smtClean="0"/>
              <a:t>2020/12/6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9D43AB-D68C-47A3-BAF7-374F4C12C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83B33C-6AAC-422F-B4F1-4B30933A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130C-5D13-4962-8003-C960F5CC8D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35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995A00-9CE4-48AC-BE94-991171A94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0EED86-D5A4-43DE-B075-72CAC4525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C3205B-1E15-4912-A52B-D9DFE6752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FEE0-E236-41AC-9C0B-290EFCC8F719}" type="datetimeFigureOut">
              <a:rPr kumimoji="1" lang="ja-JP" altLang="en-US" smtClean="0"/>
              <a:t>2020/12/6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71DC00-F3EA-42CC-B73D-5A263FD7E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B304CB-EF2D-40BF-9D56-D7380A819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130C-5D13-4962-8003-C960F5CC8D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52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A9A27A6-E76A-4719-8DDC-12FE86C2B5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7EED7F5-7DD3-40D9-B8C6-4E4B2E51F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CC20C9-24E9-4CAD-B456-75C4C7282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FEE0-E236-41AC-9C0B-290EFCC8F719}" type="datetimeFigureOut">
              <a:rPr kumimoji="1" lang="ja-JP" altLang="en-US" smtClean="0"/>
              <a:t>2020/12/6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FD4F44-11F8-4643-A822-66021AA6D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89181B-2DE7-4245-B2FB-79A9EB069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130C-5D13-4962-8003-C960F5CC8D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643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F3F4F2-D11E-4A35-B160-3AD94F4C2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14F1BF-E0D0-434C-8F6A-9D183F0FA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5F74D3-7693-4289-9A55-E92962435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FEE0-E236-41AC-9C0B-290EFCC8F719}" type="datetimeFigureOut">
              <a:rPr kumimoji="1" lang="ja-JP" altLang="en-US" smtClean="0"/>
              <a:t>2020/12/6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93901F-8E35-4395-BE95-3ED8062BE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9C15E8-DA2E-4DB6-ABF5-A119D3123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130C-5D13-4962-8003-C960F5CC8D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84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13C228-CF29-4A72-B529-B93A6569C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2239A6-561C-4E75-89A5-ED6F2ADBF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3166C1-EEDF-45F3-AE08-02ED69DA6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FEE0-E236-41AC-9C0B-290EFCC8F719}" type="datetimeFigureOut">
              <a:rPr kumimoji="1" lang="ja-JP" altLang="en-US" smtClean="0"/>
              <a:t>2020/12/6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327AFA-324F-4E74-ADD1-55E1285B9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3F106A-7231-4C8A-A9C3-46801C14C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130C-5D13-4962-8003-C960F5CC8D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98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3D219A-E220-4154-8D47-1B778978E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DD402E-673D-411F-94C0-E14BBD0B9E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549923E-B614-4987-8061-1DF8133EEE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C6481D-C73F-4E55-9DE5-59F17A17F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FEE0-E236-41AC-9C0B-290EFCC8F719}" type="datetimeFigureOut">
              <a:rPr kumimoji="1" lang="ja-JP" altLang="en-US" smtClean="0"/>
              <a:t>2020/12/6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155396-B53A-4FDD-B839-BD6F890DA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D0FA0D-EAF4-4516-8EE8-C50130DD4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130C-5D13-4962-8003-C960F5CC8D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932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96F05-3AC2-405D-A0A1-67BEA80DA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D958B4-5D44-49C8-B320-F18D3491C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22856C-A51E-4B10-BC66-811E5FAB30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8AD84FD-EDDE-4FAA-9C50-458EDDCE50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F5FC18C-048E-48D6-81D9-5D1BFDB926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AD0803E-5FF3-44D7-BFE6-1E157B71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FEE0-E236-41AC-9C0B-290EFCC8F719}" type="datetimeFigureOut">
              <a:rPr kumimoji="1" lang="ja-JP" altLang="en-US" smtClean="0"/>
              <a:t>2020/12/6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82F42CD-D989-404D-855C-5A1AF3AE3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C44BB0-BFC7-4275-932F-7645C7EA9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130C-5D13-4962-8003-C960F5CC8D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94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587CAE-A81F-4271-BE11-B9DA04BC9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BE49A-9266-410B-822A-E599A452C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FEE0-E236-41AC-9C0B-290EFCC8F719}" type="datetimeFigureOut">
              <a:rPr kumimoji="1" lang="ja-JP" altLang="en-US" smtClean="0"/>
              <a:t>2020/12/6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C04D13-9C79-489D-840D-D3E7D1224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07FCC53-64DD-4FDF-94B0-7BFC2E29B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130C-5D13-4962-8003-C960F5CC8D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144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26AC985-17FD-4732-A850-DBA8C9A9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FEE0-E236-41AC-9C0B-290EFCC8F719}" type="datetimeFigureOut">
              <a:rPr kumimoji="1" lang="ja-JP" altLang="en-US" smtClean="0"/>
              <a:t>2020/12/6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8B7C4C3-9D0E-4731-83C7-451231203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B6BAB1B-0241-4AA7-868C-A9E6A4745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130C-5D13-4962-8003-C960F5CC8D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57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0665B-BD99-498D-B297-B21912482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D50859-34E2-4048-877E-A12DF1BE2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D1FBC8C-5CBE-4B85-8EB5-A31378BC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E3976D-5B01-4B04-BDC5-F33AEE61D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FEE0-E236-41AC-9C0B-290EFCC8F719}" type="datetimeFigureOut">
              <a:rPr kumimoji="1" lang="ja-JP" altLang="en-US" smtClean="0"/>
              <a:t>2020/12/6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0D77C34-CA2A-4BB8-BBD7-5BE97D5CF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3B385F-1DCD-4DCE-86BE-03D70EBCB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130C-5D13-4962-8003-C960F5CC8D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71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46EDA6-24C7-4512-9F77-9AA549092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142D9BD-399B-4A58-8A86-0470A8913F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F1AD54-DA74-4E40-B733-6889D134C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A4ED6A2-F93F-4BCC-9158-95AC29073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9FEE0-E236-41AC-9C0B-290EFCC8F719}" type="datetimeFigureOut">
              <a:rPr kumimoji="1" lang="ja-JP" altLang="en-US" smtClean="0"/>
              <a:t>2020/12/6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C3F85C-D49A-41FF-B709-970C7659F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749CA9-5318-4B7E-8DDE-9A51B9712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130C-5D13-4962-8003-C960F5CC8D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74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F0EB4C8-8A54-4254-BA54-F660F05E1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0975D27-11E0-4578-9BC0-10B08DCC1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E279C2-0D35-4621-94AC-857F9B2F42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9FEE0-E236-41AC-9C0B-290EFCC8F719}" type="datetimeFigureOut">
              <a:rPr kumimoji="1" lang="ja-JP" altLang="en-US" smtClean="0"/>
              <a:t>2020/12/6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ABCAEB-7F3E-4519-9637-8EFBB9CF1C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F39698-5759-4F6C-A59B-17045B9F9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4130C-5D13-4962-8003-C960F5CC8D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89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矢印: 下 16">
            <a:extLst>
              <a:ext uri="{FF2B5EF4-FFF2-40B4-BE49-F238E27FC236}">
                <a16:creationId xmlns:a16="http://schemas.microsoft.com/office/drawing/2014/main" id="{5F6229EA-97EC-45B9-B71F-D6474F803465}"/>
              </a:ext>
            </a:extLst>
          </p:cNvPr>
          <p:cNvSpPr/>
          <p:nvPr/>
        </p:nvSpPr>
        <p:spPr>
          <a:xfrm>
            <a:off x="7120380" y="233918"/>
            <a:ext cx="626071" cy="6408182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コーセー、個々人のストレス耐性を判別する評価法を開発 ～第22回日本感性工学会大会にて優秀発表賞を受賞～｜株式会社コーセーのプレスリリース">
            <a:extLst>
              <a:ext uri="{FF2B5EF4-FFF2-40B4-BE49-F238E27FC236}">
                <a16:creationId xmlns:a16="http://schemas.microsoft.com/office/drawing/2014/main" id="{BF66893C-9F09-4A19-95C3-170624FF65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15" y="991632"/>
            <a:ext cx="3532188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67F40BB-1C4E-4C63-BC8D-BEAFE8CA0DEC}"/>
              </a:ext>
            </a:extLst>
          </p:cNvPr>
          <p:cNvSpPr txBox="1"/>
          <p:nvPr/>
        </p:nvSpPr>
        <p:spPr>
          <a:xfrm>
            <a:off x="150813" y="233918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指の温度を測るには？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3943120-34DE-40C9-A7E5-C8C751E1677A}"/>
              </a:ext>
            </a:extLst>
          </p:cNvPr>
          <p:cNvSpPr txBox="1"/>
          <p:nvPr/>
        </p:nvSpPr>
        <p:spPr>
          <a:xfrm>
            <a:off x="6557664" y="520700"/>
            <a:ext cx="180049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指の温度（℃）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75293CC-0E24-4CC6-B647-206790B0C575}"/>
              </a:ext>
            </a:extLst>
          </p:cNvPr>
          <p:cNvSpPr txBox="1"/>
          <p:nvPr/>
        </p:nvSpPr>
        <p:spPr>
          <a:xfrm>
            <a:off x="6903912" y="1400691"/>
            <a:ext cx="110799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センサー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55E95E-F817-4D1E-AE3D-6C8BCA6CF6A7}"/>
              </a:ext>
            </a:extLst>
          </p:cNvPr>
          <p:cNvSpPr txBox="1"/>
          <p:nvPr/>
        </p:nvSpPr>
        <p:spPr>
          <a:xfrm>
            <a:off x="6095999" y="3372882"/>
            <a:ext cx="272382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アナログ・デジタル変換</a:t>
            </a:r>
            <a:endParaRPr kumimoji="1" lang="en-US" altLang="ja-JP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B7BC162-011E-4319-AA30-3B08E7CADF0F}"/>
              </a:ext>
            </a:extLst>
          </p:cNvPr>
          <p:cNvSpPr txBox="1"/>
          <p:nvPr/>
        </p:nvSpPr>
        <p:spPr>
          <a:xfrm>
            <a:off x="6788496" y="4071382"/>
            <a:ext cx="133882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デジタル値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1F2459C-075B-4D5A-A2EB-C4DA08B34042}"/>
              </a:ext>
            </a:extLst>
          </p:cNvPr>
          <p:cNvSpPr txBox="1"/>
          <p:nvPr/>
        </p:nvSpPr>
        <p:spPr>
          <a:xfrm>
            <a:off x="7019329" y="4821277"/>
            <a:ext cx="87716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計算式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34E1C39-81F6-40DE-B3A8-4F9626D08868}"/>
              </a:ext>
            </a:extLst>
          </p:cNvPr>
          <p:cNvSpPr txBox="1"/>
          <p:nvPr/>
        </p:nvSpPr>
        <p:spPr>
          <a:xfrm>
            <a:off x="6614286" y="5506640"/>
            <a:ext cx="180049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指の温度（℃）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EEBB982F-225F-4D39-B45B-1D77E0B5F8DE}"/>
              </a:ext>
            </a:extLst>
          </p:cNvPr>
          <p:cNvGrpSpPr/>
          <p:nvPr/>
        </p:nvGrpSpPr>
        <p:grpSpPr>
          <a:xfrm>
            <a:off x="5659677" y="1205547"/>
            <a:ext cx="5412107" cy="1490107"/>
            <a:chOff x="5659677" y="1205547"/>
            <a:chExt cx="5412107" cy="1490107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729630CC-44A8-48CE-8114-156A4B41611B}"/>
                </a:ext>
              </a:extLst>
            </p:cNvPr>
            <p:cNvGrpSpPr/>
            <p:nvPr/>
          </p:nvGrpSpPr>
          <p:grpSpPr>
            <a:xfrm>
              <a:off x="5659677" y="1205547"/>
              <a:ext cx="3577027" cy="1490107"/>
              <a:chOff x="5659677" y="1205547"/>
              <a:chExt cx="3577027" cy="1490107"/>
            </a:xfrm>
          </p:grpSpPr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A1BD4CDF-05F2-4271-9F71-E63358DDF4A8}"/>
                  </a:ext>
                </a:extLst>
              </p:cNvPr>
              <p:cNvSpPr/>
              <p:nvPr/>
            </p:nvSpPr>
            <p:spPr>
              <a:xfrm>
                <a:off x="5704516" y="1205547"/>
                <a:ext cx="3532188" cy="1490107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D9F3707-774F-4FCB-9A34-CB3593C3B8BB}"/>
                  </a:ext>
                </a:extLst>
              </p:cNvPr>
              <p:cNvSpPr txBox="1"/>
              <p:nvPr/>
            </p:nvSpPr>
            <p:spPr>
              <a:xfrm>
                <a:off x="5659677" y="1216025"/>
                <a:ext cx="11047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/>
                  <a:t>LM35DZ</a:t>
                </a:r>
                <a:endParaRPr kumimoji="1" lang="ja-JP" altLang="en-US" dirty="0"/>
              </a:p>
            </p:txBody>
          </p:sp>
        </p:grpSp>
        <p:pic>
          <p:nvPicPr>
            <p:cNvPr id="1028" name="Picture 4" descr="LM35 / LM35DZ Precision Temperature Sensor, For Industrial, 4 To 30v, Rs 45  /piece | ID: 14510861388">
              <a:extLst>
                <a:ext uri="{FF2B5EF4-FFF2-40B4-BE49-F238E27FC236}">
                  <a16:creationId xmlns:a16="http://schemas.microsoft.com/office/drawing/2014/main" id="{2F320472-4385-43C6-A1CA-8A7835A347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80233" y="1353819"/>
              <a:ext cx="1291551" cy="12915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46269C42-03ED-4CD1-9350-709254F9A360}"/>
              </a:ext>
            </a:extLst>
          </p:cNvPr>
          <p:cNvGrpSpPr/>
          <p:nvPr/>
        </p:nvGrpSpPr>
        <p:grpSpPr>
          <a:xfrm>
            <a:off x="5716590" y="2928382"/>
            <a:ext cx="5591646" cy="3180318"/>
            <a:chOff x="5716590" y="2928382"/>
            <a:chExt cx="5591646" cy="3180318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626E4A27-F5D4-40F0-A720-4B9BFF581084}"/>
                </a:ext>
              </a:extLst>
            </p:cNvPr>
            <p:cNvGrpSpPr/>
            <p:nvPr/>
          </p:nvGrpSpPr>
          <p:grpSpPr>
            <a:xfrm>
              <a:off x="5716590" y="2928382"/>
              <a:ext cx="3532188" cy="3180318"/>
              <a:chOff x="5716590" y="2928382"/>
              <a:chExt cx="3532188" cy="3180318"/>
            </a:xfrm>
          </p:grpSpPr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041AA262-6ACF-4D62-9731-D10395509365}"/>
                  </a:ext>
                </a:extLst>
              </p:cNvPr>
              <p:cNvSpPr/>
              <p:nvPr/>
            </p:nvSpPr>
            <p:spPr>
              <a:xfrm>
                <a:off x="5716590" y="2928382"/>
                <a:ext cx="3532188" cy="318031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13097CD-D628-4BE8-B430-0B2D839E6C39}"/>
                  </a:ext>
                </a:extLst>
              </p:cNvPr>
              <p:cNvSpPr txBox="1"/>
              <p:nvPr/>
            </p:nvSpPr>
            <p:spPr>
              <a:xfrm>
                <a:off x="5716590" y="2955488"/>
                <a:ext cx="10102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/>
                  <a:t>Arduino</a:t>
                </a:r>
                <a:endParaRPr kumimoji="1" lang="ja-JP" altLang="en-US" dirty="0"/>
              </a:p>
            </p:txBody>
          </p:sp>
        </p:grpSp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0C84D446-922F-4619-B97F-7F644834EA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70717" y="3521954"/>
              <a:ext cx="1837519" cy="1837519"/>
            </a:xfrm>
            <a:prstGeom prst="rect">
              <a:avLst/>
            </a:prstGeom>
          </p:spPr>
        </p:pic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32E861B-9F10-43CB-B095-EFCFC853BE5D}"/>
              </a:ext>
            </a:extLst>
          </p:cNvPr>
          <p:cNvSpPr txBox="1"/>
          <p:nvPr/>
        </p:nvSpPr>
        <p:spPr>
          <a:xfrm>
            <a:off x="6705490" y="2043370"/>
            <a:ext cx="145584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電圧（</a:t>
            </a:r>
            <a:r>
              <a:rPr kumimoji="1" lang="en-US" altLang="ja-JP" dirty="0"/>
              <a:t>mV</a:t>
            </a:r>
            <a:r>
              <a:rPr kumimoji="1" lang="ja-JP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68096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F805BB9-7773-4E6E-B8BC-C9F6FD55B1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879980" cy="6782595"/>
          </a:xfrm>
          <a:prstGeom prst="rect">
            <a:avLst/>
          </a:prstGeom>
        </p:spPr>
      </p:pic>
      <p:sp>
        <p:nvSpPr>
          <p:cNvPr id="7" name="楕円 6">
            <a:extLst>
              <a:ext uri="{FF2B5EF4-FFF2-40B4-BE49-F238E27FC236}">
                <a16:creationId xmlns:a16="http://schemas.microsoft.com/office/drawing/2014/main" id="{5684F3F9-03B8-4D54-8D85-AE0C81EADA33}"/>
              </a:ext>
            </a:extLst>
          </p:cNvPr>
          <p:cNvSpPr/>
          <p:nvPr/>
        </p:nvSpPr>
        <p:spPr>
          <a:xfrm>
            <a:off x="5003800" y="3581400"/>
            <a:ext cx="2603500" cy="3683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21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D4F4CE97-0FB8-49F3-8919-EE911CED0C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02" y="1366334"/>
            <a:ext cx="5734235" cy="3423424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FB5D03C-78F2-4A5A-956B-5F08E90CAA89}"/>
              </a:ext>
            </a:extLst>
          </p:cNvPr>
          <p:cNvSpPr/>
          <p:nvPr/>
        </p:nvSpPr>
        <p:spPr>
          <a:xfrm>
            <a:off x="1696240" y="809059"/>
            <a:ext cx="354295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温度係数はリニアで＋</a:t>
            </a:r>
            <a:r>
              <a:rPr lang="en-US" altLang="ja-JP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10.0mV/</a:t>
            </a:r>
            <a:r>
              <a:rPr lang="ja-JP" alt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℃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8DEDD7A-8B2F-4200-A97A-0841D003A0B2}"/>
              </a:ext>
            </a:extLst>
          </p:cNvPr>
          <p:cNvSpPr txBox="1"/>
          <p:nvPr/>
        </p:nvSpPr>
        <p:spPr>
          <a:xfrm>
            <a:off x="600602" y="4940818"/>
            <a:ext cx="517481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電圧</a:t>
            </a:r>
            <a:r>
              <a:rPr lang="en-US" altLang="ja-JP" dirty="0"/>
              <a:t>		</a:t>
            </a:r>
            <a:r>
              <a:rPr lang="ja-JP" altLang="en-US" dirty="0"/>
              <a:t>温度</a:t>
            </a:r>
            <a:endParaRPr kumimoji="1" lang="en-US" altLang="ja-JP" dirty="0"/>
          </a:p>
          <a:p>
            <a:r>
              <a:rPr kumimoji="1" lang="en-US" altLang="ja-JP" dirty="0"/>
              <a:t>100mV</a:t>
            </a:r>
            <a:r>
              <a:rPr lang="en-US" altLang="ja-JP" dirty="0"/>
              <a:t>	</a:t>
            </a:r>
            <a:r>
              <a:rPr lang="ja-JP" altLang="en-US" dirty="0"/>
              <a:t>→</a:t>
            </a:r>
            <a:r>
              <a:rPr lang="en-US" altLang="ja-JP" dirty="0"/>
              <a:t>	</a:t>
            </a:r>
            <a:r>
              <a:rPr kumimoji="1" lang="en-US" altLang="ja-JP" dirty="0"/>
              <a:t>10</a:t>
            </a:r>
            <a:r>
              <a:rPr kumimoji="1" lang="ja-JP" altLang="en-US" dirty="0"/>
              <a:t>℃</a:t>
            </a:r>
            <a:endParaRPr kumimoji="1" lang="en-US" altLang="ja-JP" dirty="0"/>
          </a:p>
          <a:p>
            <a:r>
              <a:rPr lang="en-US" altLang="ja-JP" dirty="0"/>
              <a:t>200mV	</a:t>
            </a:r>
            <a:r>
              <a:rPr lang="ja-JP" altLang="en-US" dirty="0"/>
              <a:t>→</a:t>
            </a:r>
            <a:r>
              <a:rPr lang="en-US" altLang="ja-JP" dirty="0"/>
              <a:t>	20</a:t>
            </a:r>
            <a:r>
              <a:rPr lang="ja-JP" altLang="en-US" dirty="0"/>
              <a:t>℃</a:t>
            </a:r>
            <a:endParaRPr lang="en-US" altLang="ja-JP" dirty="0"/>
          </a:p>
          <a:p>
            <a:r>
              <a:rPr kumimoji="1" lang="en-US" altLang="ja-JP" dirty="0"/>
              <a:t>1000mV	</a:t>
            </a:r>
            <a:r>
              <a:rPr kumimoji="1" lang="ja-JP" altLang="en-US" dirty="0"/>
              <a:t>→</a:t>
            </a:r>
            <a:r>
              <a:rPr kumimoji="1" lang="en-US" altLang="ja-JP" dirty="0"/>
              <a:t>	100</a:t>
            </a:r>
            <a:r>
              <a:rPr kumimoji="1" lang="ja-JP" altLang="en-US" dirty="0"/>
              <a:t>℃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つまり「</a:t>
            </a:r>
            <a:r>
              <a:rPr kumimoji="1" lang="en-US" altLang="ja-JP" dirty="0"/>
              <a:t>mV</a:t>
            </a:r>
            <a:r>
              <a:rPr kumimoji="1" lang="ja-JP" altLang="en-US" dirty="0"/>
              <a:t>」の値を</a:t>
            </a:r>
            <a:r>
              <a:rPr kumimoji="1" lang="en-US" altLang="ja-JP" dirty="0"/>
              <a:t>10</a:t>
            </a:r>
            <a:r>
              <a:rPr kumimoji="1" lang="ja-JP" altLang="en-US" dirty="0"/>
              <a:t>で割れば「℃」に変わる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233D1F4-3559-47C6-AF69-D31BE783A1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725" y="1800225"/>
            <a:ext cx="3257550" cy="325755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886A478-9288-44E1-A9A1-3C3F2C811490}"/>
              </a:ext>
            </a:extLst>
          </p:cNvPr>
          <p:cNvSpPr txBox="1"/>
          <p:nvPr/>
        </p:nvSpPr>
        <p:spPr>
          <a:xfrm>
            <a:off x="139700" y="203200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センサーの値を読むには？</a:t>
            </a:r>
          </a:p>
        </p:txBody>
      </p:sp>
    </p:spTree>
    <p:extLst>
      <p:ext uri="{BB962C8B-B14F-4D97-AF65-F5344CB8AC3E}">
        <p14:creationId xmlns:p14="http://schemas.microsoft.com/office/powerpoint/2010/main" val="2178105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/D変換の概要と仕組み – ミームス(MEMEs)のサポートページ">
            <a:extLst>
              <a:ext uri="{FF2B5EF4-FFF2-40B4-BE49-F238E27FC236}">
                <a16:creationId xmlns:a16="http://schemas.microsoft.com/office/drawing/2014/main" id="{2D2507E4-713D-4B47-9B0B-374D17943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961" y="3140462"/>
            <a:ext cx="4219575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7E8A04-ADB8-4470-A225-5A39F729D3E8}"/>
              </a:ext>
            </a:extLst>
          </p:cNvPr>
          <p:cNvSpPr txBox="1"/>
          <p:nvPr/>
        </p:nvSpPr>
        <p:spPr>
          <a:xfrm>
            <a:off x="139700" y="203200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アナログ・デジタル変換とは？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4ADDE3-8E35-482E-AA13-A9B1E2B10249}"/>
              </a:ext>
            </a:extLst>
          </p:cNvPr>
          <p:cNvSpPr txBox="1"/>
          <p:nvPr/>
        </p:nvSpPr>
        <p:spPr>
          <a:xfrm>
            <a:off x="456843" y="1325711"/>
            <a:ext cx="54938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現実世界の現象（指の温度など）は</a:t>
            </a:r>
            <a:endParaRPr lang="en-US" altLang="ja-JP" dirty="0"/>
          </a:p>
          <a:p>
            <a:r>
              <a:rPr lang="ja-JP" altLang="en-US" dirty="0"/>
              <a:t>　　　　連続値（アナログ値）であり</a:t>
            </a:r>
            <a:endParaRPr lang="en-US" altLang="ja-JP" dirty="0"/>
          </a:p>
          <a:p>
            <a:r>
              <a:rPr lang="ja-JP" altLang="en-US" dirty="0"/>
              <a:t>　　　直接コンピュータに読み込むことはできない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783A7DC-BA21-46D4-ACF1-C00E199A4401}"/>
              </a:ext>
            </a:extLst>
          </p:cNvPr>
          <p:cNvSpPr txBox="1"/>
          <p:nvPr/>
        </p:nvSpPr>
        <p:spPr>
          <a:xfrm>
            <a:off x="213638" y="5070108"/>
            <a:ext cx="549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そこで、コンピュータに読み込めるように</a:t>
            </a:r>
            <a:endParaRPr kumimoji="1" lang="en-US" altLang="ja-JP" dirty="0"/>
          </a:p>
          <a:p>
            <a:r>
              <a:rPr lang="ja-JP" altLang="en-US" dirty="0"/>
              <a:t>　離散値（デジタル値）に変換してやる必要がある</a:t>
            </a: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1FC34A0-B12E-466B-9581-3544DB3EE7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403" y="1630362"/>
            <a:ext cx="4667250" cy="300990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F4A52B-85BE-415E-8C8B-591F7926C961}"/>
              </a:ext>
            </a:extLst>
          </p:cNvPr>
          <p:cNvSpPr txBox="1"/>
          <p:nvPr/>
        </p:nvSpPr>
        <p:spPr>
          <a:xfrm>
            <a:off x="6701843" y="664865"/>
            <a:ext cx="4667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変換の方式は様々ある・・・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AD1E022-B463-4AEF-858F-8B3A25281BA1}"/>
              </a:ext>
            </a:extLst>
          </p:cNvPr>
          <p:cNvSpPr txBox="1"/>
          <p:nvPr/>
        </p:nvSpPr>
        <p:spPr>
          <a:xfrm>
            <a:off x="6430789" y="4913261"/>
            <a:ext cx="57612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基準電圧</a:t>
            </a:r>
            <a:r>
              <a:rPr kumimoji="1" lang="en-US" altLang="ja-JP" dirty="0"/>
              <a:t>2.5V</a:t>
            </a:r>
            <a:r>
              <a:rPr kumimoji="1" lang="ja-JP" altLang="en-US" dirty="0"/>
              <a:t>を</a:t>
            </a:r>
            <a:r>
              <a:rPr kumimoji="1" lang="en-US" altLang="ja-JP" dirty="0"/>
              <a:t>10</a:t>
            </a:r>
            <a:r>
              <a:rPr kumimoji="1" lang="ja-JP" altLang="en-US" dirty="0"/>
              <a:t>ビット</a:t>
            </a:r>
            <a:r>
              <a:rPr kumimoji="1" lang="en-US" altLang="ja-JP" dirty="0"/>
              <a:t>AD</a:t>
            </a:r>
            <a:r>
              <a:rPr kumimoji="1" lang="ja-JP" altLang="en-US" dirty="0"/>
              <a:t>変換</a:t>
            </a:r>
            <a:endParaRPr kumimoji="1" lang="en-US" altLang="ja-JP" dirty="0"/>
          </a:p>
          <a:p>
            <a:r>
              <a:rPr lang="ja-JP" altLang="en-US" dirty="0"/>
              <a:t>→</a:t>
            </a:r>
            <a:r>
              <a:rPr lang="en-US" altLang="ja-JP" dirty="0"/>
              <a:t>2.5V</a:t>
            </a:r>
            <a:r>
              <a:rPr lang="ja-JP" altLang="en-US" dirty="0"/>
              <a:t>を</a:t>
            </a:r>
            <a:r>
              <a:rPr lang="en-US" altLang="ja-JP" dirty="0"/>
              <a:t>1024</a:t>
            </a:r>
            <a:r>
              <a:rPr lang="ja-JP" altLang="en-US" dirty="0"/>
              <a:t>段階（</a:t>
            </a:r>
            <a:r>
              <a:rPr lang="en-US" altLang="ja-JP" dirty="0"/>
              <a:t>0</a:t>
            </a:r>
            <a:r>
              <a:rPr lang="ja-JP" altLang="en-US" dirty="0"/>
              <a:t>～</a:t>
            </a:r>
            <a:r>
              <a:rPr lang="en-US" altLang="ja-JP" dirty="0"/>
              <a:t>1023</a:t>
            </a:r>
            <a:r>
              <a:rPr lang="ja-JP" altLang="en-US" dirty="0"/>
              <a:t>）に変換するということ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en-US" altLang="ja-JP" dirty="0" err="1"/>
              <a:t>ArduinoUNO</a:t>
            </a:r>
            <a:r>
              <a:rPr lang="ja-JP" altLang="en-US" dirty="0"/>
              <a:t>は</a:t>
            </a:r>
            <a:endParaRPr lang="en-US" altLang="ja-JP" dirty="0"/>
          </a:p>
          <a:p>
            <a:r>
              <a:rPr kumimoji="1" lang="en-US" altLang="ja-JP" dirty="0"/>
              <a:t>5V</a:t>
            </a:r>
            <a:r>
              <a:rPr kumimoji="1" lang="ja-JP" altLang="en-US" dirty="0"/>
              <a:t>を</a:t>
            </a:r>
            <a:r>
              <a:rPr kumimoji="1" lang="en-US" altLang="ja-JP" dirty="0"/>
              <a:t>1024</a:t>
            </a:r>
            <a:r>
              <a:rPr kumimoji="1" lang="ja-JP" altLang="en-US" dirty="0"/>
              <a:t>段階 </a:t>
            </a:r>
            <a:r>
              <a:rPr lang="en-US" altLang="ja-JP" dirty="0"/>
              <a:t>or 1.1V</a:t>
            </a:r>
            <a:r>
              <a:rPr lang="ja-JP" altLang="en-US" dirty="0"/>
              <a:t>を</a:t>
            </a:r>
            <a:r>
              <a:rPr lang="en-US" altLang="ja-JP" dirty="0"/>
              <a:t>1024</a:t>
            </a:r>
            <a:r>
              <a:rPr lang="ja-JP" altLang="en-US" dirty="0"/>
              <a:t>段階の</a:t>
            </a:r>
            <a:r>
              <a:rPr lang="en-US" altLang="ja-JP" dirty="0"/>
              <a:t>2</a:t>
            </a:r>
            <a:r>
              <a:rPr lang="ja-JP" altLang="en-US" dirty="0"/>
              <a:t>通りが選べる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436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1EB6377-1990-4D7D-A1E5-231586BACAA1}"/>
              </a:ext>
            </a:extLst>
          </p:cNvPr>
          <p:cNvSpPr txBox="1"/>
          <p:nvPr/>
        </p:nvSpPr>
        <p:spPr>
          <a:xfrm>
            <a:off x="430855" y="998243"/>
            <a:ext cx="363112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参照電圧は</a:t>
            </a:r>
            <a:r>
              <a:rPr kumimoji="1" lang="en-US" altLang="ja-JP" dirty="0"/>
              <a:t>1.1V</a:t>
            </a:r>
          </a:p>
          <a:p>
            <a:r>
              <a:rPr lang="en-US" altLang="ja-JP" dirty="0"/>
              <a:t>AD</a:t>
            </a:r>
            <a:r>
              <a:rPr lang="ja-JP" altLang="en-US" dirty="0"/>
              <a:t>変換は</a:t>
            </a:r>
            <a:r>
              <a:rPr lang="en-US" altLang="ja-JP" dirty="0"/>
              <a:t>10</a:t>
            </a:r>
            <a:r>
              <a:rPr lang="ja-JP" altLang="en-US" dirty="0"/>
              <a:t>ビット（</a:t>
            </a:r>
            <a:r>
              <a:rPr lang="en-US" altLang="ja-JP" dirty="0"/>
              <a:t>0</a:t>
            </a:r>
            <a:r>
              <a:rPr lang="ja-JP" altLang="en-US" dirty="0"/>
              <a:t>～</a:t>
            </a:r>
            <a:r>
              <a:rPr lang="en-US" altLang="ja-JP" dirty="0"/>
              <a:t>1023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en-US" altLang="ja-JP" dirty="0"/>
              <a:t>	</a:t>
            </a:r>
            <a:r>
              <a:rPr lang="ja-JP" altLang="en-US" dirty="0"/>
              <a:t>↓</a:t>
            </a:r>
            <a:endParaRPr lang="en-US" altLang="ja-JP" dirty="0"/>
          </a:p>
          <a:p>
            <a:r>
              <a:rPr kumimoji="1" lang="en-US" altLang="ja-JP" dirty="0"/>
              <a:t>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1.1V</a:t>
            </a:r>
            <a:r>
              <a:rPr kumimoji="1" lang="ja-JP" altLang="en-US" dirty="0"/>
              <a:t>が</a:t>
            </a:r>
            <a:r>
              <a:rPr kumimoji="1" lang="en-US" altLang="ja-JP" dirty="0"/>
              <a:t>1024</a:t>
            </a:r>
            <a:r>
              <a:rPr kumimoji="1" lang="ja-JP" altLang="en-US" dirty="0"/>
              <a:t>段階で表示される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デジタル値</a:t>
            </a:r>
            <a:r>
              <a:rPr kumimoji="1" lang="en-US" altLang="ja-JP" dirty="0"/>
              <a:t>	</a:t>
            </a:r>
            <a:r>
              <a:rPr lang="ja-JP" altLang="en-US" dirty="0"/>
              <a:t>電圧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en-US" altLang="ja-JP" dirty="0"/>
              <a:t>0	</a:t>
            </a:r>
            <a:r>
              <a:rPr lang="ja-JP" altLang="en-US" dirty="0"/>
              <a:t>→</a:t>
            </a:r>
            <a:r>
              <a:rPr lang="en-US" altLang="ja-JP" dirty="0"/>
              <a:t>	0V</a:t>
            </a:r>
            <a:endParaRPr kumimoji="1" lang="en-US" altLang="ja-JP" dirty="0"/>
          </a:p>
          <a:p>
            <a:r>
              <a:rPr kumimoji="1" lang="en-US" altLang="ja-JP" dirty="0"/>
              <a:t>1023	</a:t>
            </a:r>
            <a:r>
              <a:rPr kumimoji="1" lang="ja-JP" altLang="en-US" dirty="0"/>
              <a:t>→</a:t>
            </a:r>
            <a:r>
              <a:rPr kumimoji="1" lang="en-US" altLang="ja-JP" dirty="0"/>
              <a:t>	1.1V</a:t>
            </a:r>
          </a:p>
          <a:p>
            <a:r>
              <a:rPr lang="en-US" altLang="ja-JP" dirty="0"/>
              <a:t>1023	</a:t>
            </a:r>
            <a:r>
              <a:rPr lang="ja-JP" altLang="en-US" dirty="0"/>
              <a:t>→</a:t>
            </a:r>
            <a:r>
              <a:rPr lang="en-US" altLang="ja-JP" dirty="0"/>
              <a:t>	1100mV</a:t>
            </a:r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つまりデジタル値に</a:t>
            </a:r>
            <a:r>
              <a:rPr lang="en-US" altLang="ja-JP" dirty="0"/>
              <a:t>1100/1024</a:t>
            </a:r>
            <a:r>
              <a:rPr lang="ja-JP" altLang="en-US" dirty="0"/>
              <a:t>を</a:t>
            </a:r>
            <a:endParaRPr lang="en-US" altLang="ja-JP" dirty="0"/>
          </a:p>
          <a:p>
            <a:r>
              <a:rPr lang="ja-JP" altLang="en-US" dirty="0"/>
              <a:t>掛け合わせると</a:t>
            </a:r>
            <a:r>
              <a:rPr lang="en-US" altLang="ja-JP" dirty="0"/>
              <a:t>mV</a:t>
            </a:r>
            <a:r>
              <a:rPr lang="ja-JP" altLang="en-US" dirty="0"/>
              <a:t>に変わる</a:t>
            </a:r>
            <a:endParaRPr lang="en-US" altLang="ja-JP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A19F76F-E451-49A1-96ED-1A60C0CC7E2E}"/>
              </a:ext>
            </a:extLst>
          </p:cNvPr>
          <p:cNvSpPr txBox="1"/>
          <p:nvPr/>
        </p:nvSpPr>
        <p:spPr>
          <a:xfrm>
            <a:off x="167268" y="156117"/>
            <a:ext cx="3142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1.</a:t>
            </a:r>
            <a:r>
              <a:rPr kumimoji="1" lang="ja-JP" altLang="en-US" dirty="0"/>
              <a:t>デジタル値を電圧に変える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D29724FD-00D2-4F32-A9C5-A101B8110A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202" y="1226634"/>
            <a:ext cx="5734235" cy="3423424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A3F172C-4F21-4C36-8D0F-2DC5B79E6A40}"/>
              </a:ext>
            </a:extLst>
          </p:cNvPr>
          <p:cNvSpPr/>
          <p:nvPr/>
        </p:nvSpPr>
        <p:spPr>
          <a:xfrm>
            <a:off x="6708478" y="679553"/>
            <a:ext cx="3676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effectLst/>
                <a:latin typeface="Courier New" panose="02070309020205020404" pitchFamily="49" charset="0"/>
              </a:rPr>
              <a:t>温度係数はリニアで＋</a:t>
            </a:r>
            <a:r>
              <a:rPr lang="en-US" altLang="ja-JP" dirty="0">
                <a:effectLst/>
                <a:latin typeface="Times New Roman" panose="02020603050405020304" pitchFamily="18" charset="0"/>
              </a:rPr>
              <a:t>10.0mV/</a:t>
            </a:r>
            <a:r>
              <a:rPr lang="en-US" altLang="ja-JP" dirty="0">
                <a:effectLst/>
                <a:latin typeface="Courier New" panose="02070309020205020404" pitchFamily="49" charset="0"/>
              </a:rPr>
              <a:t>°C</a:t>
            </a:r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366501D-894C-44AE-B0E1-74E477872FEC}"/>
              </a:ext>
            </a:extLst>
          </p:cNvPr>
          <p:cNvSpPr txBox="1"/>
          <p:nvPr/>
        </p:nvSpPr>
        <p:spPr>
          <a:xfrm>
            <a:off x="6036202" y="4890018"/>
            <a:ext cx="517481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電圧</a:t>
            </a:r>
            <a:r>
              <a:rPr lang="en-US" altLang="ja-JP" dirty="0"/>
              <a:t>		</a:t>
            </a:r>
            <a:r>
              <a:rPr lang="ja-JP" altLang="en-US" dirty="0"/>
              <a:t>温度</a:t>
            </a:r>
            <a:endParaRPr kumimoji="1" lang="en-US" altLang="ja-JP" dirty="0"/>
          </a:p>
          <a:p>
            <a:r>
              <a:rPr kumimoji="1" lang="en-US" altLang="ja-JP" dirty="0"/>
              <a:t>100mV</a:t>
            </a:r>
            <a:r>
              <a:rPr lang="en-US" altLang="ja-JP" dirty="0"/>
              <a:t>	</a:t>
            </a:r>
            <a:r>
              <a:rPr lang="ja-JP" altLang="en-US" dirty="0"/>
              <a:t>→</a:t>
            </a:r>
            <a:r>
              <a:rPr lang="en-US" altLang="ja-JP" dirty="0"/>
              <a:t>	</a:t>
            </a:r>
            <a:r>
              <a:rPr kumimoji="1" lang="en-US" altLang="ja-JP" dirty="0"/>
              <a:t>10</a:t>
            </a:r>
            <a:r>
              <a:rPr kumimoji="1" lang="ja-JP" altLang="en-US" dirty="0"/>
              <a:t>℃</a:t>
            </a:r>
            <a:endParaRPr kumimoji="1" lang="en-US" altLang="ja-JP" dirty="0"/>
          </a:p>
          <a:p>
            <a:r>
              <a:rPr lang="en-US" altLang="ja-JP" dirty="0"/>
              <a:t>200mV	</a:t>
            </a:r>
            <a:r>
              <a:rPr lang="ja-JP" altLang="en-US" dirty="0"/>
              <a:t>→</a:t>
            </a:r>
            <a:r>
              <a:rPr lang="en-US" altLang="ja-JP" dirty="0"/>
              <a:t>	20</a:t>
            </a:r>
            <a:r>
              <a:rPr lang="ja-JP" altLang="en-US" dirty="0"/>
              <a:t>℃</a:t>
            </a:r>
            <a:endParaRPr lang="en-US" altLang="ja-JP" dirty="0"/>
          </a:p>
          <a:p>
            <a:r>
              <a:rPr kumimoji="1" lang="en-US" altLang="ja-JP" dirty="0"/>
              <a:t>1000mV	</a:t>
            </a:r>
            <a:r>
              <a:rPr kumimoji="1" lang="ja-JP" altLang="en-US" dirty="0"/>
              <a:t>→</a:t>
            </a:r>
            <a:r>
              <a:rPr kumimoji="1" lang="en-US" altLang="ja-JP" dirty="0"/>
              <a:t>	100</a:t>
            </a:r>
            <a:r>
              <a:rPr kumimoji="1" lang="ja-JP" altLang="en-US" dirty="0"/>
              <a:t>℃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つまり「</a:t>
            </a:r>
            <a:r>
              <a:rPr kumimoji="1" lang="en-US" altLang="ja-JP" dirty="0"/>
              <a:t>mV</a:t>
            </a:r>
            <a:r>
              <a:rPr kumimoji="1" lang="ja-JP" altLang="en-US" dirty="0"/>
              <a:t>」の値を</a:t>
            </a:r>
            <a:r>
              <a:rPr kumimoji="1" lang="en-US" altLang="ja-JP" dirty="0"/>
              <a:t>10</a:t>
            </a:r>
            <a:r>
              <a:rPr kumimoji="1" lang="ja-JP" altLang="en-US" dirty="0"/>
              <a:t>で割れば「℃」に変わる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6724C45-09CA-4DF5-A56D-5D90B6B23D87}"/>
              </a:ext>
            </a:extLst>
          </p:cNvPr>
          <p:cNvSpPr txBox="1"/>
          <p:nvPr/>
        </p:nvSpPr>
        <p:spPr>
          <a:xfrm>
            <a:off x="6068647" y="156117"/>
            <a:ext cx="2449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電圧を温度に変える</a:t>
            </a:r>
          </a:p>
        </p:txBody>
      </p:sp>
    </p:spTree>
    <p:extLst>
      <p:ext uri="{BB962C8B-B14F-4D97-AF65-F5344CB8AC3E}">
        <p14:creationId xmlns:p14="http://schemas.microsoft.com/office/powerpoint/2010/main" val="1247981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354F7248-3466-420D-B1FB-CDE70A4339C9}"/>
              </a:ext>
            </a:extLst>
          </p:cNvPr>
          <p:cNvGrpSpPr/>
          <p:nvPr/>
        </p:nvGrpSpPr>
        <p:grpSpPr>
          <a:xfrm>
            <a:off x="3470200" y="5156107"/>
            <a:ext cx="5251599" cy="646333"/>
            <a:chOff x="1493186" y="1679859"/>
            <a:chExt cx="6157628" cy="430786"/>
          </a:xfrm>
        </p:grpSpPr>
        <p:sp>
          <p:nvSpPr>
            <p:cNvPr id="5" name="テキスト ボックス 2">
              <a:extLst>
                <a:ext uri="{FF2B5EF4-FFF2-40B4-BE49-F238E27FC236}">
                  <a16:creationId xmlns:a16="http://schemas.microsoft.com/office/drawing/2014/main" id="{CF5CAB6F-BACF-45E3-B83E-704B7F183897}"/>
                </a:ext>
              </a:extLst>
            </p:cNvPr>
            <p:cNvSpPr txBox="1"/>
            <p:nvPr/>
          </p:nvSpPr>
          <p:spPr>
            <a:xfrm>
              <a:off x="1493186" y="1679860"/>
              <a:ext cx="2016449" cy="43078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安静</a:t>
              </a:r>
              <a:endParaRPr kumimoji="1"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  <a:p>
              <a:pPr algn="ctr"/>
              <a:r>
                <a:rPr kumimoji="1" lang="en-US" altLang="ja-JP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3</a:t>
              </a:r>
              <a:r>
                <a:rPr kumimoji="1" lang="ja-JP" altLang="en-US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分</a:t>
              </a:r>
            </a:p>
          </p:txBody>
        </p:sp>
        <p:sp>
          <p:nvSpPr>
            <p:cNvPr id="6" name="テキスト ボックス 3">
              <a:extLst>
                <a:ext uri="{FF2B5EF4-FFF2-40B4-BE49-F238E27FC236}">
                  <a16:creationId xmlns:a16="http://schemas.microsoft.com/office/drawing/2014/main" id="{719DA608-EBFF-4694-B69F-08A436DB1125}"/>
                </a:ext>
              </a:extLst>
            </p:cNvPr>
            <p:cNvSpPr txBox="1"/>
            <p:nvPr/>
          </p:nvSpPr>
          <p:spPr>
            <a:xfrm>
              <a:off x="3563774" y="1679859"/>
              <a:ext cx="2016449" cy="43078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ストレス課題</a:t>
              </a:r>
              <a:endParaRPr kumimoji="1"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  <a:p>
              <a:pPr algn="ctr"/>
              <a:r>
                <a:rPr kumimoji="1" lang="en-US" altLang="ja-JP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3</a:t>
              </a:r>
              <a:r>
                <a:rPr kumimoji="1" lang="ja-JP" altLang="en-US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分</a:t>
              </a:r>
            </a:p>
          </p:txBody>
        </p:sp>
        <p:sp>
          <p:nvSpPr>
            <p:cNvPr id="7" name="テキスト ボックス 4">
              <a:extLst>
                <a:ext uri="{FF2B5EF4-FFF2-40B4-BE49-F238E27FC236}">
                  <a16:creationId xmlns:a16="http://schemas.microsoft.com/office/drawing/2014/main" id="{61EFA7F2-2184-4450-9EBE-3D1697B18327}"/>
                </a:ext>
              </a:extLst>
            </p:cNvPr>
            <p:cNvSpPr txBox="1"/>
            <p:nvPr/>
          </p:nvSpPr>
          <p:spPr>
            <a:xfrm>
              <a:off x="5634365" y="1679859"/>
              <a:ext cx="2016449" cy="43078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安静</a:t>
              </a:r>
              <a:endParaRPr kumimoji="1"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  <a:p>
              <a:pPr algn="ctr"/>
              <a:r>
                <a:rPr kumimoji="1" lang="en-US" altLang="ja-JP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3</a:t>
              </a:r>
              <a:r>
                <a:rPr kumimoji="1" lang="ja-JP" altLang="en-US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分</a:t>
              </a: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41668E-D6B6-4C78-9253-6AE0DB885256}"/>
              </a:ext>
            </a:extLst>
          </p:cNvPr>
          <p:cNvSpPr txBox="1"/>
          <p:nvPr/>
        </p:nvSpPr>
        <p:spPr>
          <a:xfrm>
            <a:off x="139700" y="203200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ミニ実験の実施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1D65353-C11E-468A-B69F-C1EBE8C1F60A}"/>
              </a:ext>
            </a:extLst>
          </p:cNvPr>
          <p:cNvGrpSpPr/>
          <p:nvPr/>
        </p:nvGrpSpPr>
        <p:grpSpPr>
          <a:xfrm>
            <a:off x="2278081" y="1580189"/>
            <a:ext cx="6846887" cy="2879526"/>
            <a:chOff x="1148557" y="548680"/>
            <a:chExt cx="6846887" cy="2879526"/>
          </a:xfrm>
        </p:grpSpPr>
        <p:pic>
          <p:nvPicPr>
            <p:cNvPr id="11" name="Picture 3">
              <a:extLst>
                <a:ext uri="{FF2B5EF4-FFF2-40B4-BE49-F238E27FC236}">
                  <a16:creationId xmlns:a16="http://schemas.microsoft.com/office/drawing/2014/main" id="{0D48DDDF-F98F-464D-A76B-E224F0DFBD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8557" y="899319"/>
              <a:ext cx="6846887" cy="2528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75703E35-FABD-429B-A779-610592C8E6A4}"/>
                </a:ext>
              </a:extLst>
            </p:cNvPr>
            <p:cNvCxnSpPr/>
            <p:nvPr/>
          </p:nvCxnSpPr>
          <p:spPr>
            <a:xfrm flipV="1">
              <a:off x="3463305" y="1043668"/>
              <a:ext cx="0" cy="199626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A79383C9-2C17-44E7-B70F-637F9ED8FBDA}"/>
                </a:ext>
              </a:extLst>
            </p:cNvPr>
            <p:cNvCxnSpPr/>
            <p:nvPr/>
          </p:nvCxnSpPr>
          <p:spPr>
            <a:xfrm flipV="1">
              <a:off x="5286747" y="1043668"/>
              <a:ext cx="0" cy="199626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A7078E7-3A6E-4985-A0B8-F60433DD5624}"/>
                </a:ext>
              </a:extLst>
            </p:cNvPr>
            <p:cNvSpPr txBox="1"/>
            <p:nvPr/>
          </p:nvSpPr>
          <p:spPr>
            <a:xfrm>
              <a:off x="2087520" y="548680"/>
              <a:ext cx="763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dirty="0"/>
                <a:t>安静</a:t>
              </a:r>
              <a:r>
                <a:rPr lang="en-US" altLang="ja-JP" dirty="0"/>
                <a:t>1</a:t>
              </a:r>
              <a:endParaRPr kumimoji="1" lang="ja-JP" altLang="en-US" dirty="0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3DDB03DB-B95E-4A0D-844E-A2444CBA32C4}"/>
                </a:ext>
              </a:extLst>
            </p:cNvPr>
            <p:cNvSpPr txBox="1"/>
            <p:nvPr/>
          </p:nvSpPr>
          <p:spPr>
            <a:xfrm>
              <a:off x="3807583" y="548680"/>
              <a:ext cx="10230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/>
                <a:t>スピーチ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68EB7433-206A-4783-842C-61896DC29F86}"/>
                </a:ext>
              </a:extLst>
            </p:cNvPr>
            <p:cNvSpPr txBox="1"/>
            <p:nvPr/>
          </p:nvSpPr>
          <p:spPr>
            <a:xfrm>
              <a:off x="6199085" y="548680"/>
              <a:ext cx="763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/>
                <a:t>安静</a:t>
              </a:r>
              <a:r>
                <a:rPr kumimoji="1" lang="en-US" altLang="ja-JP" dirty="0"/>
                <a:t>2</a:t>
              </a:r>
              <a:endParaRPr kumimoji="1" lang="ja-JP" altLang="en-US" dirty="0"/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29A59F-D88D-44D1-A24A-01820E114C4B}"/>
              </a:ext>
            </a:extLst>
          </p:cNvPr>
          <p:cNvSpPr txBox="1"/>
          <p:nvPr/>
        </p:nvSpPr>
        <p:spPr>
          <a:xfrm>
            <a:off x="2951412" y="1055560"/>
            <a:ext cx="5118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学校の試験のときを思い出して話したときの皮膚温</a:t>
            </a:r>
          </a:p>
        </p:txBody>
      </p:sp>
    </p:spTree>
    <p:extLst>
      <p:ext uri="{BB962C8B-B14F-4D97-AF65-F5344CB8AC3E}">
        <p14:creationId xmlns:p14="http://schemas.microsoft.com/office/powerpoint/2010/main" val="1644321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339</Words>
  <Application>Microsoft Office PowerPoint</Application>
  <PresentationFormat>ワイド画面</PresentationFormat>
  <Paragraphs>65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Ｐ明朝</vt:lpstr>
      <vt:lpstr>游ゴシック</vt:lpstr>
      <vt:lpstr>游ゴシック Light</vt:lpstr>
      <vt:lpstr>Arial</vt:lpstr>
      <vt:lpstr>Courier New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nagano</dc:creator>
  <cp:lastModifiedBy>nagano</cp:lastModifiedBy>
  <cp:revision>50</cp:revision>
  <dcterms:created xsi:type="dcterms:W3CDTF">2020-12-06T09:24:59Z</dcterms:created>
  <dcterms:modified xsi:type="dcterms:W3CDTF">2020-12-06T11:27:03Z</dcterms:modified>
</cp:coreProperties>
</file>