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8CF8A-B683-475C-8EE5-C06CB0E7AFC8}" v="3" dt="2025-01-09T04:57:05.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60"/>
  </p:normalViewPr>
  <p:slideViewPr>
    <p:cSldViewPr snapToGrid="0">
      <p:cViewPr varScale="1">
        <p:scale>
          <a:sx n="102" d="100"/>
          <a:sy n="102"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ichiro nagano" userId="3f2f08caad91eb2e" providerId="LiveId" clId="{B7B8CF8A-B683-475C-8EE5-C06CB0E7AFC8}"/>
    <pc:docChg chg="modSld">
      <pc:chgData name="yuichiro nagano" userId="3f2f08caad91eb2e" providerId="LiveId" clId="{B7B8CF8A-B683-475C-8EE5-C06CB0E7AFC8}" dt="2025-01-09T04:57:05.388" v="27"/>
      <pc:docMkLst>
        <pc:docMk/>
      </pc:docMkLst>
      <pc:sldChg chg="modSp mod">
        <pc:chgData name="yuichiro nagano" userId="3f2f08caad91eb2e" providerId="LiveId" clId="{B7B8CF8A-B683-475C-8EE5-C06CB0E7AFC8}" dt="2025-01-09T04:57:05.388" v="27"/>
        <pc:sldMkLst>
          <pc:docMk/>
          <pc:sldMk cId="3882570012" sldId="256"/>
        </pc:sldMkLst>
        <pc:spChg chg="mod">
          <ac:chgData name="yuichiro nagano" userId="3f2f08caad91eb2e" providerId="LiveId" clId="{B7B8CF8A-B683-475C-8EE5-C06CB0E7AFC8}" dt="2025-01-09T04:57:05.388" v="27"/>
          <ac:spMkLst>
            <pc:docMk/>
            <pc:sldMk cId="3882570012" sldId="256"/>
            <ac:spMk id="10" creationId="{F172FC84-BE51-435E-B7C1-68F86EC80C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76931-D6FF-3A35-E59D-884B8780149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0968E6-F7F7-A7AE-D660-5533B3E29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17F7CF5-66A2-3E23-BD2E-A80C16822257}"/>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ABFF1CE2-3722-1367-E746-1BBA68C326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B66E8E-4FAF-AD15-951E-F60EB520C265}"/>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52974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15A67-8366-D5DA-25E6-F3EC1536B9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EBA5B90-1E3C-B554-C1A0-BCDD27DE9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C99E1A-FDA1-B510-9C81-C95EBEE4AB61}"/>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CFD6446D-843E-17BB-12C6-8253A8E138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EEB481-6ACA-917F-815D-6661F1CD80E6}"/>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267403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AEE7AC-E91B-61DD-19A6-3C4657AD75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86F5BE-E37B-DD83-79A6-2CC974D7F71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98AD68-0F40-07E9-FDDF-A1A777A93595}"/>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232B6C6F-F8EC-8AF1-BE3D-3B2E2F5B82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8BC23D-AEF5-040B-180F-CA99AA92A14E}"/>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99484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438E1-F038-117B-E103-9C732D211A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BD2EC8-6275-22CD-EA63-144D82A4D8E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06EDB9-D08E-0BB6-8CA6-5729768FC9BD}"/>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449FC23A-D5C2-4F65-56E0-1EC209F49D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A282E1-DB24-DB32-15A9-FA461011B229}"/>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66316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E0C8D-6156-E1B3-2137-6468D0D0BEE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7CFE8B-01E0-258D-474C-72476D2A8A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0A957C-BE1D-D8B7-5CF5-1DCDC21B26D3}"/>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A1DD4A1B-C487-A456-1B4A-1DF05CE839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384BF0-5949-1B52-34B8-690581C8BEB0}"/>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166569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526A0-FDC2-7CBA-EFA3-845156AAEA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5A9F7D-B7B7-71DF-E2C5-046F3048ED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961C9E-7A7A-C651-2F05-F10AD79489A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184B51-7988-C22C-E927-EA2E9A3431C3}"/>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A37BFA27-A2D1-A19A-72C2-80EBB5BADD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5C80B-4F05-25C2-EF13-546BBEAAC117}"/>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34689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7C85-DC66-83E3-DB51-F60E1B269D2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B71888-ECFA-1432-06CA-BC7774C9EF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5B2CDA-9DAE-97F5-2392-067F9E9F5A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F9745F-62B7-121F-2B05-740F6D117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DF4DD4-5990-571E-203F-5B36AB81DF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660B429-7075-B34F-1EDA-7DEB9856040B}"/>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8" name="フッター プレースホルダー 7">
            <a:extLst>
              <a:ext uri="{FF2B5EF4-FFF2-40B4-BE49-F238E27FC236}">
                <a16:creationId xmlns:a16="http://schemas.microsoft.com/office/drawing/2014/main" id="{EB4029F6-D964-7A87-C351-1E299721451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853CC1-FADE-AB53-9A09-9E625FBA1179}"/>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272435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566AD2-415D-360B-318E-EF895A02076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65E9629-1FB5-B36B-6924-F8AC84869B7C}"/>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4" name="フッター プレースホルダー 3">
            <a:extLst>
              <a:ext uri="{FF2B5EF4-FFF2-40B4-BE49-F238E27FC236}">
                <a16:creationId xmlns:a16="http://schemas.microsoft.com/office/drawing/2014/main" id="{8C0D2976-2C24-AF96-1534-84A8D28B5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2AB8C55-DD2E-0928-B8F9-8D4815282761}"/>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137024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31F3D6-F849-8406-6FBA-B895B6D0EC31}"/>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3" name="フッター プレースホルダー 2">
            <a:extLst>
              <a:ext uri="{FF2B5EF4-FFF2-40B4-BE49-F238E27FC236}">
                <a16:creationId xmlns:a16="http://schemas.microsoft.com/office/drawing/2014/main" id="{49DA8C0A-C0A8-B669-FA91-94FE30F9D64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1DFD0F-3776-5A53-3531-2A3640530FE0}"/>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13403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9D665-6734-2262-876E-65B8B53B15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74F8FE-1ACB-BA85-3A00-ED506D527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F4E5A10-83B7-086F-9FF7-7DAF9A35F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EFEA24E-FAC1-A885-B96A-9D559C83C7D3}"/>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80B1BB01-6943-2E61-6355-ED2D1837B2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FDFD2A-0D1A-CA45-8A0C-21CC0841EF48}"/>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1338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31D40-7B51-5E6F-E96F-6368394AF6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FA80AA-87F8-200D-E7BE-81EFE496A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22CB85-64E1-4A26-3060-095991F2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6F674D-24C4-ED0A-7221-702287162FD8}"/>
              </a:ext>
            </a:extLst>
          </p:cNvPr>
          <p:cNvSpPr>
            <a:spLocks noGrp="1"/>
          </p:cNvSpPr>
          <p:nvPr>
            <p:ph type="dt" sz="half" idx="10"/>
          </p:nvPr>
        </p:nvSpPr>
        <p:spPr/>
        <p:txBody>
          <a:bodyPr/>
          <a:lstStyle/>
          <a:p>
            <a:fld id="{E2E65551-4618-471C-9D9A-3A84FE00B387}"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833BB867-692D-B207-A306-A6F5123657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410CD3-61DB-AE77-9217-59060AD5D37F}"/>
              </a:ext>
            </a:extLst>
          </p:cNvPr>
          <p:cNvSpPr>
            <a:spLocks noGrp="1"/>
          </p:cNvSpPr>
          <p:nvPr>
            <p:ph type="sldNum" sz="quarter" idx="12"/>
          </p:nvPr>
        </p:nvSpPr>
        <p:spPr/>
        <p:txBody>
          <a:body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92730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8CC81D-6A02-08BA-F89A-0B02D554D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E7A5BD-AA85-B049-B1F8-AD16477BA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0D4202-9F91-C850-E033-25C75CF97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E65551-4618-471C-9D9A-3A84FE00B387}"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E1D46C29-DF74-174B-8FE9-427F2D7C4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4CBD2C-42DE-7A88-C8F4-709920E58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0BF968-4B01-46C7-B620-ACA55F8AA650}" type="slidenum">
              <a:rPr kumimoji="1" lang="ja-JP" altLang="en-US" smtClean="0"/>
              <a:t>‹#›</a:t>
            </a:fld>
            <a:endParaRPr kumimoji="1" lang="ja-JP" altLang="en-US"/>
          </a:p>
        </p:txBody>
      </p:sp>
    </p:spTree>
    <p:extLst>
      <p:ext uri="{BB962C8B-B14F-4D97-AF65-F5344CB8AC3E}">
        <p14:creationId xmlns:p14="http://schemas.microsoft.com/office/powerpoint/2010/main" val="185463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C0A43779-0D65-4782-67B9-366B08B1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82" y="813359"/>
            <a:ext cx="5295043" cy="5287617"/>
          </a:xfrm>
          <a:prstGeom prst="rect">
            <a:avLst/>
          </a:prstGeom>
        </p:spPr>
      </p:pic>
      <p:sp>
        <p:nvSpPr>
          <p:cNvPr id="6" name="テキスト ボックス 5">
            <a:extLst>
              <a:ext uri="{FF2B5EF4-FFF2-40B4-BE49-F238E27FC236}">
                <a16:creationId xmlns:a16="http://schemas.microsoft.com/office/drawing/2014/main" id="{A47DECCE-CBE5-3716-A4C9-C3005F61C538}"/>
              </a:ext>
            </a:extLst>
          </p:cNvPr>
          <p:cNvSpPr txBox="1"/>
          <p:nvPr/>
        </p:nvSpPr>
        <p:spPr>
          <a:xfrm>
            <a:off x="6736213" y="1417299"/>
            <a:ext cx="43188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抗酸化システム（</a:t>
            </a:r>
            <a:r>
              <a:rPr lang="en-US" altLang="ja-JP" dirty="0"/>
              <a:t>Antioxidant System</a:t>
            </a:r>
            <a:r>
              <a:rPr kumimoji="1" lang="ja-JP" altLang="en-US" dirty="0"/>
              <a:t>）</a:t>
            </a:r>
          </a:p>
        </p:txBody>
      </p:sp>
      <p:sp>
        <p:nvSpPr>
          <p:cNvPr id="7" name="テキスト ボックス 6">
            <a:extLst>
              <a:ext uri="{FF2B5EF4-FFF2-40B4-BE49-F238E27FC236}">
                <a16:creationId xmlns:a16="http://schemas.microsoft.com/office/drawing/2014/main" id="{00EA56F8-CD29-B508-BE88-95E4DF43D6E1}"/>
              </a:ext>
            </a:extLst>
          </p:cNvPr>
          <p:cNvSpPr txBox="1"/>
          <p:nvPr/>
        </p:nvSpPr>
        <p:spPr>
          <a:xfrm>
            <a:off x="533901" y="167028"/>
            <a:ext cx="4990206" cy="646331"/>
          </a:xfrm>
          <a:prstGeom prst="rect">
            <a:avLst/>
          </a:prstGeom>
          <a:noFill/>
        </p:spPr>
        <p:txBody>
          <a:bodyPr wrap="square" rtlCol="0">
            <a:spAutoFit/>
          </a:bodyPr>
          <a:lstStyle/>
          <a:p>
            <a:r>
              <a:rPr kumimoji="1" lang="ja-JP" altLang="en-US" dirty="0"/>
              <a:t>脳は酸素を大量に消費するため、強い酸化ストレスにさらされる！</a:t>
            </a:r>
          </a:p>
        </p:txBody>
      </p:sp>
      <p:sp>
        <p:nvSpPr>
          <p:cNvPr id="8" name="テキスト ボックス 7">
            <a:extLst>
              <a:ext uri="{FF2B5EF4-FFF2-40B4-BE49-F238E27FC236}">
                <a16:creationId xmlns:a16="http://schemas.microsoft.com/office/drawing/2014/main" id="{124882EA-A954-373C-B353-9C3C72597F43}"/>
              </a:ext>
            </a:extLst>
          </p:cNvPr>
          <p:cNvSpPr txBox="1"/>
          <p:nvPr/>
        </p:nvSpPr>
        <p:spPr>
          <a:xfrm>
            <a:off x="450631" y="6100976"/>
            <a:ext cx="4990206" cy="646331"/>
          </a:xfrm>
          <a:prstGeom prst="rect">
            <a:avLst/>
          </a:prstGeom>
          <a:noFill/>
        </p:spPr>
        <p:txBody>
          <a:bodyPr wrap="square" rtlCol="0">
            <a:spAutoFit/>
          </a:bodyPr>
          <a:lstStyle/>
          <a:p>
            <a:r>
              <a:rPr lang="ja-JP" altLang="en-US" dirty="0"/>
              <a:t>酸化ストレスが脳内の血管をもろくし、破損しやすくする。</a:t>
            </a:r>
            <a:endParaRPr kumimoji="1" lang="ja-JP" altLang="en-US" dirty="0"/>
          </a:p>
        </p:txBody>
      </p:sp>
      <p:sp>
        <p:nvSpPr>
          <p:cNvPr id="9" name="テキスト ボックス 8">
            <a:extLst>
              <a:ext uri="{FF2B5EF4-FFF2-40B4-BE49-F238E27FC236}">
                <a16:creationId xmlns:a16="http://schemas.microsoft.com/office/drawing/2014/main" id="{7DD324A3-FA78-F72E-1816-E60AE15A6767}"/>
              </a:ext>
            </a:extLst>
          </p:cNvPr>
          <p:cNvSpPr txBox="1"/>
          <p:nvPr/>
        </p:nvSpPr>
        <p:spPr>
          <a:xfrm>
            <a:off x="6400516" y="323164"/>
            <a:ext cx="4990206" cy="646331"/>
          </a:xfrm>
          <a:prstGeom prst="rect">
            <a:avLst/>
          </a:prstGeom>
          <a:noFill/>
        </p:spPr>
        <p:txBody>
          <a:bodyPr wrap="square" rtlCol="0">
            <a:spAutoFit/>
          </a:bodyPr>
          <a:lstStyle/>
          <a:p>
            <a:r>
              <a:rPr lang="ja-JP" altLang="en-US" dirty="0"/>
              <a:t>生物には、酸化ストレスから体を守るための仕組みが生まれながらに備わっている</a:t>
            </a:r>
            <a:endParaRPr kumimoji="1" lang="ja-JP" altLang="en-US" dirty="0"/>
          </a:p>
        </p:txBody>
      </p:sp>
      <p:sp>
        <p:nvSpPr>
          <p:cNvPr id="10" name="テキスト ボックス 9">
            <a:extLst>
              <a:ext uri="{FF2B5EF4-FFF2-40B4-BE49-F238E27FC236}">
                <a16:creationId xmlns:a16="http://schemas.microsoft.com/office/drawing/2014/main" id="{F172FC84-BE51-435E-B7C1-68F86EC80C42}"/>
              </a:ext>
            </a:extLst>
          </p:cNvPr>
          <p:cNvSpPr txBox="1"/>
          <p:nvPr/>
        </p:nvSpPr>
        <p:spPr>
          <a:xfrm>
            <a:off x="6400516" y="2234435"/>
            <a:ext cx="4990206" cy="646331"/>
          </a:xfrm>
          <a:prstGeom prst="rect">
            <a:avLst/>
          </a:prstGeom>
          <a:noFill/>
        </p:spPr>
        <p:txBody>
          <a:bodyPr wrap="square" rtlCol="0">
            <a:spAutoFit/>
          </a:bodyPr>
          <a:lstStyle/>
          <a:p>
            <a:r>
              <a:rPr lang="ja-JP" altLang="en-US" dirty="0"/>
              <a:t>・飲酒や喫煙は抗酸化システムを浪費し、酸化ストレスを打ち消す作用を弱める＝早く老いる</a:t>
            </a:r>
            <a:endParaRPr kumimoji="1" lang="ja-JP" altLang="en-US" dirty="0"/>
          </a:p>
        </p:txBody>
      </p:sp>
      <p:sp>
        <p:nvSpPr>
          <p:cNvPr id="11" name="テキスト ボックス 10">
            <a:extLst>
              <a:ext uri="{FF2B5EF4-FFF2-40B4-BE49-F238E27FC236}">
                <a16:creationId xmlns:a16="http://schemas.microsoft.com/office/drawing/2014/main" id="{9744BDB9-9E2F-1861-7417-DD8B4B92343C}"/>
              </a:ext>
            </a:extLst>
          </p:cNvPr>
          <p:cNvSpPr txBox="1"/>
          <p:nvPr/>
        </p:nvSpPr>
        <p:spPr>
          <a:xfrm>
            <a:off x="6400515" y="3140979"/>
            <a:ext cx="4990206" cy="646331"/>
          </a:xfrm>
          <a:prstGeom prst="rect">
            <a:avLst/>
          </a:prstGeom>
          <a:noFill/>
        </p:spPr>
        <p:txBody>
          <a:bodyPr wrap="square" rtlCol="0">
            <a:spAutoFit/>
          </a:bodyPr>
          <a:lstStyle/>
          <a:p>
            <a:r>
              <a:rPr lang="ja-JP" altLang="en-US" dirty="0"/>
              <a:t>・抗酸化作用は食生活によって強化することができる。</a:t>
            </a:r>
            <a:endParaRPr lang="en-US" altLang="ja-JP" dirty="0"/>
          </a:p>
        </p:txBody>
      </p:sp>
      <p:sp>
        <p:nvSpPr>
          <p:cNvPr id="12" name="テキスト ボックス 11">
            <a:extLst>
              <a:ext uri="{FF2B5EF4-FFF2-40B4-BE49-F238E27FC236}">
                <a16:creationId xmlns:a16="http://schemas.microsoft.com/office/drawing/2014/main" id="{4C6CB148-EFD9-EC22-FFD8-3CDDC206A8F8}"/>
              </a:ext>
            </a:extLst>
          </p:cNvPr>
          <p:cNvSpPr txBox="1"/>
          <p:nvPr/>
        </p:nvSpPr>
        <p:spPr>
          <a:xfrm>
            <a:off x="6174039" y="4145706"/>
            <a:ext cx="563647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ビタミン</a:t>
            </a:r>
            <a:r>
              <a:rPr lang="en-US" altLang="ja-JP" dirty="0"/>
              <a:t>C</a:t>
            </a:r>
            <a:r>
              <a:rPr lang="ja-JP" altLang="en-US" dirty="0"/>
              <a:t>（柑橘類、ピーマン、ブロッコリー）</a:t>
            </a:r>
            <a:endParaRPr lang="en-US" altLang="ja-JP" dirty="0"/>
          </a:p>
          <a:p>
            <a:r>
              <a:rPr lang="ja-JP" altLang="en-US" dirty="0"/>
              <a:t>ビタミン</a:t>
            </a:r>
            <a:r>
              <a:rPr lang="en-US" altLang="ja-JP" dirty="0"/>
              <a:t>E</a:t>
            </a:r>
            <a:r>
              <a:rPr lang="ja-JP" altLang="en-US" dirty="0"/>
              <a:t>（ナッツ類、アボカド、オリーブオイル）</a:t>
            </a:r>
            <a:endParaRPr lang="en-US" altLang="ja-JP" dirty="0"/>
          </a:p>
          <a:p>
            <a:r>
              <a:rPr lang="ja-JP" altLang="en-US" dirty="0"/>
              <a:t>ポリフェノール（緑茶、ココア、ベリー類）</a:t>
            </a:r>
            <a:endParaRPr lang="en-US" altLang="ja-JP" dirty="0"/>
          </a:p>
          <a:p>
            <a:r>
              <a:rPr kumimoji="1" lang="ja-JP" altLang="en-US" dirty="0"/>
              <a:t>カロテノイド（トマト、ほうれん草、サーモン）</a:t>
            </a:r>
          </a:p>
        </p:txBody>
      </p:sp>
      <p:sp>
        <p:nvSpPr>
          <p:cNvPr id="13" name="テキスト ボックス 12">
            <a:extLst>
              <a:ext uri="{FF2B5EF4-FFF2-40B4-BE49-F238E27FC236}">
                <a16:creationId xmlns:a16="http://schemas.microsoft.com/office/drawing/2014/main" id="{D78465F6-9B8A-B35D-99AE-5AD86B2C93E2}"/>
              </a:ext>
            </a:extLst>
          </p:cNvPr>
          <p:cNvSpPr txBox="1"/>
          <p:nvPr/>
        </p:nvSpPr>
        <p:spPr>
          <a:xfrm>
            <a:off x="6293534" y="5751786"/>
            <a:ext cx="5416868" cy="461665"/>
          </a:xfrm>
          <a:prstGeom prst="rect">
            <a:avLst/>
          </a:prstGeom>
          <a:noFill/>
        </p:spPr>
        <p:txBody>
          <a:bodyPr wrap="none" rtlCol="0">
            <a:spAutoFit/>
          </a:bodyPr>
          <a:lstStyle/>
          <a:p>
            <a:r>
              <a:rPr kumimoji="1" lang="ja-JP" altLang="en-US" sz="2400" dirty="0">
                <a:solidFill>
                  <a:srgbClr val="FF0000"/>
                </a:solidFill>
              </a:rPr>
              <a:t>障害は老後急に始まるわけではない！</a:t>
            </a:r>
          </a:p>
        </p:txBody>
      </p:sp>
    </p:spTree>
    <p:extLst>
      <p:ext uri="{BB962C8B-B14F-4D97-AF65-F5344CB8AC3E}">
        <p14:creationId xmlns:p14="http://schemas.microsoft.com/office/powerpoint/2010/main" val="38825700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137</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長野 祐一郎</dc:creator>
  <cp:lastModifiedBy>長野 祐一郎</cp:lastModifiedBy>
  <cp:revision>5</cp:revision>
  <dcterms:created xsi:type="dcterms:W3CDTF">2025-01-09T04:36:49Z</dcterms:created>
  <dcterms:modified xsi:type="dcterms:W3CDTF">2025-01-09T04:57:08Z</dcterms:modified>
</cp:coreProperties>
</file>