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82" r:id="rId2"/>
    <p:sldId id="280" r:id="rId3"/>
  </p:sldIdLst>
  <p:sldSz cx="9144000" cy="6858000" type="screen4x3"/>
  <p:notesSz cx="6850063" cy="9982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D84927F1-2436-40E5-89A5-64E9BEC5D56E}">
          <p14:sldIdLst>
            <p14:sldId id="282"/>
            <p14:sldId id="280"/>
          </p14:sldIdLst>
        </p14:section>
        <p14:section name="タイトルなしのセクション" id="{5815FE12-0E0F-4986-B2F6-A62A5802294E}">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4" autoAdjust="0"/>
    <p:restoredTop sz="94660"/>
  </p:normalViewPr>
  <p:slideViewPr>
    <p:cSldViewPr snapToGrid="0">
      <p:cViewPr>
        <p:scale>
          <a:sx n="100" d="100"/>
          <a:sy n="100" d="100"/>
        </p:scale>
        <p:origin x="772" y="7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68361" cy="50084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0117" y="0"/>
            <a:ext cx="2968361" cy="500844"/>
          </a:xfrm>
          <a:prstGeom prst="rect">
            <a:avLst/>
          </a:prstGeom>
        </p:spPr>
        <p:txBody>
          <a:bodyPr vert="horz" lIns="91440" tIns="45720" rIns="91440" bIns="45720" rtlCol="0"/>
          <a:lstStyle>
            <a:lvl1pPr algn="r">
              <a:defRPr sz="1200"/>
            </a:lvl1pPr>
          </a:lstStyle>
          <a:p>
            <a:fld id="{8C948615-45F1-4E21-A5EA-E84635508F06}" type="datetimeFigureOut">
              <a:rPr kumimoji="1" lang="ja-JP" altLang="en-US" smtClean="0"/>
              <a:t>2019/7/26</a:t>
            </a:fld>
            <a:endParaRPr kumimoji="1" lang="ja-JP" altLang="en-US"/>
          </a:p>
        </p:txBody>
      </p:sp>
      <p:sp>
        <p:nvSpPr>
          <p:cNvPr id="4" name="スライド イメージ プレースホルダー 3"/>
          <p:cNvSpPr>
            <a:spLocks noGrp="1" noRot="1" noChangeAspect="1"/>
          </p:cNvSpPr>
          <p:nvPr>
            <p:ph type="sldImg" idx="2"/>
          </p:nvPr>
        </p:nvSpPr>
        <p:spPr>
          <a:xfrm>
            <a:off x="1179513" y="1247775"/>
            <a:ext cx="4491037" cy="33686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007" y="4803934"/>
            <a:ext cx="5480050" cy="393049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81358"/>
            <a:ext cx="2968361" cy="50084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0117" y="9481358"/>
            <a:ext cx="2968361" cy="500842"/>
          </a:xfrm>
          <a:prstGeom prst="rect">
            <a:avLst/>
          </a:prstGeom>
        </p:spPr>
        <p:txBody>
          <a:bodyPr vert="horz" lIns="91440" tIns="45720" rIns="91440" bIns="45720" rtlCol="0" anchor="b"/>
          <a:lstStyle>
            <a:lvl1pPr algn="r">
              <a:defRPr sz="1200"/>
            </a:lvl1pPr>
          </a:lstStyle>
          <a:p>
            <a:fld id="{4DEB439A-963D-4E9F-9934-1F9EA01E02C0}" type="slidenum">
              <a:rPr kumimoji="1" lang="ja-JP" altLang="en-US" smtClean="0"/>
              <a:t>‹#›</a:t>
            </a:fld>
            <a:endParaRPr kumimoji="1" lang="ja-JP" altLang="en-US"/>
          </a:p>
        </p:txBody>
      </p:sp>
    </p:spTree>
    <p:extLst>
      <p:ext uri="{BB962C8B-B14F-4D97-AF65-F5344CB8AC3E}">
        <p14:creationId xmlns:p14="http://schemas.microsoft.com/office/powerpoint/2010/main" val="13666204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DEE73E-7E62-4060-9F69-6FDA4161A63C}" type="datetimeFigureOut">
              <a:rPr kumimoji="1" lang="ja-JP" altLang="en-US" smtClean="0"/>
              <a:t>2019/7/26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0AA1C4-80E9-4D6F-AFC8-DBB75B2EF6E4}" type="slidenum">
              <a:rPr kumimoji="1" lang="ja-JP" altLang="en-US" smtClean="0"/>
              <a:t>‹#›</a:t>
            </a:fld>
            <a:endParaRPr kumimoji="1" lang="ja-JP" altLang="en-US"/>
          </a:p>
        </p:txBody>
      </p:sp>
    </p:spTree>
    <p:extLst>
      <p:ext uri="{BB962C8B-B14F-4D97-AF65-F5344CB8AC3E}">
        <p14:creationId xmlns:p14="http://schemas.microsoft.com/office/powerpoint/2010/main" val="321842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DEE73E-7E62-4060-9F69-6FDA4161A63C}" type="datetimeFigureOut">
              <a:rPr kumimoji="1" lang="ja-JP" altLang="en-US" smtClean="0"/>
              <a:t>2019/7/26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0AA1C4-80E9-4D6F-AFC8-DBB75B2EF6E4}" type="slidenum">
              <a:rPr kumimoji="1" lang="ja-JP" altLang="en-US" smtClean="0"/>
              <a:t>‹#›</a:t>
            </a:fld>
            <a:endParaRPr kumimoji="1" lang="ja-JP" altLang="en-US"/>
          </a:p>
        </p:txBody>
      </p:sp>
    </p:spTree>
    <p:extLst>
      <p:ext uri="{BB962C8B-B14F-4D97-AF65-F5344CB8AC3E}">
        <p14:creationId xmlns:p14="http://schemas.microsoft.com/office/powerpoint/2010/main" val="614014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DEE73E-7E62-4060-9F69-6FDA4161A63C}" type="datetimeFigureOut">
              <a:rPr kumimoji="1" lang="ja-JP" altLang="en-US" smtClean="0"/>
              <a:t>2019/7/26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0AA1C4-80E9-4D6F-AFC8-DBB75B2EF6E4}" type="slidenum">
              <a:rPr kumimoji="1" lang="ja-JP" altLang="en-US" smtClean="0"/>
              <a:t>‹#›</a:t>
            </a:fld>
            <a:endParaRPr kumimoji="1" lang="ja-JP" altLang="en-US"/>
          </a:p>
        </p:txBody>
      </p:sp>
    </p:spTree>
    <p:extLst>
      <p:ext uri="{BB962C8B-B14F-4D97-AF65-F5344CB8AC3E}">
        <p14:creationId xmlns:p14="http://schemas.microsoft.com/office/powerpoint/2010/main" val="736102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DEE73E-7E62-4060-9F69-6FDA4161A63C}" type="datetimeFigureOut">
              <a:rPr kumimoji="1" lang="ja-JP" altLang="en-US" smtClean="0"/>
              <a:t>2019/7/26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0AA1C4-80E9-4D6F-AFC8-DBB75B2EF6E4}" type="slidenum">
              <a:rPr kumimoji="1" lang="ja-JP" altLang="en-US" smtClean="0"/>
              <a:t>‹#›</a:t>
            </a:fld>
            <a:endParaRPr kumimoji="1" lang="ja-JP" altLang="en-US"/>
          </a:p>
        </p:txBody>
      </p:sp>
    </p:spTree>
    <p:extLst>
      <p:ext uri="{BB962C8B-B14F-4D97-AF65-F5344CB8AC3E}">
        <p14:creationId xmlns:p14="http://schemas.microsoft.com/office/powerpoint/2010/main" val="1884441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DEE73E-7E62-4060-9F69-6FDA4161A63C}" type="datetimeFigureOut">
              <a:rPr kumimoji="1" lang="ja-JP" altLang="en-US" smtClean="0"/>
              <a:t>2019/7/26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0AA1C4-80E9-4D6F-AFC8-DBB75B2EF6E4}" type="slidenum">
              <a:rPr kumimoji="1" lang="ja-JP" altLang="en-US" smtClean="0"/>
              <a:t>‹#›</a:t>
            </a:fld>
            <a:endParaRPr kumimoji="1" lang="ja-JP" altLang="en-US"/>
          </a:p>
        </p:txBody>
      </p:sp>
    </p:spTree>
    <p:extLst>
      <p:ext uri="{BB962C8B-B14F-4D97-AF65-F5344CB8AC3E}">
        <p14:creationId xmlns:p14="http://schemas.microsoft.com/office/powerpoint/2010/main" val="2205397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6DEE73E-7E62-4060-9F69-6FDA4161A63C}" type="datetimeFigureOut">
              <a:rPr kumimoji="1" lang="ja-JP" altLang="en-US" smtClean="0"/>
              <a:t>2019/7/26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0AA1C4-80E9-4D6F-AFC8-DBB75B2EF6E4}" type="slidenum">
              <a:rPr kumimoji="1" lang="ja-JP" altLang="en-US" smtClean="0"/>
              <a:t>‹#›</a:t>
            </a:fld>
            <a:endParaRPr kumimoji="1" lang="ja-JP" altLang="en-US"/>
          </a:p>
        </p:txBody>
      </p:sp>
    </p:spTree>
    <p:extLst>
      <p:ext uri="{BB962C8B-B14F-4D97-AF65-F5344CB8AC3E}">
        <p14:creationId xmlns:p14="http://schemas.microsoft.com/office/powerpoint/2010/main" val="210955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6DEE73E-7E62-4060-9F69-6FDA4161A63C}" type="datetimeFigureOut">
              <a:rPr kumimoji="1" lang="ja-JP" altLang="en-US" smtClean="0"/>
              <a:t>2019/7/26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0AA1C4-80E9-4D6F-AFC8-DBB75B2EF6E4}" type="slidenum">
              <a:rPr kumimoji="1" lang="ja-JP" altLang="en-US" smtClean="0"/>
              <a:t>‹#›</a:t>
            </a:fld>
            <a:endParaRPr kumimoji="1" lang="ja-JP" altLang="en-US"/>
          </a:p>
        </p:txBody>
      </p:sp>
    </p:spTree>
    <p:extLst>
      <p:ext uri="{BB962C8B-B14F-4D97-AF65-F5344CB8AC3E}">
        <p14:creationId xmlns:p14="http://schemas.microsoft.com/office/powerpoint/2010/main" val="2605476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DEE73E-7E62-4060-9F69-6FDA4161A63C}" type="datetimeFigureOut">
              <a:rPr kumimoji="1" lang="ja-JP" altLang="en-US" smtClean="0"/>
              <a:t>2019/7/26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0AA1C4-80E9-4D6F-AFC8-DBB75B2EF6E4}" type="slidenum">
              <a:rPr kumimoji="1" lang="ja-JP" altLang="en-US" smtClean="0"/>
              <a:t>‹#›</a:t>
            </a:fld>
            <a:endParaRPr kumimoji="1" lang="ja-JP" altLang="en-US"/>
          </a:p>
        </p:txBody>
      </p:sp>
    </p:spTree>
    <p:extLst>
      <p:ext uri="{BB962C8B-B14F-4D97-AF65-F5344CB8AC3E}">
        <p14:creationId xmlns:p14="http://schemas.microsoft.com/office/powerpoint/2010/main" val="2468683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DEE73E-7E62-4060-9F69-6FDA4161A63C}" type="datetimeFigureOut">
              <a:rPr kumimoji="1" lang="ja-JP" altLang="en-US" smtClean="0"/>
              <a:t>2019/7/26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0AA1C4-80E9-4D6F-AFC8-DBB75B2EF6E4}" type="slidenum">
              <a:rPr kumimoji="1" lang="ja-JP" altLang="en-US" smtClean="0"/>
              <a:t>‹#›</a:t>
            </a:fld>
            <a:endParaRPr kumimoji="1" lang="ja-JP" altLang="en-US"/>
          </a:p>
        </p:txBody>
      </p:sp>
    </p:spTree>
    <p:extLst>
      <p:ext uri="{BB962C8B-B14F-4D97-AF65-F5344CB8AC3E}">
        <p14:creationId xmlns:p14="http://schemas.microsoft.com/office/powerpoint/2010/main" val="3466825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DEE73E-7E62-4060-9F69-6FDA4161A63C}" type="datetimeFigureOut">
              <a:rPr kumimoji="1" lang="ja-JP" altLang="en-US" smtClean="0"/>
              <a:t>2019/7/26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0AA1C4-80E9-4D6F-AFC8-DBB75B2EF6E4}" type="slidenum">
              <a:rPr kumimoji="1" lang="ja-JP" altLang="en-US" smtClean="0"/>
              <a:t>‹#›</a:t>
            </a:fld>
            <a:endParaRPr kumimoji="1" lang="ja-JP" altLang="en-US"/>
          </a:p>
        </p:txBody>
      </p:sp>
    </p:spTree>
    <p:extLst>
      <p:ext uri="{BB962C8B-B14F-4D97-AF65-F5344CB8AC3E}">
        <p14:creationId xmlns:p14="http://schemas.microsoft.com/office/powerpoint/2010/main" val="2410567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DEE73E-7E62-4060-9F69-6FDA4161A63C}" type="datetimeFigureOut">
              <a:rPr kumimoji="1" lang="ja-JP" altLang="en-US" smtClean="0"/>
              <a:t>2019/7/26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0AA1C4-80E9-4D6F-AFC8-DBB75B2EF6E4}" type="slidenum">
              <a:rPr kumimoji="1" lang="ja-JP" altLang="en-US" smtClean="0"/>
              <a:t>‹#›</a:t>
            </a:fld>
            <a:endParaRPr kumimoji="1" lang="ja-JP" altLang="en-US"/>
          </a:p>
        </p:txBody>
      </p:sp>
    </p:spTree>
    <p:extLst>
      <p:ext uri="{BB962C8B-B14F-4D97-AF65-F5344CB8AC3E}">
        <p14:creationId xmlns:p14="http://schemas.microsoft.com/office/powerpoint/2010/main" val="179527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DEE73E-7E62-4060-9F69-6FDA4161A63C}" type="datetimeFigureOut">
              <a:rPr kumimoji="1" lang="ja-JP" altLang="en-US" smtClean="0"/>
              <a:t>2019/7/26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AA1C4-80E9-4D6F-AFC8-DBB75B2EF6E4}" type="slidenum">
              <a:rPr kumimoji="1" lang="ja-JP" altLang="en-US" smtClean="0"/>
              <a:t>‹#›</a:t>
            </a:fld>
            <a:endParaRPr kumimoji="1" lang="ja-JP" altLang="en-US"/>
          </a:p>
        </p:txBody>
      </p:sp>
    </p:spTree>
    <p:extLst>
      <p:ext uri="{BB962C8B-B14F-4D97-AF65-F5344CB8AC3E}">
        <p14:creationId xmlns:p14="http://schemas.microsoft.com/office/powerpoint/2010/main" val="1297420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kodamalab.sakura.ne.jp/wordpress/wp-content/uploads/2019/05/img_4526.jpg"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em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25611" y="477037"/>
            <a:ext cx="7548165"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a:t>授業内で使用した装置を用い、</a:t>
            </a:r>
            <a:r>
              <a:rPr lang="ja-JP" altLang="en-US" sz="1400" dirty="0">
                <a:solidFill>
                  <a:srgbClr val="FF0000"/>
                </a:solidFill>
              </a:rPr>
              <a:t>独自のストレス課題を実際に行い</a:t>
            </a:r>
            <a:r>
              <a:rPr lang="ja-JP" altLang="en-US" sz="1400" dirty="0"/>
              <a:t>、①その課題内容，②計測結果，③感想を</a:t>
            </a:r>
            <a:r>
              <a:rPr lang="en-US" altLang="ja-JP" sz="1400" dirty="0"/>
              <a:t>A4</a:t>
            </a:r>
            <a:r>
              <a:rPr lang="ja-JP" altLang="en-US" sz="1400" dirty="0"/>
              <a:t>用紙</a:t>
            </a:r>
            <a:r>
              <a:rPr lang="en-US" altLang="ja-JP" sz="1400" dirty="0"/>
              <a:t>2</a:t>
            </a:r>
            <a:r>
              <a:rPr lang="ja-JP" altLang="en-US" sz="1400" dirty="0"/>
              <a:t>枚にまとめて報告してください。</a:t>
            </a:r>
            <a:endParaRPr kumimoji="1" lang="ja-JP" altLang="en-US" sz="1400" dirty="0"/>
          </a:p>
        </p:txBody>
      </p:sp>
      <p:sp>
        <p:nvSpPr>
          <p:cNvPr id="6" name="テキスト ボックス 5"/>
          <p:cNvSpPr txBox="1"/>
          <p:nvPr/>
        </p:nvSpPr>
        <p:spPr>
          <a:xfrm>
            <a:off x="1461094" y="5880717"/>
            <a:ext cx="6312682"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dirty="0"/>
              <a:t>注１：計測装置は</a:t>
            </a:r>
            <a:r>
              <a:rPr kumimoji="1" lang="en-US" altLang="ja-JP" sz="1200" dirty="0"/>
              <a:t>E-151</a:t>
            </a:r>
            <a:r>
              <a:rPr kumimoji="1" lang="ja-JP" altLang="en-US" sz="1200" dirty="0"/>
              <a:t>もしくは</a:t>
            </a:r>
            <a:r>
              <a:rPr kumimoji="1" lang="en-US" altLang="ja-JP" sz="1200" dirty="0"/>
              <a:t>E-351</a:t>
            </a:r>
            <a:r>
              <a:rPr kumimoji="1" lang="ja-JP" altLang="en-US" sz="1200" dirty="0"/>
              <a:t>教室で使用してください（</a:t>
            </a:r>
            <a:r>
              <a:rPr kumimoji="1" lang="en-US" altLang="ja-JP" sz="1200" dirty="0" err="1"/>
              <a:t>Wifi</a:t>
            </a:r>
            <a:r>
              <a:rPr kumimoji="1" lang="ja-JP" altLang="en-US" sz="1200" dirty="0"/>
              <a:t>環境に依存するため）。</a:t>
            </a:r>
            <a:endParaRPr kumimoji="1" lang="en-US" altLang="ja-JP" sz="1200" dirty="0"/>
          </a:p>
          <a:p>
            <a:r>
              <a:rPr lang="ja-JP" altLang="en-US" sz="1200" dirty="0"/>
              <a:t>注２：レポートのまとめ方は，情報処理基礎演習の資料を参考にしましょう！</a:t>
            </a:r>
            <a:endParaRPr lang="en-US" altLang="ja-JP" sz="1200" dirty="0"/>
          </a:p>
          <a:p>
            <a:r>
              <a:rPr lang="ja-JP" altLang="en-US" sz="1200" dirty="0"/>
              <a:t>注３：主観的な感情状態は付録の質問紙（一般感情尺度）で測りましょう</a:t>
            </a:r>
            <a:endParaRPr kumimoji="1" lang="ja-JP" altLang="en-US" sz="1200" dirty="0"/>
          </a:p>
        </p:txBody>
      </p:sp>
      <p:pic>
        <p:nvPicPr>
          <p:cNvPr id="7" name="図 6">
            <a:extLst>
              <a:ext uri="{FF2B5EF4-FFF2-40B4-BE49-F238E27FC236}">
                <a16:creationId xmlns:a16="http://schemas.microsoft.com/office/drawing/2014/main" id="{AEE16A02-122D-4604-8456-F3F29F4E082A}"/>
              </a:ext>
            </a:extLst>
          </p:cNvPr>
          <p:cNvPicPr>
            <a:picLocks noChangeAspect="1"/>
          </p:cNvPicPr>
          <p:nvPr/>
        </p:nvPicPr>
        <p:blipFill>
          <a:blip r:embed="rId2"/>
          <a:stretch>
            <a:fillRect/>
          </a:stretch>
        </p:blipFill>
        <p:spPr>
          <a:xfrm>
            <a:off x="1886185" y="1451547"/>
            <a:ext cx="3847013" cy="4301046"/>
          </a:xfrm>
          <a:prstGeom prst="rect">
            <a:avLst/>
          </a:prstGeom>
        </p:spPr>
      </p:pic>
      <p:sp>
        <p:nvSpPr>
          <p:cNvPr id="8" name="テキスト ボックス 7">
            <a:extLst>
              <a:ext uri="{FF2B5EF4-FFF2-40B4-BE49-F238E27FC236}">
                <a16:creationId xmlns:a16="http://schemas.microsoft.com/office/drawing/2014/main" id="{C02B6F16-195F-4A71-9070-9E3ED463704C}"/>
              </a:ext>
            </a:extLst>
          </p:cNvPr>
          <p:cNvSpPr txBox="1"/>
          <p:nvPr/>
        </p:nvSpPr>
        <p:spPr>
          <a:xfrm>
            <a:off x="17381" y="20688"/>
            <a:ext cx="8505935" cy="400110"/>
          </a:xfrm>
          <a:prstGeom prst="rect">
            <a:avLst/>
          </a:prstGeom>
          <a:noFill/>
        </p:spPr>
        <p:txBody>
          <a:bodyPr wrap="square" rtlCol="0">
            <a:spAutoFit/>
          </a:bodyPr>
          <a:lstStyle/>
          <a:p>
            <a:r>
              <a:rPr kumimoji="1" lang="ja-JP" altLang="en-US" sz="2000" dirty="0"/>
              <a:t>ストレスマネジメントの心理学</a:t>
            </a:r>
            <a:r>
              <a:rPr kumimoji="1" lang="en-US" altLang="ja-JP" sz="2000" dirty="0"/>
              <a:t>(</a:t>
            </a:r>
            <a:r>
              <a:rPr kumimoji="1" lang="ja-JP" altLang="en-US" sz="2000" dirty="0"/>
              <a:t>長野担当分課題</a:t>
            </a:r>
            <a:r>
              <a:rPr kumimoji="1" lang="en-US" altLang="ja-JP" sz="2000" dirty="0"/>
              <a:t>)</a:t>
            </a:r>
            <a:endParaRPr kumimoji="1" lang="ja-JP" altLang="en-US" sz="2000" dirty="0"/>
          </a:p>
        </p:txBody>
      </p:sp>
      <p:pic>
        <p:nvPicPr>
          <p:cNvPr id="10" name="Picture 2" descr="img_4526.jpg">
            <a:hlinkClick r:id="rId3"/>
            <a:extLst>
              <a:ext uri="{FF2B5EF4-FFF2-40B4-BE49-F238E27FC236}">
                <a16:creationId xmlns:a16="http://schemas.microsoft.com/office/drawing/2014/main" id="{948C79F3-9F7F-4FF0-8718-249F6B280BFF}"/>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7584" t="26135" r="28183" b="29773"/>
          <a:stretch/>
        </p:blipFill>
        <p:spPr bwMode="auto">
          <a:xfrm rot="5400000">
            <a:off x="-111221" y="2429371"/>
            <a:ext cx="2233586" cy="1361943"/>
          </a:xfrm>
          <a:prstGeom prst="rect">
            <a:avLst/>
          </a:prstGeom>
          <a:noFill/>
          <a:extLst>
            <a:ext uri="{909E8E84-426E-40DD-AFC4-6F175D3DCCD1}">
              <a14:hiddenFill xmlns:a14="http://schemas.microsoft.com/office/drawing/2010/main">
                <a:solidFill>
                  <a:srgbClr val="FFFFFF"/>
                </a:solidFill>
              </a14:hiddenFill>
            </a:ext>
          </a:extLst>
        </p:spPr>
      </p:pic>
      <p:pic>
        <p:nvPicPr>
          <p:cNvPr id="12" name="図 11">
            <a:extLst>
              <a:ext uri="{FF2B5EF4-FFF2-40B4-BE49-F238E27FC236}">
                <a16:creationId xmlns:a16="http://schemas.microsoft.com/office/drawing/2014/main" id="{B3143A5D-068D-4189-89F6-005D6E91D5D1}"/>
              </a:ext>
            </a:extLst>
          </p:cNvPr>
          <p:cNvPicPr>
            <a:picLocks noChangeAspect="1"/>
          </p:cNvPicPr>
          <p:nvPr/>
        </p:nvPicPr>
        <p:blipFill>
          <a:blip r:embed="rId5"/>
          <a:stretch>
            <a:fillRect/>
          </a:stretch>
        </p:blipFill>
        <p:spPr>
          <a:xfrm>
            <a:off x="5860795" y="2318078"/>
            <a:ext cx="3082754" cy="1853068"/>
          </a:xfrm>
          <a:prstGeom prst="rect">
            <a:avLst/>
          </a:prstGeom>
        </p:spPr>
      </p:pic>
      <p:sp>
        <p:nvSpPr>
          <p:cNvPr id="13" name="正方形/長方形 12">
            <a:extLst>
              <a:ext uri="{FF2B5EF4-FFF2-40B4-BE49-F238E27FC236}">
                <a16:creationId xmlns:a16="http://schemas.microsoft.com/office/drawing/2014/main" id="{0AECEA73-93E2-4C6B-B3AF-4FE4B7450CB8}"/>
              </a:ext>
            </a:extLst>
          </p:cNvPr>
          <p:cNvSpPr/>
          <p:nvPr/>
        </p:nvSpPr>
        <p:spPr>
          <a:xfrm>
            <a:off x="667773" y="2957789"/>
            <a:ext cx="675597" cy="64807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E40FFCD2-2F59-4ED2-9B67-BD9F7C26D05A}"/>
              </a:ext>
            </a:extLst>
          </p:cNvPr>
          <p:cNvSpPr txBox="1"/>
          <p:nvPr/>
        </p:nvSpPr>
        <p:spPr>
          <a:xfrm>
            <a:off x="225611" y="1078204"/>
            <a:ext cx="3238850"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dirty="0"/>
              <a:t>①　</a:t>
            </a:r>
            <a:r>
              <a:rPr kumimoji="1" lang="en-US" altLang="ja-JP" sz="1200" dirty="0"/>
              <a:t>QR</a:t>
            </a:r>
            <a:r>
              <a:rPr kumimoji="1" lang="ja-JP" altLang="en-US" sz="1200" dirty="0"/>
              <a:t>コードのアドレスをパソコンで表示する！</a:t>
            </a:r>
          </a:p>
        </p:txBody>
      </p:sp>
      <p:sp>
        <p:nvSpPr>
          <p:cNvPr id="15" name="テキスト ボックス 14">
            <a:extLst>
              <a:ext uri="{FF2B5EF4-FFF2-40B4-BE49-F238E27FC236}">
                <a16:creationId xmlns:a16="http://schemas.microsoft.com/office/drawing/2014/main" id="{CA0B4CEB-87A1-4792-BDF4-8CFEDDAD7859}"/>
              </a:ext>
            </a:extLst>
          </p:cNvPr>
          <p:cNvSpPr txBox="1"/>
          <p:nvPr/>
        </p:nvSpPr>
        <p:spPr>
          <a:xfrm>
            <a:off x="2963591" y="4610773"/>
            <a:ext cx="2370731"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dirty="0"/>
              <a:t>②　データをエクセルにコピーする</a:t>
            </a:r>
          </a:p>
        </p:txBody>
      </p:sp>
      <p:cxnSp>
        <p:nvCxnSpPr>
          <p:cNvPr id="16" name="直線矢印コネクタ 15">
            <a:extLst>
              <a:ext uri="{FF2B5EF4-FFF2-40B4-BE49-F238E27FC236}">
                <a16:creationId xmlns:a16="http://schemas.microsoft.com/office/drawing/2014/main" id="{E7FF90A6-5763-4DEC-A517-8107D93080C4}"/>
              </a:ext>
            </a:extLst>
          </p:cNvPr>
          <p:cNvCxnSpPr>
            <a:cxnSpLocks/>
          </p:cNvCxnSpPr>
          <p:nvPr/>
        </p:nvCxnSpPr>
        <p:spPr>
          <a:xfrm flipH="1">
            <a:off x="3809691" y="5307026"/>
            <a:ext cx="496066"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5A409019-5BAC-44D4-8F30-C454F43E9C1A}"/>
              </a:ext>
            </a:extLst>
          </p:cNvPr>
          <p:cNvSpPr txBox="1"/>
          <p:nvPr/>
        </p:nvSpPr>
        <p:spPr>
          <a:xfrm>
            <a:off x="6359733" y="1948948"/>
            <a:ext cx="2370731"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dirty="0"/>
              <a:t>③　折れ線グラフを描く</a:t>
            </a:r>
          </a:p>
        </p:txBody>
      </p:sp>
      <p:sp>
        <p:nvSpPr>
          <p:cNvPr id="20" name="テキスト ボックス 19">
            <a:extLst>
              <a:ext uri="{FF2B5EF4-FFF2-40B4-BE49-F238E27FC236}">
                <a16:creationId xmlns:a16="http://schemas.microsoft.com/office/drawing/2014/main" id="{07CFAC21-2631-49D8-87E4-8DAEDAE4B673}"/>
              </a:ext>
            </a:extLst>
          </p:cNvPr>
          <p:cNvSpPr txBox="1"/>
          <p:nvPr/>
        </p:nvSpPr>
        <p:spPr>
          <a:xfrm>
            <a:off x="5881028" y="4333773"/>
            <a:ext cx="3042287"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dirty="0"/>
              <a:t>授業内試験には，印刷した上記グラフとノリを持参し，答案に貼り付けてください。答案には，グラフだけでなく，参加者，課題内容，感想を記入してください。</a:t>
            </a:r>
          </a:p>
        </p:txBody>
      </p:sp>
    </p:spTree>
    <p:extLst>
      <p:ext uri="{BB962C8B-B14F-4D97-AF65-F5344CB8AC3E}">
        <p14:creationId xmlns:p14="http://schemas.microsoft.com/office/powerpoint/2010/main" val="1546340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2" name="グループ化 201"/>
          <p:cNvGrpSpPr/>
          <p:nvPr/>
        </p:nvGrpSpPr>
        <p:grpSpPr>
          <a:xfrm>
            <a:off x="4692298" y="335061"/>
            <a:ext cx="4266968" cy="6399236"/>
            <a:chOff x="-12209" y="279231"/>
            <a:chExt cx="4638832" cy="6399236"/>
          </a:xfrm>
        </p:grpSpPr>
        <p:grpSp>
          <p:nvGrpSpPr>
            <p:cNvPr id="167" name="グループ化 166"/>
            <p:cNvGrpSpPr/>
            <p:nvPr/>
          </p:nvGrpSpPr>
          <p:grpSpPr>
            <a:xfrm>
              <a:off x="80226" y="1807649"/>
              <a:ext cx="3595765" cy="4347300"/>
              <a:chOff x="146901" y="2199551"/>
              <a:chExt cx="3595765" cy="4092992"/>
            </a:xfrm>
          </p:grpSpPr>
          <p:sp>
            <p:nvSpPr>
              <p:cNvPr id="10" name="Rectangle 3"/>
              <p:cNvSpPr>
                <a:spLocks noChangeArrowheads="1"/>
              </p:cNvSpPr>
              <p:nvPr/>
            </p:nvSpPr>
            <p:spPr bwMode="auto">
              <a:xfrm>
                <a:off x="146901" y="2199551"/>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11" name="Rectangle 4"/>
              <p:cNvSpPr>
                <a:spLocks noChangeArrowheads="1"/>
              </p:cNvSpPr>
              <p:nvPr/>
            </p:nvSpPr>
            <p:spPr bwMode="auto">
              <a:xfrm>
                <a:off x="146901" y="2543016"/>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12" name="Rectangle 5"/>
              <p:cNvSpPr>
                <a:spLocks noChangeArrowheads="1"/>
              </p:cNvSpPr>
              <p:nvPr/>
            </p:nvSpPr>
            <p:spPr bwMode="auto">
              <a:xfrm>
                <a:off x="146901" y="2887551"/>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13" name="Rectangle 6"/>
              <p:cNvSpPr>
                <a:spLocks noChangeArrowheads="1"/>
              </p:cNvSpPr>
              <p:nvPr/>
            </p:nvSpPr>
            <p:spPr bwMode="auto">
              <a:xfrm>
                <a:off x="146901" y="3232086"/>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14" name="Rectangle 7"/>
              <p:cNvSpPr>
                <a:spLocks noChangeArrowheads="1"/>
              </p:cNvSpPr>
              <p:nvPr/>
            </p:nvSpPr>
            <p:spPr bwMode="auto">
              <a:xfrm>
                <a:off x="146901" y="3576621"/>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15" name="Rectangle 8"/>
              <p:cNvSpPr>
                <a:spLocks noChangeArrowheads="1"/>
              </p:cNvSpPr>
              <p:nvPr/>
            </p:nvSpPr>
            <p:spPr bwMode="auto">
              <a:xfrm>
                <a:off x="146901" y="3921156"/>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16" name="Rectangle 9"/>
              <p:cNvSpPr>
                <a:spLocks noChangeArrowheads="1"/>
              </p:cNvSpPr>
              <p:nvPr/>
            </p:nvSpPr>
            <p:spPr bwMode="auto">
              <a:xfrm>
                <a:off x="146901" y="4264621"/>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17" name="Rectangle 10"/>
              <p:cNvSpPr>
                <a:spLocks noChangeArrowheads="1"/>
              </p:cNvSpPr>
              <p:nvPr/>
            </p:nvSpPr>
            <p:spPr bwMode="auto">
              <a:xfrm>
                <a:off x="146901" y="4609156"/>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18" name="Rectangle 11"/>
              <p:cNvSpPr>
                <a:spLocks noChangeArrowheads="1"/>
              </p:cNvSpPr>
              <p:nvPr/>
            </p:nvSpPr>
            <p:spPr bwMode="auto">
              <a:xfrm>
                <a:off x="146901" y="4953691"/>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19" name="Rectangle 12"/>
              <p:cNvSpPr>
                <a:spLocks noChangeArrowheads="1"/>
              </p:cNvSpPr>
              <p:nvPr/>
            </p:nvSpPr>
            <p:spPr bwMode="auto">
              <a:xfrm>
                <a:off x="146901" y="5298226"/>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20" name="Rectangle 13"/>
              <p:cNvSpPr>
                <a:spLocks noChangeArrowheads="1"/>
              </p:cNvSpPr>
              <p:nvPr/>
            </p:nvSpPr>
            <p:spPr bwMode="auto">
              <a:xfrm>
                <a:off x="146901" y="5642761"/>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21" name="Rectangle 14"/>
              <p:cNvSpPr>
                <a:spLocks noChangeArrowheads="1"/>
              </p:cNvSpPr>
              <p:nvPr/>
            </p:nvSpPr>
            <p:spPr bwMode="auto">
              <a:xfrm>
                <a:off x="146901" y="5987296"/>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grpSp>
            <p:nvGrpSpPr>
              <p:cNvPr id="23" name="グループ化 1"/>
              <p:cNvGrpSpPr>
                <a:grpSpLocks/>
              </p:cNvGrpSpPr>
              <p:nvPr/>
            </p:nvGrpSpPr>
            <p:grpSpPr bwMode="auto">
              <a:xfrm>
                <a:off x="1708276" y="2228441"/>
                <a:ext cx="1951987" cy="96299"/>
                <a:chOff x="3035300" y="2718693"/>
                <a:chExt cx="2895600" cy="142875"/>
              </a:xfrm>
            </p:grpSpPr>
            <p:sp>
              <p:nvSpPr>
                <p:cNvPr id="162"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63"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64"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65"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66"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24" name="グループ化 188"/>
              <p:cNvGrpSpPr>
                <a:grpSpLocks/>
              </p:cNvGrpSpPr>
              <p:nvPr/>
            </p:nvGrpSpPr>
            <p:grpSpPr bwMode="auto">
              <a:xfrm>
                <a:off x="1708276" y="2400954"/>
                <a:ext cx="1951987" cy="96299"/>
                <a:chOff x="3035300" y="2718693"/>
                <a:chExt cx="2895600" cy="142875"/>
              </a:xfrm>
            </p:grpSpPr>
            <p:sp>
              <p:nvSpPr>
                <p:cNvPr id="157"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58"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59"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60"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61"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25" name="グループ化 194"/>
              <p:cNvGrpSpPr>
                <a:grpSpLocks/>
              </p:cNvGrpSpPr>
              <p:nvPr/>
            </p:nvGrpSpPr>
            <p:grpSpPr bwMode="auto">
              <a:xfrm>
                <a:off x="1708276" y="2573467"/>
                <a:ext cx="1951987" cy="96299"/>
                <a:chOff x="3035300" y="2718693"/>
                <a:chExt cx="2895600" cy="142875"/>
              </a:xfrm>
            </p:grpSpPr>
            <p:sp>
              <p:nvSpPr>
                <p:cNvPr id="152"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53"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54"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55"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56"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26" name="グループ化 200"/>
              <p:cNvGrpSpPr>
                <a:grpSpLocks/>
              </p:cNvGrpSpPr>
              <p:nvPr/>
            </p:nvGrpSpPr>
            <p:grpSpPr bwMode="auto">
              <a:xfrm>
                <a:off x="1708276" y="2745980"/>
                <a:ext cx="1951987" cy="96299"/>
                <a:chOff x="3035300" y="2718693"/>
                <a:chExt cx="2895600" cy="142875"/>
              </a:xfrm>
            </p:grpSpPr>
            <p:sp>
              <p:nvSpPr>
                <p:cNvPr id="147"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48"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49"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50"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51"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27" name="グループ化 206"/>
              <p:cNvGrpSpPr>
                <a:grpSpLocks/>
              </p:cNvGrpSpPr>
              <p:nvPr/>
            </p:nvGrpSpPr>
            <p:grpSpPr bwMode="auto">
              <a:xfrm>
                <a:off x="1708276" y="2918493"/>
                <a:ext cx="1951987" cy="96299"/>
                <a:chOff x="3035300" y="2718693"/>
                <a:chExt cx="2895600" cy="142875"/>
              </a:xfrm>
            </p:grpSpPr>
            <p:sp>
              <p:nvSpPr>
                <p:cNvPr id="142"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43"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44"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45"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46"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28" name="グループ化 212"/>
              <p:cNvGrpSpPr>
                <a:grpSpLocks/>
              </p:cNvGrpSpPr>
              <p:nvPr/>
            </p:nvGrpSpPr>
            <p:grpSpPr bwMode="auto">
              <a:xfrm>
                <a:off x="1708276" y="3091007"/>
                <a:ext cx="1951987" cy="96299"/>
                <a:chOff x="3035300" y="2718693"/>
                <a:chExt cx="2895600" cy="142875"/>
              </a:xfrm>
            </p:grpSpPr>
            <p:sp>
              <p:nvSpPr>
                <p:cNvPr id="137"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38"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39"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40"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41"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29" name="グループ化 218"/>
              <p:cNvGrpSpPr>
                <a:grpSpLocks/>
              </p:cNvGrpSpPr>
              <p:nvPr/>
            </p:nvGrpSpPr>
            <p:grpSpPr bwMode="auto">
              <a:xfrm>
                <a:off x="1708276" y="3263520"/>
                <a:ext cx="1951987" cy="96299"/>
                <a:chOff x="3035300" y="2718693"/>
                <a:chExt cx="2895600" cy="142875"/>
              </a:xfrm>
            </p:grpSpPr>
            <p:sp>
              <p:nvSpPr>
                <p:cNvPr id="132"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33"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34"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35"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36"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30" name="グループ化 224"/>
              <p:cNvGrpSpPr>
                <a:grpSpLocks/>
              </p:cNvGrpSpPr>
              <p:nvPr/>
            </p:nvGrpSpPr>
            <p:grpSpPr bwMode="auto">
              <a:xfrm>
                <a:off x="1708276" y="3436033"/>
                <a:ext cx="1951987" cy="96299"/>
                <a:chOff x="3035300" y="2718693"/>
                <a:chExt cx="2895600" cy="142875"/>
              </a:xfrm>
            </p:grpSpPr>
            <p:sp>
              <p:nvSpPr>
                <p:cNvPr id="127"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28"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29"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30"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31"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31" name="グループ化 230"/>
              <p:cNvGrpSpPr>
                <a:grpSpLocks/>
              </p:cNvGrpSpPr>
              <p:nvPr/>
            </p:nvGrpSpPr>
            <p:grpSpPr bwMode="auto">
              <a:xfrm>
                <a:off x="1708276" y="3608546"/>
                <a:ext cx="1951987" cy="96299"/>
                <a:chOff x="3035300" y="2718693"/>
                <a:chExt cx="2895600" cy="142875"/>
              </a:xfrm>
            </p:grpSpPr>
            <p:sp>
              <p:nvSpPr>
                <p:cNvPr id="122"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23"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24"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25"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26"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32" name="グループ化 236"/>
              <p:cNvGrpSpPr>
                <a:grpSpLocks/>
              </p:cNvGrpSpPr>
              <p:nvPr/>
            </p:nvGrpSpPr>
            <p:grpSpPr bwMode="auto">
              <a:xfrm>
                <a:off x="1708276" y="3781059"/>
                <a:ext cx="1951987" cy="96299"/>
                <a:chOff x="3035300" y="2718693"/>
                <a:chExt cx="2895600" cy="142875"/>
              </a:xfrm>
            </p:grpSpPr>
            <p:sp>
              <p:nvSpPr>
                <p:cNvPr id="117"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18"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19"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20"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21"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33" name="グループ化 242"/>
              <p:cNvGrpSpPr>
                <a:grpSpLocks/>
              </p:cNvGrpSpPr>
              <p:nvPr/>
            </p:nvGrpSpPr>
            <p:grpSpPr bwMode="auto">
              <a:xfrm>
                <a:off x="1708276" y="3953572"/>
                <a:ext cx="1951987" cy="96299"/>
                <a:chOff x="3035300" y="2718693"/>
                <a:chExt cx="2895600" cy="142875"/>
              </a:xfrm>
            </p:grpSpPr>
            <p:sp>
              <p:nvSpPr>
                <p:cNvPr id="112"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13"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14"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15"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16"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34" name="グループ化 248"/>
              <p:cNvGrpSpPr>
                <a:grpSpLocks/>
              </p:cNvGrpSpPr>
              <p:nvPr/>
            </p:nvGrpSpPr>
            <p:grpSpPr bwMode="auto">
              <a:xfrm>
                <a:off x="1708276" y="4126086"/>
                <a:ext cx="1951987" cy="96299"/>
                <a:chOff x="3035300" y="2718693"/>
                <a:chExt cx="2895600" cy="142875"/>
              </a:xfrm>
            </p:grpSpPr>
            <p:sp>
              <p:nvSpPr>
                <p:cNvPr id="107"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08"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09"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10"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11"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35" name="グループ化 254"/>
              <p:cNvGrpSpPr>
                <a:grpSpLocks/>
              </p:cNvGrpSpPr>
              <p:nvPr/>
            </p:nvGrpSpPr>
            <p:grpSpPr bwMode="auto">
              <a:xfrm>
                <a:off x="1708276" y="4298599"/>
                <a:ext cx="1951987" cy="96299"/>
                <a:chOff x="3035300" y="2718693"/>
                <a:chExt cx="2895600" cy="142875"/>
              </a:xfrm>
            </p:grpSpPr>
            <p:sp>
              <p:nvSpPr>
                <p:cNvPr id="102"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03"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04"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05"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06"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36" name="グループ化 260"/>
              <p:cNvGrpSpPr>
                <a:grpSpLocks/>
              </p:cNvGrpSpPr>
              <p:nvPr/>
            </p:nvGrpSpPr>
            <p:grpSpPr bwMode="auto">
              <a:xfrm>
                <a:off x="1708276" y="4471112"/>
                <a:ext cx="1951987" cy="96299"/>
                <a:chOff x="3035300" y="2718693"/>
                <a:chExt cx="2895600" cy="142875"/>
              </a:xfrm>
            </p:grpSpPr>
            <p:sp>
              <p:nvSpPr>
                <p:cNvPr id="97"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98"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99"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00"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101"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37" name="グループ化 266"/>
              <p:cNvGrpSpPr>
                <a:grpSpLocks/>
              </p:cNvGrpSpPr>
              <p:nvPr/>
            </p:nvGrpSpPr>
            <p:grpSpPr bwMode="auto">
              <a:xfrm>
                <a:off x="1708276" y="4643625"/>
                <a:ext cx="1951987" cy="96299"/>
                <a:chOff x="3035300" y="2718693"/>
                <a:chExt cx="2895600" cy="142875"/>
              </a:xfrm>
            </p:grpSpPr>
            <p:sp>
              <p:nvSpPr>
                <p:cNvPr id="92"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93"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94"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95"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96"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38" name="グループ化 272"/>
              <p:cNvGrpSpPr>
                <a:grpSpLocks/>
              </p:cNvGrpSpPr>
              <p:nvPr/>
            </p:nvGrpSpPr>
            <p:grpSpPr bwMode="auto">
              <a:xfrm>
                <a:off x="1708276" y="4816138"/>
                <a:ext cx="1951987" cy="96299"/>
                <a:chOff x="3035300" y="2718693"/>
                <a:chExt cx="2895600" cy="142875"/>
              </a:xfrm>
            </p:grpSpPr>
            <p:sp>
              <p:nvSpPr>
                <p:cNvPr id="87"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88"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89"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90"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91"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39" name="グループ化 278"/>
              <p:cNvGrpSpPr>
                <a:grpSpLocks/>
              </p:cNvGrpSpPr>
              <p:nvPr/>
            </p:nvGrpSpPr>
            <p:grpSpPr bwMode="auto">
              <a:xfrm>
                <a:off x="1708276" y="4988651"/>
                <a:ext cx="1951987" cy="96299"/>
                <a:chOff x="3035300" y="2718693"/>
                <a:chExt cx="2895600" cy="142875"/>
              </a:xfrm>
            </p:grpSpPr>
            <p:sp>
              <p:nvSpPr>
                <p:cNvPr id="82"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83"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84"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85"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86"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0" name="グループ化 284"/>
              <p:cNvGrpSpPr>
                <a:grpSpLocks/>
              </p:cNvGrpSpPr>
              <p:nvPr/>
            </p:nvGrpSpPr>
            <p:grpSpPr bwMode="auto">
              <a:xfrm>
                <a:off x="1708276" y="5161165"/>
                <a:ext cx="1951987" cy="96299"/>
                <a:chOff x="3035300" y="2718693"/>
                <a:chExt cx="2895600" cy="142875"/>
              </a:xfrm>
            </p:grpSpPr>
            <p:sp>
              <p:nvSpPr>
                <p:cNvPr id="77"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78"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79"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80"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81"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1" name="グループ化 290"/>
              <p:cNvGrpSpPr>
                <a:grpSpLocks/>
              </p:cNvGrpSpPr>
              <p:nvPr/>
            </p:nvGrpSpPr>
            <p:grpSpPr bwMode="auto">
              <a:xfrm>
                <a:off x="1708276" y="5333678"/>
                <a:ext cx="1951987" cy="96299"/>
                <a:chOff x="3035300" y="2718693"/>
                <a:chExt cx="2895600" cy="142875"/>
              </a:xfrm>
            </p:grpSpPr>
            <p:sp>
              <p:nvSpPr>
                <p:cNvPr id="72"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73"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74"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75"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76"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2" name="グループ化 296"/>
              <p:cNvGrpSpPr>
                <a:grpSpLocks/>
              </p:cNvGrpSpPr>
              <p:nvPr/>
            </p:nvGrpSpPr>
            <p:grpSpPr bwMode="auto">
              <a:xfrm>
                <a:off x="1708276" y="5506191"/>
                <a:ext cx="1951987" cy="96299"/>
                <a:chOff x="3035300" y="2718693"/>
                <a:chExt cx="2895600" cy="142875"/>
              </a:xfrm>
            </p:grpSpPr>
            <p:sp>
              <p:nvSpPr>
                <p:cNvPr id="67"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68"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69"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70"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71"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3" name="グループ化 302"/>
              <p:cNvGrpSpPr>
                <a:grpSpLocks/>
              </p:cNvGrpSpPr>
              <p:nvPr/>
            </p:nvGrpSpPr>
            <p:grpSpPr bwMode="auto">
              <a:xfrm>
                <a:off x="1708276" y="5678704"/>
                <a:ext cx="1951987" cy="96299"/>
                <a:chOff x="3035300" y="2718693"/>
                <a:chExt cx="2895600" cy="142875"/>
              </a:xfrm>
            </p:grpSpPr>
            <p:sp>
              <p:nvSpPr>
                <p:cNvPr id="62"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63"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64"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65"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66"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4" name="グループ化 308"/>
              <p:cNvGrpSpPr>
                <a:grpSpLocks/>
              </p:cNvGrpSpPr>
              <p:nvPr/>
            </p:nvGrpSpPr>
            <p:grpSpPr bwMode="auto">
              <a:xfrm>
                <a:off x="1708276" y="5851217"/>
                <a:ext cx="1951987" cy="96299"/>
                <a:chOff x="3035300" y="2718693"/>
                <a:chExt cx="2895600" cy="142875"/>
              </a:xfrm>
            </p:grpSpPr>
            <p:sp>
              <p:nvSpPr>
                <p:cNvPr id="57"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8"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9"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60"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61"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5" name="グループ化 314"/>
              <p:cNvGrpSpPr>
                <a:grpSpLocks/>
              </p:cNvGrpSpPr>
              <p:nvPr/>
            </p:nvGrpSpPr>
            <p:grpSpPr bwMode="auto">
              <a:xfrm>
                <a:off x="1708276" y="6023730"/>
                <a:ext cx="1951987" cy="96299"/>
                <a:chOff x="3035300" y="2718693"/>
                <a:chExt cx="2895600" cy="142875"/>
              </a:xfrm>
            </p:grpSpPr>
            <p:sp>
              <p:nvSpPr>
                <p:cNvPr id="52"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3"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4"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5"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6"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6" name="グループ化 320"/>
              <p:cNvGrpSpPr>
                <a:grpSpLocks/>
              </p:cNvGrpSpPr>
              <p:nvPr/>
            </p:nvGrpSpPr>
            <p:grpSpPr bwMode="auto">
              <a:xfrm>
                <a:off x="1708276" y="6196244"/>
                <a:ext cx="1951987" cy="96299"/>
                <a:chOff x="3035300" y="2718693"/>
                <a:chExt cx="2895600" cy="142875"/>
              </a:xfrm>
            </p:grpSpPr>
            <p:sp>
              <p:nvSpPr>
                <p:cNvPr id="47"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8"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9"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0"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1"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sp>
          <p:nvSpPr>
            <p:cNvPr id="5" name="Text Box 23"/>
            <p:cNvSpPr txBox="1">
              <a:spLocks noChangeArrowheads="1"/>
            </p:cNvSpPr>
            <p:nvPr/>
          </p:nvSpPr>
          <p:spPr bwMode="auto">
            <a:xfrm>
              <a:off x="1414047" y="1133452"/>
              <a:ext cx="4308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r>
                <a:rPr lang="ja-JP" altLang="en-US" sz="800">
                  <a:latin typeface="HG丸ｺﾞｼｯｸM-PRO" pitchFamily="50" charset="-128"/>
                  <a:ea typeface="HG丸ｺﾞｼｯｸM-PRO" pitchFamily="50" charset="-128"/>
                </a:rPr>
                <a:t>まったく</a:t>
              </a:r>
              <a:endParaRPr lang="en-US" altLang="ja-JP" sz="800">
                <a:latin typeface="HG丸ｺﾞｼｯｸM-PRO" pitchFamily="50" charset="-128"/>
                <a:ea typeface="HG丸ｺﾞｼｯｸM-PRO" pitchFamily="50" charset="-128"/>
              </a:endParaRPr>
            </a:p>
            <a:p>
              <a:pPr algn="l" eaLnBrk="1" hangingPunct="1"/>
              <a:r>
                <a:rPr lang="ja-JP" altLang="en-US" sz="800">
                  <a:latin typeface="HG丸ｺﾞｼｯｸM-PRO" pitchFamily="50" charset="-128"/>
                  <a:ea typeface="HG丸ｺﾞｼｯｸM-PRO" pitchFamily="50" charset="-128"/>
                </a:rPr>
                <a:t>感じていない</a:t>
              </a:r>
            </a:p>
          </p:txBody>
        </p:sp>
        <p:sp>
          <p:nvSpPr>
            <p:cNvPr id="6" name="Text Box 24"/>
            <p:cNvSpPr txBox="1">
              <a:spLocks noChangeArrowheads="1"/>
            </p:cNvSpPr>
            <p:nvPr/>
          </p:nvSpPr>
          <p:spPr bwMode="auto">
            <a:xfrm>
              <a:off x="3351052" y="1208364"/>
              <a:ext cx="430887" cy="605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r>
                <a:rPr lang="ja-JP" altLang="en-US" sz="800" dirty="0">
                  <a:latin typeface="HG丸ｺﾞｼｯｸM-PRO" pitchFamily="50" charset="-128"/>
                  <a:ea typeface="HG丸ｺﾞｼｯｸM-PRO" pitchFamily="50" charset="-128"/>
                </a:rPr>
                <a:t>非常に</a:t>
              </a:r>
              <a:endParaRPr lang="en-US" altLang="ja-JP" sz="800" dirty="0">
                <a:latin typeface="HG丸ｺﾞｼｯｸM-PRO" pitchFamily="50" charset="-128"/>
                <a:ea typeface="HG丸ｺﾞｼｯｸM-PRO" pitchFamily="50" charset="-128"/>
              </a:endParaRPr>
            </a:p>
            <a:p>
              <a:pPr algn="l" eaLnBrk="1" hangingPunct="1"/>
              <a:r>
                <a:rPr lang="ja-JP" altLang="en-US" sz="800" dirty="0">
                  <a:latin typeface="HG丸ｺﾞｼｯｸM-PRO" pitchFamily="50" charset="-128"/>
                  <a:ea typeface="HG丸ｺﾞｼｯｸM-PRO" pitchFamily="50" charset="-128"/>
                </a:rPr>
                <a:t>感じている</a:t>
              </a:r>
            </a:p>
          </p:txBody>
        </p:sp>
        <p:sp>
          <p:nvSpPr>
            <p:cNvPr id="7" name="Rectangle 186"/>
            <p:cNvSpPr>
              <a:spLocks noChangeArrowheads="1"/>
            </p:cNvSpPr>
            <p:nvPr/>
          </p:nvSpPr>
          <p:spPr bwMode="auto">
            <a:xfrm>
              <a:off x="6384" y="637737"/>
              <a:ext cx="369850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r>
                <a:rPr lang="ja-JP" altLang="en-US" sz="900" dirty="0">
                  <a:latin typeface="HG丸ｺﾞｼｯｸM-PRO" pitchFamily="50" charset="-128"/>
                  <a:ea typeface="HG丸ｺﾞｼｯｸM-PRO" pitchFamily="50" charset="-128"/>
                </a:rPr>
                <a:t>この質問紙を入力している今現在のあなたの気持ちを良く表すように，それぞれの文の右側に○をつけてください．考え込まないで，今の自分の気持ちによくあてはまると思うところをチェックしてください．</a:t>
              </a:r>
            </a:p>
          </p:txBody>
        </p:sp>
        <p:sp>
          <p:nvSpPr>
            <p:cNvPr id="8" name="テキスト ボックス 186"/>
            <p:cNvSpPr txBox="1">
              <a:spLocks noChangeArrowheads="1"/>
            </p:cNvSpPr>
            <p:nvPr/>
          </p:nvSpPr>
          <p:spPr bwMode="auto">
            <a:xfrm>
              <a:off x="111260" y="279231"/>
              <a:ext cx="660834" cy="2616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r>
                <a:rPr lang="ja-JP" altLang="en-US" sz="1100" dirty="0">
                  <a:latin typeface="HG丸ｺﾞｼｯｸM-PRO" pitchFamily="50" charset="-128"/>
                  <a:ea typeface="HG丸ｺﾞｼｯｸM-PRO" pitchFamily="50" charset="-128"/>
                </a:rPr>
                <a:t>課題中</a:t>
              </a:r>
              <a:endParaRPr lang="en-US" altLang="ja-JP" sz="1100" dirty="0">
                <a:latin typeface="HG丸ｺﾞｼｯｸM-PRO" pitchFamily="50" charset="-128"/>
                <a:ea typeface="HG丸ｺﾞｼｯｸM-PRO" pitchFamily="50" charset="-128"/>
              </a:endParaRPr>
            </a:p>
          </p:txBody>
        </p:sp>
        <p:sp>
          <p:nvSpPr>
            <p:cNvPr id="22" name="Text Box 15"/>
            <p:cNvSpPr txBox="1">
              <a:spLocks noChangeArrowheads="1"/>
            </p:cNvSpPr>
            <p:nvPr/>
          </p:nvSpPr>
          <p:spPr bwMode="auto">
            <a:xfrm>
              <a:off x="57752" y="1753080"/>
              <a:ext cx="1082348" cy="4499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lnSpc>
                  <a:spcPct val="120000"/>
                </a:lnSpc>
              </a:pPr>
              <a:r>
                <a:rPr lang="ja-JP" altLang="en-US" sz="1000" dirty="0">
                  <a:latin typeface="HG丸ｺﾞｼｯｸM-PRO" pitchFamily="50" charset="-128"/>
                  <a:ea typeface="HG丸ｺﾞｼｯｸM-PRO" pitchFamily="50" charset="-128"/>
                </a:rPr>
                <a:t>活気のある</a:t>
              </a:r>
            </a:p>
            <a:p>
              <a:pPr algn="l" eaLnBrk="1" hangingPunct="1">
                <a:lnSpc>
                  <a:spcPct val="120000"/>
                </a:lnSpc>
              </a:pPr>
              <a:r>
                <a:rPr lang="ja-JP" altLang="en-US" sz="1000" dirty="0">
                  <a:latin typeface="HG丸ｺﾞｼｯｸM-PRO" pitchFamily="50" charset="-128"/>
                  <a:ea typeface="HG丸ｺﾞｼｯｸM-PRO" pitchFamily="50" charset="-128"/>
                </a:rPr>
                <a:t>ゆったりした</a:t>
              </a:r>
            </a:p>
            <a:p>
              <a:pPr algn="l" eaLnBrk="1" hangingPunct="1">
                <a:lnSpc>
                  <a:spcPct val="120000"/>
                </a:lnSpc>
              </a:pPr>
              <a:r>
                <a:rPr lang="ja-JP" altLang="en-US" sz="1000" dirty="0">
                  <a:latin typeface="HG丸ｺﾞｼｯｸM-PRO" pitchFamily="50" charset="-128"/>
                  <a:ea typeface="HG丸ｺﾞｼｯｸM-PRO" pitchFamily="50" charset="-128"/>
                </a:rPr>
                <a:t>平穏な</a:t>
              </a:r>
            </a:p>
            <a:p>
              <a:pPr algn="l" eaLnBrk="1" hangingPunct="1">
                <a:lnSpc>
                  <a:spcPct val="120000"/>
                </a:lnSpc>
              </a:pPr>
              <a:r>
                <a:rPr lang="ja-JP" altLang="en-US" sz="1000" dirty="0">
                  <a:latin typeface="HG丸ｺﾞｼｯｸM-PRO" pitchFamily="50" charset="-128"/>
                  <a:ea typeface="HG丸ｺﾞｼｯｸM-PRO" pitchFamily="50" charset="-128"/>
                </a:rPr>
                <a:t>のどかな</a:t>
              </a:r>
            </a:p>
            <a:p>
              <a:pPr algn="l" eaLnBrk="1" hangingPunct="1">
                <a:lnSpc>
                  <a:spcPct val="120000"/>
                </a:lnSpc>
              </a:pPr>
              <a:r>
                <a:rPr lang="ja-JP" altLang="en-US" sz="1000" dirty="0">
                  <a:latin typeface="HG丸ｺﾞｼｯｸM-PRO" pitchFamily="50" charset="-128"/>
                  <a:ea typeface="HG丸ｺﾞｼｯｸM-PRO" pitchFamily="50" charset="-128"/>
                </a:rPr>
                <a:t>うろたえた</a:t>
              </a:r>
            </a:p>
            <a:p>
              <a:pPr algn="l" eaLnBrk="1" hangingPunct="1">
                <a:lnSpc>
                  <a:spcPct val="120000"/>
                </a:lnSpc>
              </a:pPr>
              <a:r>
                <a:rPr lang="ja-JP" altLang="en-US" sz="1000" dirty="0">
                  <a:latin typeface="HG丸ｺﾞｼｯｸM-PRO" pitchFamily="50" charset="-128"/>
                  <a:ea typeface="HG丸ｺﾞｼｯｸM-PRO" pitchFamily="50" charset="-128"/>
                </a:rPr>
                <a:t>のんきな</a:t>
              </a:r>
            </a:p>
            <a:p>
              <a:pPr algn="l" eaLnBrk="1" hangingPunct="1">
                <a:lnSpc>
                  <a:spcPct val="120000"/>
                </a:lnSpc>
              </a:pPr>
              <a:r>
                <a:rPr lang="ja-JP" altLang="en-US" sz="1000" dirty="0">
                  <a:latin typeface="HG丸ｺﾞｼｯｸM-PRO" pitchFamily="50" charset="-128"/>
                  <a:ea typeface="HG丸ｺﾞｼｯｸM-PRO" pitchFamily="50" charset="-128"/>
                </a:rPr>
                <a:t>くつろいだ</a:t>
              </a:r>
            </a:p>
            <a:p>
              <a:pPr algn="l" eaLnBrk="1" hangingPunct="1">
                <a:lnSpc>
                  <a:spcPct val="120000"/>
                </a:lnSpc>
              </a:pPr>
              <a:r>
                <a:rPr lang="ja-JP" altLang="en-US" sz="1000" dirty="0">
                  <a:latin typeface="HG丸ｺﾞｼｯｸM-PRO" pitchFamily="50" charset="-128"/>
                  <a:ea typeface="HG丸ｺﾞｼｯｸM-PRO" pitchFamily="50" charset="-128"/>
                </a:rPr>
                <a:t>恐ろしい</a:t>
              </a:r>
            </a:p>
            <a:p>
              <a:pPr algn="l" eaLnBrk="1" hangingPunct="1">
                <a:lnSpc>
                  <a:spcPct val="120000"/>
                </a:lnSpc>
              </a:pPr>
              <a:r>
                <a:rPr lang="ja-JP" altLang="en-US" sz="1000" dirty="0">
                  <a:latin typeface="HG丸ｺﾞｼｯｸM-PRO" pitchFamily="50" charset="-128"/>
                  <a:ea typeface="HG丸ｺﾞｼｯｸM-PRO" pitchFamily="50" charset="-128"/>
                </a:rPr>
                <a:t>充実した</a:t>
              </a:r>
            </a:p>
            <a:p>
              <a:pPr algn="l" eaLnBrk="1" hangingPunct="1">
                <a:lnSpc>
                  <a:spcPct val="120000"/>
                </a:lnSpc>
              </a:pPr>
              <a:r>
                <a:rPr lang="ja-JP" altLang="en-US" sz="1000" dirty="0">
                  <a:latin typeface="HG丸ｺﾞｼｯｸM-PRO" pitchFamily="50" charset="-128"/>
                  <a:ea typeface="HG丸ｺﾞｼｯｸM-PRO" pitchFamily="50" charset="-128"/>
                </a:rPr>
                <a:t>快調な</a:t>
              </a:r>
            </a:p>
            <a:p>
              <a:pPr algn="l" eaLnBrk="1" hangingPunct="1">
                <a:lnSpc>
                  <a:spcPct val="120000"/>
                </a:lnSpc>
              </a:pPr>
              <a:r>
                <a:rPr lang="ja-JP" altLang="en-US" sz="1000" dirty="0">
                  <a:latin typeface="HG丸ｺﾞｼｯｸM-PRO" pitchFamily="50" charset="-128"/>
                  <a:ea typeface="HG丸ｺﾞｼｯｸM-PRO" pitchFamily="50" charset="-128"/>
                </a:rPr>
                <a:t>やる気に満ちた</a:t>
              </a:r>
            </a:p>
            <a:p>
              <a:pPr algn="l" eaLnBrk="1" hangingPunct="1">
                <a:lnSpc>
                  <a:spcPct val="120000"/>
                </a:lnSpc>
              </a:pPr>
              <a:r>
                <a:rPr lang="ja-JP" altLang="en-US" sz="1000" dirty="0">
                  <a:latin typeface="HG丸ｺﾞｼｯｸM-PRO" pitchFamily="50" charset="-128"/>
                  <a:ea typeface="HG丸ｺﾞｼｯｸM-PRO" pitchFamily="50" charset="-128"/>
                </a:rPr>
                <a:t>動揺した</a:t>
              </a:r>
            </a:p>
            <a:p>
              <a:pPr algn="l" eaLnBrk="1" hangingPunct="1">
                <a:lnSpc>
                  <a:spcPct val="120000"/>
                </a:lnSpc>
              </a:pPr>
              <a:r>
                <a:rPr lang="ja-JP" altLang="en-US" sz="1000" dirty="0">
                  <a:latin typeface="HG丸ｺﾞｼｯｸM-PRO" pitchFamily="50" charset="-128"/>
                  <a:ea typeface="HG丸ｺﾞｼｯｸM-PRO" pitchFamily="50" charset="-128"/>
                </a:rPr>
                <a:t>びくびくした</a:t>
              </a:r>
            </a:p>
            <a:p>
              <a:pPr algn="l" eaLnBrk="1" hangingPunct="1">
                <a:lnSpc>
                  <a:spcPct val="120000"/>
                </a:lnSpc>
              </a:pPr>
              <a:r>
                <a:rPr lang="ja-JP" altLang="en-US" sz="1000" dirty="0">
                  <a:latin typeface="HG丸ｺﾞｼｯｸM-PRO" pitchFamily="50" charset="-128"/>
                  <a:ea typeface="HG丸ｺﾞｼｯｸM-PRO" pitchFamily="50" charset="-128"/>
                </a:rPr>
                <a:t>元気な</a:t>
              </a:r>
            </a:p>
            <a:p>
              <a:pPr algn="l" eaLnBrk="1" hangingPunct="1">
                <a:lnSpc>
                  <a:spcPct val="120000"/>
                </a:lnSpc>
              </a:pPr>
              <a:r>
                <a:rPr lang="ja-JP" altLang="en-US" sz="1000" dirty="0">
                  <a:latin typeface="HG丸ｺﾞｼｯｸM-PRO" pitchFamily="50" charset="-128"/>
                  <a:ea typeface="HG丸ｺﾞｼｯｸM-PRO" pitchFamily="50" charset="-128"/>
                </a:rPr>
                <a:t>緊張した</a:t>
              </a:r>
            </a:p>
            <a:p>
              <a:pPr algn="l" eaLnBrk="1" hangingPunct="1">
                <a:lnSpc>
                  <a:spcPct val="120000"/>
                </a:lnSpc>
              </a:pPr>
              <a:r>
                <a:rPr lang="ja-JP" altLang="en-US" sz="1000" dirty="0">
                  <a:latin typeface="HG丸ｺﾞｼｯｸM-PRO" pitchFamily="50" charset="-128"/>
                  <a:ea typeface="HG丸ｺﾞｼｯｸM-PRO" pitchFamily="50" charset="-128"/>
                </a:rPr>
                <a:t>陽気な</a:t>
              </a:r>
            </a:p>
            <a:p>
              <a:pPr algn="l" eaLnBrk="1" hangingPunct="1">
                <a:lnSpc>
                  <a:spcPct val="120000"/>
                </a:lnSpc>
              </a:pPr>
              <a:r>
                <a:rPr lang="ja-JP" altLang="en-US" sz="1000" dirty="0">
                  <a:latin typeface="HG丸ｺﾞｼｯｸM-PRO" pitchFamily="50" charset="-128"/>
                  <a:ea typeface="HG丸ｺﾞｼｯｸM-PRO" pitchFamily="50" charset="-128"/>
                </a:rPr>
                <a:t>楽しい</a:t>
              </a:r>
            </a:p>
            <a:p>
              <a:pPr algn="l" eaLnBrk="1" hangingPunct="1">
                <a:lnSpc>
                  <a:spcPct val="120000"/>
                </a:lnSpc>
              </a:pPr>
              <a:r>
                <a:rPr lang="ja-JP" altLang="en-US" sz="1000" dirty="0">
                  <a:latin typeface="HG丸ｺﾞｼｯｸM-PRO" pitchFamily="50" charset="-128"/>
                  <a:ea typeface="HG丸ｺﾞｼｯｸM-PRO" pitchFamily="50" charset="-128"/>
                </a:rPr>
                <a:t>驚いた</a:t>
              </a:r>
            </a:p>
            <a:p>
              <a:pPr algn="l" eaLnBrk="1" hangingPunct="1">
                <a:lnSpc>
                  <a:spcPct val="120000"/>
                </a:lnSpc>
              </a:pPr>
              <a:r>
                <a:rPr lang="ja-JP" altLang="en-US" sz="1000" dirty="0">
                  <a:latin typeface="HG丸ｺﾞｼｯｸM-PRO" pitchFamily="50" charset="-128"/>
                  <a:ea typeface="HG丸ｺﾞｼｯｸM-PRO" pitchFamily="50" charset="-128"/>
                </a:rPr>
                <a:t>どきどきした</a:t>
              </a:r>
              <a:endParaRPr lang="en-US" altLang="ja-JP" sz="1000" dirty="0">
                <a:latin typeface="HG丸ｺﾞｼｯｸM-PRO" pitchFamily="50" charset="-128"/>
                <a:ea typeface="HG丸ｺﾞｼｯｸM-PRO" pitchFamily="50" charset="-128"/>
              </a:endParaRPr>
            </a:p>
            <a:p>
              <a:pPr algn="l" eaLnBrk="1" hangingPunct="1">
                <a:lnSpc>
                  <a:spcPct val="120000"/>
                </a:lnSpc>
              </a:pPr>
              <a:r>
                <a:rPr lang="ja-JP" altLang="en-US" sz="1000" dirty="0">
                  <a:latin typeface="HG丸ｺﾞｼｯｸM-PRO" pitchFamily="50" charset="-128"/>
                  <a:ea typeface="HG丸ｺﾞｼｯｸM-PRO" pitchFamily="50" charset="-128"/>
                </a:rPr>
                <a:t>ゆっくりした</a:t>
              </a:r>
            </a:p>
            <a:p>
              <a:pPr algn="l" eaLnBrk="1" hangingPunct="1">
                <a:lnSpc>
                  <a:spcPct val="120000"/>
                </a:lnSpc>
              </a:pPr>
              <a:r>
                <a:rPr lang="ja-JP" altLang="en-US" sz="1000" dirty="0">
                  <a:latin typeface="HG丸ｺﾞｼｯｸM-PRO" pitchFamily="50" charset="-128"/>
                  <a:ea typeface="HG丸ｺﾞｼｯｸM-PRO" pitchFamily="50" charset="-128"/>
                </a:rPr>
                <a:t>愉快な</a:t>
              </a:r>
            </a:p>
            <a:p>
              <a:pPr algn="l" eaLnBrk="1" hangingPunct="1">
                <a:lnSpc>
                  <a:spcPct val="120000"/>
                </a:lnSpc>
              </a:pPr>
              <a:r>
                <a:rPr lang="ja-JP" altLang="en-US" sz="1000" dirty="0">
                  <a:latin typeface="HG丸ｺﾞｼｯｸM-PRO" pitchFamily="50" charset="-128"/>
                  <a:ea typeface="HG丸ｺﾞｼｯｸM-PRO" pitchFamily="50" charset="-128"/>
                </a:rPr>
                <a:t>平静な</a:t>
              </a:r>
            </a:p>
            <a:p>
              <a:pPr algn="l" eaLnBrk="1" hangingPunct="1">
                <a:lnSpc>
                  <a:spcPct val="120000"/>
                </a:lnSpc>
              </a:pPr>
              <a:r>
                <a:rPr lang="ja-JP" altLang="en-US" sz="1000" dirty="0">
                  <a:latin typeface="HG丸ｺﾞｼｯｸM-PRO" pitchFamily="50" charset="-128"/>
                  <a:ea typeface="HG丸ｺﾞｼｯｸM-PRO" pitchFamily="50" charset="-128"/>
                </a:rPr>
                <a:t>静かな</a:t>
              </a:r>
            </a:p>
            <a:p>
              <a:pPr algn="l" eaLnBrk="1" hangingPunct="1">
                <a:lnSpc>
                  <a:spcPct val="120000"/>
                </a:lnSpc>
              </a:pPr>
              <a:r>
                <a:rPr lang="ja-JP" altLang="en-US" sz="1000" dirty="0">
                  <a:latin typeface="HG丸ｺﾞｼｯｸM-PRO" pitchFamily="50" charset="-128"/>
                  <a:ea typeface="HG丸ｺﾞｼｯｸM-PRO" pitchFamily="50" charset="-128"/>
                </a:rPr>
                <a:t>そわそわした</a:t>
              </a:r>
            </a:p>
          </p:txBody>
        </p:sp>
        <p:sp>
          <p:nvSpPr>
            <p:cNvPr id="168" name="正方形/長方形 167"/>
            <p:cNvSpPr/>
            <p:nvPr/>
          </p:nvSpPr>
          <p:spPr>
            <a:xfrm>
              <a:off x="3708639" y="180764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69" name="正方形/長方形 168"/>
            <p:cNvSpPr/>
            <p:nvPr/>
          </p:nvSpPr>
          <p:spPr>
            <a:xfrm>
              <a:off x="4310619" y="199056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0" name="正方形/長方形 169"/>
            <p:cNvSpPr/>
            <p:nvPr/>
          </p:nvSpPr>
          <p:spPr>
            <a:xfrm>
              <a:off x="4310619" y="217347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1" name="正方形/長方形 170"/>
            <p:cNvSpPr/>
            <p:nvPr/>
          </p:nvSpPr>
          <p:spPr>
            <a:xfrm>
              <a:off x="4310619" y="235639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2" name="正方形/長方形 171"/>
            <p:cNvSpPr/>
            <p:nvPr/>
          </p:nvSpPr>
          <p:spPr>
            <a:xfrm>
              <a:off x="4021059" y="253930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3" name="正方形/長方形 172"/>
            <p:cNvSpPr/>
            <p:nvPr/>
          </p:nvSpPr>
          <p:spPr>
            <a:xfrm>
              <a:off x="4310619" y="272222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4" name="正方形/長方形 173"/>
            <p:cNvSpPr/>
            <p:nvPr/>
          </p:nvSpPr>
          <p:spPr>
            <a:xfrm>
              <a:off x="4310619" y="290513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5" name="正方形/長方形 174"/>
            <p:cNvSpPr/>
            <p:nvPr/>
          </p:nvSpPr>
          <p:spPr>
            <a:xfrm>
              <a:off x="4021059" y="308805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6" name="正方形/長方形 175"/>
            <p:cNvSpPr/>
            <p:nvPr/>
          </p:nvSpPr>
          <p:spPr>
            <a:xfrm>
              <a:off x="3708639" y="327096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7" name="正方形/長方形 176"/>
            <p:cNvSpPr/>
            <p:nvPr/>
          </p:nvSpPr>
          <p:spPr>
            <a:xfrm>
              <a:off x="3708639" y="345388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8" name="正方形/長方形 177"/>
            <p:cNvSpPr/>
            <p:nvPr/>
          </p:nvSpPr>
          <p:spPr>
            <a:xfrm>
              <a:off x="3708639" y="363679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9" name="正方形/長方形 178"/>
            <p:cNvSpPr/>
            <p:nvPr/>
          </p:nvSpPr>
          <p:spPr>
            <a:xfrm>
              <a:off x="4021059" y="381971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0" name="正方形/長方形 179"/>
            <p:cNvSpPr/>
            <p:nvPr/>
          </p:nvSpPr>
          <p:spPr>
            <a:xfrm>
              <a:off x="4021059" y="400262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1" name="正方形/長方形 180"/>
            <p:cNvSpPr/>
            <p:nvPr/>
          </p:nvSpPr>
          <p:spPr>
            <a:xfrm>
              <a:off x="3708639" y="418554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2" name="正方形/長方形 181"/>
            <p:cNvSpPr/>
            <p:nvPr/>
          </p:nvSpPr>
          <p:spPr>
            <a:xfrm>
              <a:off x="4021059" y="436845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3" name="正方形/長方形 182"/>
            <p:cNvSpPr/>
            <p:nvPr/>
          </p:nvSpPr>
          <p:spPr>
            <a:xfrm>
              <a:off x="3708639" y="455137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4" name="正方形/長方形 183"/>
            <p:cNvSpPr/>
            <p:nvPr/>
          </p:nvSpPr>
          <p:spPr>
            <a:xfrm>
              <a:off x="3708639" y="473428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5" name="正方形/長方形 184"/>
            <p:cNvSpPr/>
            <p:nvPr/>
          </p:nvSpPr>
          <p:spPr>
            <a:xfrm>
              <a:off x="4021059" y="491720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6" name="正方形/長方形 185"/>
            <p:cNvSpPr/>
            <p:nvPr/>
          </p:nvSpPr>
          <p:spPr>
            <a:xfrm>
              <a:off x="4021059" y="510011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7" name="正方形/長方形 186"/>
            <p:cNvSpPr/>
            <p:nvPr/>
          </p:nvSpPr>
          <p:spPr>
            <a:xfrm>
              <a:off x="4310619" y="528303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8" name="正方形/長方形 187"/>
            <p:cNvSpPr/>
            <p:nvPr/>
          </p:nvSpPr>
          <p:spPr>
            <a:xfrm>
              <a:off x="3708639" y="546594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9" name="正方形/長方形 188"/>
            <p:cNvSpPr/>
            <p:nvPr/>
          </p:nvSpPr>
          <p:spPr>
            <a:xfrm>
              <a:off x="4310619" y="564886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0" name="正方形/長方形 189"/>
            <p:cNvSpPr/>
            <p:nvPr/>
          </p:nvSpPr>
          <p:spPr>
            <a:xfrm>
              <a:off x="4310619" y="583177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1" name="正方形/長方形 190"/>
            <p:cNvSpPr/>
            <p:nvPr/>
          </p:nvSpPr>
          <p:spPr>
            <a:xfrm>
              <a:off x="4021059" y="601468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2" name="正方形/長方形 191"/>
            <p:cNvSpPr/>
            <p:nvPr/>
          </p:nvSpPr>
          <p:spPr>
            <a:xfrm>
              <a:off x="4017306" y="6298698"/>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3" name="正方形/長方形 192"/>
            <p:cNvSpPr/>
            <p:nvPr/>
          </p:nvSpPr>
          <p:spPr>
            <a:xfrm>
              <a:off x="4306866" y="6298698"/>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4" name="正方形/長方形 193"/>
            <p:cNvSpPr/>
            <p:nvPr/>
          </p:nvSpPr>
          <p:spPr>
            <a:xfrm>
              <a:off x="3704886" y="6298698"/>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96" name="直線コネクタ 195"/>
            <p:cNvCxnSpPr/>
            <p:nvPr/>
          </p:nvCxnSpPr>
          <p:spPr>
            <a:xfrm>
              <a:off x="57752" y="6252838"/>
              <a:ext cx="45688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7" name="テキスト ボックス 196"/>
            <p:cNvSpPr txBox="1"/>
            <p:nvPr/>
          </p:nvSpPr>
          <p:spPr>
            <a:xfrm>
              <a:off x="3688951" y="6432246"/>
              <a:ext cx="250390" cy="246221"/>
            </a:xfrm>
            <a:prstGeom prst="rect">
              <a:avLst/>
            </a:prstGeom>
            <a:noFill/>
          </p:spPr>
          <p:txBody>
            <a:bodyPr wrap="none" rtlCol="0">
              <a:spAutoFit/>
            </a:bodyPr>
            <a:lstStyle/>
            <a:p>
              <a:pPr algn="ctr"/>
              <a:r>
                <a:rPr kumimoji="1" lang="en-US" altLang="ja-JP" sz="1000" dirty="0"/>
                <a:t>P</a:t>
              </a:r>
              <a:endParaRPr kumimoji="1" lang="ja-JP" altLang="en-US" sz="1000" dirty="0"/>
            </a:p>
          </p:txBody>
        </p:sp>
        <p:sp>
          <p:nvSpPr>
            <p:cNvPr id="198" name="テキスト ボックス 197"/>
            <p:cNvSpPr txBox="1"/>
            <p:nvPr/>
          </p:nvSpPr>
          <p:spPr>
            <a:xfrm>
              <a:off x="3998652" y="6432246"/>
              <a:ext cx="268022" cy="246221"/>
            </a:xfrm>
            <a:prstGeom prst="rect">
              <a:avLst/>
            </a:prstGeom>
            <a:noFill/>
          </p:spPr>
          <p:txBody>
            <a:bodyPr wrap="none" rtlCol="0">
              <a:spAutoFit/>
            </a:bodyPr>
            <a:lstStyle/>
            <a:p>
              <a:pPr algn="ctr"/>
              <a:r>
                <a:rPr kumimoji="1" lang="en-US" altLang="ja-JP" sz="1000" dirty="0"/>
                <a:t>N</a:t>
              </a:r>
              <a:endParaRPr kumimoji="1" lang="ja-JP" altLang="en-US" sz="1000" dirty="0"/>
            </a:p>
          </p:txBody>
        </p:sp>
        <p:sp>
          <p:nvSpPr>
            <p:cNvPr id="199" name="テキスト ボックス 198"/>
            <p:cNvSpPr txBox="1"/>
            <p:nvPr/>
          </p:nvSpPr>
          <p:spPr>
            <a:xfrm>
              <a:off x="4312182" y="6432246"/>
              <a:ext cx="253596" cy="246221"/>
            </a:xfrm>
            <a:prstGeom prst="rect">
              <a:avLst/>
            </a:prstGeom>
            <a:noFill/>
          </p:spPr>
          <p:txBody>
            <a:bodyPr wrap="none" rtlCol="0">
              <a:spAutoFit/>
            </a:bodyPr>
            <a:lstStyle/>
            <a:p>
              <a:pPr algn="ctr"/>
              <a:r>
                <a:rPr kumimoji="1" lang="en-US" altLang="ja-JP" sz="1000" dirty="0"/>
                <a:t>C</a:t>
              </a:r>
              <a:endParaRPr kumimoji="1" lang="ja-JP" altLang="en-US" sz="1000" dirty="0"/>
            </a:p>
          </p:txBody>
        </p:sp>
        <p:sp>
          <p:nvSpPr>
            <p:cNvPr id="200" name="Rectangle 186"/>
            <p:cNvSpPr>
              <a:spLocks noChangeArrowheads="1"/>
            </p:cNvSpPr>
            <p:nvPr/>
          </p:nvSpPr>
          <p:spPr bwMode="auto">
            <a:xfrm>
              <a:off x="-12209" y="6252838"/>
              <a:ext cx="1336184"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r>
                <a:rPr lang="en-US" altLang="ja-JP" sz="700" dirty="0">
                  <a:latin typeface="HG丸ｺﾞｼｯｸM-PRO" pitchFamily="50" charset="-128"/>
                  <a:ea typeface="HG丸ｺﾞｼｯｸM-PRO" pitchFamily="50" charset="-128"/>
                </a:rPr>
                <a:t>P</a:t>
              </a:r>
              <a:r>
                <a:rPr lang="ja-JP" altLang="en-US" sz="700" dirty="0">
                  <a:latin typeface="HG丸ｺﾞｼｯｸM-PRO" pitchFamily="50" charset="-128"/>
                  <a:ea typeface="HG丸ｺﾞｼｯｸM-PRO" pitchFamily="50" charset="-128"/>
                </a:rPr>
                <a:t>・・・ポジティブ感情</a:t>
              </a:r>
              <a:endParaRPr lang="en-US" altLang="ja-JP" sz="700" dirty="0">
                <a:latin typeface="HG丸ｺﾞｼｯｸM-PRO" pitchFamily="50" charset="-128"/>
                <a:ea typeface="HG丸ｺﾞｼｯｸM-PRO" pitchFamily="50" charset="-128"/>
              </a:endParaRPr>
            </a:p>
            <a:p>
              <a:pPr algn="l" eaLnBrk="1" hangingPunct="1"/>
              <a:r>
                <a:rPr lang="en-US" altLang="ja-JP" sz="700" dirty="0">
                  <a:latin typeface="HG丸ｺﾞｼｯｸM-PRO" pitchFamily="50" charset="-128"/>
                  <a:ea typeface="HG丸ｺﾞｼｯｸM-PRO" pitchFamily="50" charset="-128"/>
                </a:rPr>
                <a:t>N</a:t>
              </a:r>
              <a:r>
                <a:rPr lang="ja-JP" altLang="en-US" sz="700" dirty="0">
                  <a:latin typeface="HG丸ｺﾞｼｯｸM-PRO" pitchFamily="50" charset="-128"/>
                  <a:ea typeface="HG丸ｺﾞｼｯｸM-PRO" pitchFamily="50" charset="-128"/>
                </a:rPr>
                <a:t>・・・ネガティブ感情</a:t>
              </a:r>
              <a:endParaRPr lang="en-US" altLang="ja-JP" sz="700" dirty="0">
                <a:latin typeface="HG丸ｺﾞｼｯｸM-PRO" pitchFamily="50" charset="-128"/>
                <a:ea typeface="HG丸ｺﾞｼｯｸM-PRO" pitchFamily="50" charset="-128"/>
              </a:endParaRPr>
            </a:p>
            <a:p>
              <a:pPr algn="l" eaLnBrk="1" hangingPunct="1"/>
              <a:r>
                <a:rPr lang="en-US" altLang="ja-JP" sz="700" dirty="0">
                  <a:latin typeface="HG丸ｺﾞｼｯｸM-PRO" pitchFamily="50" charset="-128"/>
                  <a:ea typeface="HG丸ｺﾞｼｯｸM-PRO" pitchFamily="50" charset="-128"/>
                </a:rPr>
                <a:t>C</a:t>
              </a:r>
              <a:r>
                <a:rPr lang="ja-JP" altLang="en-US" sz="700" dirty="0">
                  <a:latin typeface="HG丸ｺﾞｼｯｸM-PRO" pitchFamily="50" charset="-128"/>
                  <a:ea typeface="HG丸ｺﾞｼｯｸM-PRO" pitchFamily="50" charset="-128"/>
                </a:rPr>
                <a:t>・・・リラックス状態</a:t>
              </a:r>
            </a:p>
          </p:txBody>
        </p:sp>
        <p:sp>
          <p:nvSpPr>
            <p:cNvPr id="201" name="Rectangle 186"/>
            <p:cNvSpPr>
              <a:spLocks noChangeArrowheads="1"/>
            </p:cNvSpPr>
            <p:nvPr/>
          </p:nvSpPr>
          <p:spPr bwMode="auto">
            <a:xfrm>
              <a:off x="1682016" y="6316616"/>
              <a:ext cx="1911571"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r" eaLnBrk="1" hangingPunct="1"/>
              <a:r>
                <a:rPr lang="en-US" altLang="ja-JP" sz="700" dirty="0">
                  <a:latin typeface="HG丸ｺﾞｼｯｸM-PRO" pitchFamily="50" charset="-128"/>
                  <a:ea typeface="HG丸ｺﾞｼｯｸM-PRO" pitchFamily="50" charset="-128"/>
                </a:rPr>
                <a:t>P,N,A</a:t>
              </a:r>
              <a:r>
                <a:rPr lang="ja-JP" altLang="en-US" sz="700" dirty="0">
                  <a:latin typeface="HG丸ｺﾞｼｯｸM-PRO" pitchFamily="50" charset="-128"/>
                  <a:ea typeface="HG丸ｺﾞｼｯｸM-PRO" pitchFamily="50" charset="-128"/>
                </a:rPr>
                <a:t>の合計値を計算してみよう！→</a:t>
              </a:r>
            </a:p>
          </p:txBody>
        </p:sp>
      </p:grpSp>
      <p:grpSp>
        <p:nvGrpSpPr>
          <p:cNvPr id="399" name="グループ化 398"/>
          <p:cNvGrpSpPr/>
          <p:nvPr/>
        </p:nvGrpSpPr>
        <p:grpSpPr>
          <a:xfrm>
            <a:off x="140191" y="338321"/>
            <a:ext cx="4266968" cy="6399236"/>
            <a:chOff x="-12209" y="279231"/>
            <a:chExt cx="4638832" cy="6399236"/>
          </a:xfrm>
        </p:grpSpPr>
        <p:grpSp>
          <p:nvGrpSpPr>
            <p:cNvPr id="400" name="グループ化 399"/>
            <p:cNvGrpSpPr/>
            <p:nvPr/>
          </p:nvGrpSpPr>
          <p:grpSpPr>
            <a:xfrm>
              <a:off x="80226" y="1807649"/>
              <a:ext cx="3595765" cy="4347300"/>
              <a:chOff x="146901" y="2199551"/>
              <a:chExt cx="3595765" cy="4092992"/>
            </a:xfrm>
          </p:grpSpPr>
          <p:sp>
            <p:nvSpPr>
              <p:cNvPr id="439" name="Rectangle 3"/>
              <p:cNvSpPr>
                <a:spLocks noChangeArrowheads="1"/>
              </p:cNvSpPr>
              <p:nvPr/>
            </p:nvSpPr>
            <p:spPr bwMode="auto">
              <a:xfrm>
                <a:off x="146901" y="2199551"/>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440" name="Rectangle 4"/>
              <p:cNvSpPr>
                <a:spLocks noChangeArrowheads="1"/>
              </p:cNvSpPr>
              <p:nvPr/>
            </p:nvSpPr>
            <p:spPr bwMode="auto">
              <a:xfrm>
                <a:off x="146901" y="2543016"/>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441" name="Rectangle 5"/>
              <p:cNvSpPr>
                <a:spLocks noChangeArrowheads="1"/>
              </p:cNvSpPr>
              <p:nvPr/>
            </p:nvSpPr>
            <p:spPr bwMode="auto">
              <a:xfrm>
                <a:off x="146901" y="2887551"/>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442" name="Rectangle 6"/>
              <p:cNvSpPr>
                <a:spLocks noChangeArrowheads="1"/>
              </p:cNvSpPr>
              <p:nvPr/>
            </p:nvSpPr>
            <p:spPr bwMode="auto">
              <a:xfrm>
                <a:off x="146901" y="3232086"/>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443" name="Rectangle 7"/>
              <p:cNvSpPr>
                <a:spLocks noChangeArrowheads="1"/>
              </p:cNvSpPr>
              <p:nvPr/>
            </p:nvSpPr>
            <p:spPr bwMode="auto">
              <a:xfrm>
                <a:off x="146901" y="3576621"/>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444" name="Rectangle 8"/>
              <p:cNvSpPr>
                <a:spLocks noChangeArrowheads="1"/>
              </p:cNvSpPr>
              <p:nvPr/>
            </p:nvSpPr>
            <p:spPr bwMode="auto">
              <a:xfrm>
                <a:off x="146901" y="3921156"/>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445" name="Rectangle 9"/>
              <p:cNvSpPr>
                <a:spLocks noChangeArrowheads="1"/>
              </p:cNvSpPr>
              <p:nvPr/>
            </p:nvSpPr>
            <p:spPr bwMode="auto">
              <a:xfrm>
                <a:off x="146901" y="4264621"/>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446" name="Rectangle 10"/>
              <p:cNvSpPr>
                <a:spLocks noChangeArrowheads="1"/>
              </p:cNvSpPr>
              <p:nvPr/>
            </p:nvSpPr>
            <p:spPr bwMode="auto">
              <a:xfrm>
                <a:off x="146901" y="4609156"/>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447" name="Rectangle 11"/>
              <p:cNvSpPr>
                <a:spLocks noChangeArrowheads="1"/>
              </p:cNvSpPr>
              <p:nvPr/>
            </p:nvSpPr>
            <p:spPr bwMode="auto">
              <a:xfrm>
                <a:off x="146901" y="4953691"/>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448" name="Rectangle 12"/>
              <p:cNvSpPr>
                <a:spLocks noChangeArrowheads="1"/>
              </p:cNvSpPr>
              <p:nvPr/>
            </p:nvSpPr>
            <p:spPr bwMode="auto">
              <a:xfrm>
                <a:off x="146901" y="5298226"/>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449" name="Rectangle 13"/>
              <p:cNvSpPr>
                <a:spLocks noChangeArrowheads="1"/>
              </p:cNvSpPr>
              <p:nvPr/>
            </p:nvSpPr>
            <p:spPr bwMode="auto">
              <a:xfrm>
                <a:off x="146901" y="5642761"/>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sp>
            <p:nvSpPr>
              <p:cNvPr id="450" name="Rectangle 14"/>
              <p:cNvSpPr>
                <a:spLocks noChangeArrowheads="1"/>
              </p:cNvSpPr>
              <p:nvPr/>
            </p:nvSpPr>
            <p:spPr bwMode="auto">
              <a:xfrm>
                <a:off x="146901" y="5987296"/>
                <a:ext cx="3595765" cy="15407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endParaRPr lang="ja-JP" altLang="en-US" sz="800"/>
              </a:p>
            </p:txBody>
          </p:sp>
          <p:grpSp>
            <p:nvGrpSpPr>
              <p:cNvPr id="451" name="グループ化 1"/>
              <p:cNvGrpSpPr>
                <a:grpSpLocks/>
              </p:cNvGrpSpPr>
              <p:nvPr/>
            </p:nvGrpSpPr>
            <p:grpSpPr bwMode="auto">
              <a:xfrm>
                <a:off x="1708276" y="2228441"/>
                <a:ext cx="1951987" cy="96299"/>
                <a:chOff x="3035300" y="2718693"/>
                <a:chExt cx="2895600" cy="142875"/>
              </a:xfrm>
            </p:grpSpPr>
            <p:sp>
              <p:nvSpPr>
                <p:cNvPr id="590"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91"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92"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93"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94"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52" name="グループ化 188"/>
              <p:cNvGrpSpPr>
                <a:grpSpLocks/>
              </p:cNvGrpSpPr>
              <p:nvPr/>
            </p:nvGrpSpPr>
            <p:grpSpPr bwMode="auto">
              <a:xfrm>
                <a:off x="1708276" y="2400954"/>
                <a:ext cx="1951987" cy="96299"/>
                <a:chOff x="3035300" y="2718693"/>
                <a:chExt cx="2895600" cy="142875"/>
              </a:xfrm>
            </p:grpSpPr>
            <p:sp>
              <p:nvSpPr>
                <p:cNvPr id="585"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86"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87"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88"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89"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53" name="グループ化 194"/>
              <p:cNvGrpSpPr>
                <a:grpSpLocks/>
              </p:cNvGrpSpPr>
              <p:nvPr/>
            </p:nvGrpSpPr>
            <p:grpSpPr bwMode="auto">
              <a:xfrm>
                <a:off x="1708276" y="2573467"/>
                <a:ext cx="1951987" cy="96299"/>
                <a:chOff x="3035300" y="2718693"/>
                <a:chExt cx="2895600" cy="142875"/>
              </a:xfrm>
            </p:grpSpPr>
            <p:sp>
              <p:nvSpPr>
                <p:cNvPr id="580"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81"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82"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83"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84"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54" name="グループ化 200"/>
              <p:cNvGrpSpPr>
                <a:grpSpLocks/>
              </p:cNvGrpSpPr>
              <p:nvPr/>
            </p:nvGrpSpPr>
            <p:grpSpPr bwMode="auto">
              <a:xfrm>
                <a:off x="1708276" y="2745980"/>
                <a:ext cx="1951987" cy="96299"/>
                <a:chOff x="3035300" y="2718693"/>
                <a:chExt cx="2895600" cy="142875"/>
              </a:xfrm>
            </p:grpSpPr>
            <p:sp>
              <p:nvSpPr>
                <p:cNvPr id="575"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76"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77"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78"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79"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55" name="グループ化 206"/>
              <p:cNvGrpSpPr>
                <a:grpSpLocks/>
              </p:cNvGrpSpPr>
              <p:nvPr/>
            </p:nvGrpSpPr>
            <p:grpSpPr bwMode="auto">
              <a:xfrm>
                <a:off x="1708276" y="2918493"/>
                <a:ext cx="1951987" cy="96299"/>
                <a:chOff x="3035300" y="2718693"/>
                <a:chExt cx="2895600" cy="142875"/>
              </a:xfrm>
            </p:grpSpPr>
            <p:sp>
              <p:nvSpPr>
                <p:cNvPr id="570"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71"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72"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73"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74"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56" name="グループ化 212"/>
              <p:cNvGrpSpPr>
                <a:grpSpLocks/>
              </p:cNvGrpSpPr>
              <p:nvPr/>
            </p:nvGrpSpPr>
            <p:grpSpPr bwMode="auto">
              <a:xfrm>
                <a:off x="1708276" y="3091007"/>
                <a:ext cx="1951987" cy="96299"/>
                <a:chOff x="3035300" y="2718693"/>
                <a:chExt cx="2895600" cy="142875"/>
              </a:xfrm>
            </p:grpSpPr>
            <p:sp>
              <p:nvSpPr>
                <p:cNvPr id="565"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66"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67"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68"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69"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57" name="グループ化 218"/>
              <p:cNvGrpSpPr>
                <a:grpSpLocks/>
              </p:cNvGrpSpPr>
              <p:nvPr/>
            </p:nvGrpSpPr>
            <p:grpSpPr bwMode="auto">
              <a:xfrm>
                <a:off x="1708276" y="3263520"/>
                <a:ext cx="1951987" cy="96299"/>
                <a:chOff x="3035300" y="2718693"/>
                <a:chExt cx="2895600" cy="142875"/>
              </a:xfrm>
            </p:grpSpPr>
            <p:sp>
              <p:nvSpPr>
                <p:cNvPr id="560"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61"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62"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63"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64"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58" name="グループ化 224"/>
              <p:cNvGrpSpPr>
                <a:grpSpLocks/>
              </p:cNvGrpSpPr>
              <p:nvPr/>
            </p:nvGrpSpPr>
            <p:grpSpPr bwMode="auto">
              <a:xfrm>
                <a:off x="1708276" y="3436033"/>
                <a:ext cx="1951987" cy="96299"/>
                <a:chOff x="3035300" y="2718693"/>
                <a:chExt cx="2895600" cy="142875"/>
              </a:xfrm>
            </p:grpSpPr>
            <p:sp>
              <p:nvSpPr>
                <p:cNvPr id="555"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56"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57"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58"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59"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59" name="グループ化 230"/>
              <p:cNvGrpSpPr>
                <a:grpSpLocks/>
              </p:cNvGrpSpPr>
              <p:nvPr/>
            </p:nvGrpSpPr>
            <p:grpSpPr bwMode="auto">
              <a:xfrm>
                <a:off x="1708276" y="3608546"/>
                <a:ext cx="1951987" cy="96299"/>
                <a:chOff x="3035300" y="2718693"/>
                <a:chExt cx="2895600" cy="142875"/>
              </a:xfrm>
            </p:grpSpPr>
            <p:sp>
              <p:nvSpPr>
                <p:cNvPr id="550"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51"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52"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53"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54"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60" name="グループ化 236"/>
              <p:cNvGrpSpPr>
                <a:grpSpLocks/>
              </p:cNvGrpSpPr>
              <p:nvPr/>
            </p:nvGrpSpPr>
            <p:grpSpPr bwMode="auto">
              <a:xfrm>
                <a:off x="1708276" y="3781059"/>
                <a:ext cx="1951987" cy="96299"/>
                <a:chOff x="3035300" y="2718693"/>
                <a:chExt cx="2895600" cy="142875"/>
              </a:xfrm>
            </p:grpSpPr>
            <p:sp>
              <p:nvSpPr>
                <p:cNvPr id="545"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46"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47"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48"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49"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61" name="グループ化 242"/>
              <p:cNvGrpSpPr>
                <a:grpSpLocks/>
              </p:cNvGrpSpPr>
              <p:nvPr/>
            </p:nvGrpSpPr>
            <p:grpSpPr bwMode="auto">
              <a:xfrm>
                <a:off x="1708276" y="3953572"/>
                <a:ext cx="1951987" cy="96299"/>
                <a:chOff x="3035300" y="2718693"/>
                <a:chExt cx="2895600" cy="142875"/>
              </a:xfrm>
            </p:grpSpPr>
            <p:sp>
              <p:nvSpPr>
                <p:cNvPr id="540"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41"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42"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43"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44"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62" name="グループ化 248"/>
              <p:cNvGrpSpPr>
                <a:grpSpLocks/>
              </p:cNvGrpSpPr>
              <p:nvPr/>
            </p:nvGrpSpPr>
            <p:grpSpPr bwMode="auto">
              <a:xfrm>
                <a:off x="1708276" y="4126086"/>
                <a:ext cx="1951987" cy="96299"/>
                <a:chOff x="3035300" y="2718693"/>
                <a:chExt cx="2895600" cy="142875"/>
              </a:xfrm>
            </p:grpSpPr>
            <p:sp>
              <p:nvSpPr>
                <p:cNvPr id="535"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36"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37"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38"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39"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63" name="グループ化 254"/>
              <p:cNvGrpSpPr>
                <a:grpSpLocks/>
              </p:cNvGrpSpPr>
              <p:nvPr/>
            </p:nvGrpSpPr>
            <p:grpSpPr bwMode="auto">
              <a:xfrm>
                <a:off x="1708276" y="4298599"/>
                <a:ext cx="1951987" cy="96299"/>
                <a:chOff x="3035300" y="2718693"/>
                <a:chExt cx="2895600" cy="142875"/>
              </a:xfrm>
            </p:grpSpPr>
            <p:sp>
              <p:nvSpPr>
                <p:cNvPr id="530"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31"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32"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33"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34"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64" name="グループ化 260"/>
              <p:cNvGrpSpPr>
                <a:grpSpLocks/>
              </p:cNvGrpSpPr>
              <p:nvPr/>
            </p:nvGrpSpPr>
            <p:grpSpPr bwMode="auto">
              <a:xfrm>
                <a:off x="1708276" y="4471112"/>
                <a:ext cx="1951987" cy="96299"/>
                <a:chOff x="3035300" y="2718693"/>
                <a:chExt cx="2895600" cy="142875"/>
              </a:xfrm>
            </p:grpSpPr>
            <p:sp>
              <p:nvSpPr>
                <p:cNvPr id="525"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26"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27"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28"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29"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65" name="グループ化 266"/>
              <p:cNvGrpSpPr>
                <a:grpSpLocks/>
              </p:cNvGrpSpPr>
              <p:nvPr/>
            </p:nvGrpSpPr>
            <p:grpSpPr bwMode="auto">
              <a:xfrm>
                <a:off x="1708276" y="4643625"/>
                <a:ext cx="1951987" cy="96299"/>
                <a:chOff x="3035300" y="2718693"/>
                <a:chExt cx="2895600" cy="142875"/>
              </a:xfrm>
            </p:grpSpPr>
            <p:sp>
              <p:nvSpPr>
                <p:cNvPr id="520"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21"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22"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23"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24"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66" name="グループ化 272"/>
              <p:cNvGrpSpPr>
                <a:grpSpLocks/>
              </p:cNvGrpSpPr>
              <p:nvPr/>
            </p:nvGrpSpPr>
            <p:grpSpPr bwMode="auto">
              <a:xfrm>
                <a:off x="1708276" y="4816138"/>
                <a:ext cx="1951987" cy="96299"/>
                <a:chOff x="3035300" y="2718693"/>
                <a:chExt cx="2895600" cy="142875"/>
              </a:xfrm>
            </p:grpSpPr>
            <p:sp>
              <p:nvSpPr>
                <p:cNvPr id="515"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16"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17"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18"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19"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67" name="グループ化 278"/>
              <p:cNvGrpSpPr>
                <a:grpSpLocks/>
              </p:cNvGrpSpPr>
              <p:nvPr/>
            </p:nvGrpSpPr>
            <p:grpSpPr bwMode="auto">
              <a:xfrm>
                <a:off x="1708276" y="4988651"/>
                <a:ext cx="1951987" cy="96299"/>
                <a:chOff x="3035300" y="2718693"/>
                <a:chExt cx="2895600" cy="142875"/>
              </a:xfrm>
            </p:grpSpPr>
            <p:sp>
              <p:nvSpPr>
                <p:cNvPr id="510"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11"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12"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13"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14"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68" name="グループ化 284"/>
              <p:cNvGrpSpPr>
                <a:grpSpLocks/>
              </p:cNvGrpSpPr>
              <p:nvPr/>
            </p:nvGrpSpPr>
            <p:grpSpPr bwMode="auto">
              <a:xfrm>
                <a:off x="1708276" y="5161165"/>
                <a:ext cx="1951987" cy="96299"/>
                <a:chOff x="3035300" y="2718693"/>
                <a:chExt cx="2895600" cy="142875"/>
              </a:xfrm>
            </p:grpSpPr>
            <p:sp>
              <p:nvSpPr>
                <p:cNvPr id="505"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06"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07"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08"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09"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69" name="グループ化 290"/>
              <p:cNvGrpSpPr>
                <a:grpSpLocks/>
              </p:cNvGrpSpPr>
              <p:nvPr/>
            </p:nvGrpSpPr>
            <p:grpSpPr bwMode="auto">
              <a:xfrm>
                <a:off x="1708276" y="5333678"/>
                <a:ext cx="1951987" cy="96299"/>
                <a:chOff x="3035300" y="2718693"/>
                <a:chExt cx="2895600" cy="142875"/>
              </a:xfrm>
            </p:grpSpPr>
            <p:sp>
              <p:nvSpPr>
                <p:cNvPr id="500"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01"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02"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03"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504"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70" name="グループ化 296"/>
              <p:cNvGrpSpPr>
                <a:grpSpLocks/>
              </p:cNvGrpSpPr>
              <p:nvPr/>
            </p:nvGrpSpPr>
            <p:grpSpPr bwMode="auto">
              <a:xfrm>
                <a:off x="1708276" y="5506191"/>
                <a:ext cx="1951987" cy="96299"/>
                <a:chOff x="3035300" y="2718693"/>
                <a:chExt cx="2895600" cy="142875"/>
              </a:xfrm>
            </p:grpSpPr>
            <p:sp>
              <p:nvSpPr>
                <p:cNvPr id="495"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96"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97"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98"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99"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71" name="グループ化 302"/>
              <p:cNvGrpSpPr>
                <a:grpSpLocks/>
              </p:cNvGrpSpPr>
              <p:nvPr/>
            </p:nvGrpSpPr>
            <p:grpSpPr bwMode="auto">
              <a:xfrm>
                <a:off x="1708276" y="5678704"/>
                <a:ext cx="1951987" cy="96299"/>
                <a:chOff x="3035300" y="2718693"/>
                <a:chExt cx="2895600" cy="142875"/>
              </a:xfrm>
            </p:grpSpPr>
            <p:sp>
              <p:nvSpPr>
                <p:cNvPr id="490"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91"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92"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93"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94"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72" name="グループ化 308"/>
              <p:cNvGrpSpPr>
                <a:grpSpLocks/>
              </p:cNvGrpSpPr>
              <p:nvPr/>
            </p:nvGrpSpPr>
            <p:grpSpPr bwMode="auto">
              <a:xfrm>
                <a:off x="1708276" y="5851217"/>
                <a:ext cx="1951987" cy="96299"/>
                <a:chOff x="3035300" y="2718693"/>
                <a:chExt cx="2895600" cy="142875"/>
              </a:xfrm>
            </p:grpSpPr>
            <p:sp>
              <p:nvSpPr>
                <p:cNvPr id="485"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86"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87"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88"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89"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73" name="グループ化 314"/>
              <p:cNvGrpSpPr>
                <a:grpSpLocks/>
              </p:cNvGrpSpPr>
              <p:nvPr/>
            </p:nvGrpSpPr>
            <p:grpSpPr bwMode="auto">
              <a:xfrm>
                <a:off x="1708276" y="6023730"/>
                <a:ext cx="1951987" cy="96299"/>
                <a:chOff x="3035300" y="2718693"/>
                <a:chExt cx="2895600" cy="142875"/>
              </a:xfrm>
            </p:grpSpPr>
            <p:sp>
              <p:nvSpPr>
                <p:cNvPr id="480"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81"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82"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83"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84"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nvGrpSpPr>
              <p:cNvPr id="474" name="グループ化 320"/>
              <p:cNvGrpSpPr>
                <a:grpSpLocks/>
              </p:cNvGrpSpPr>
              <p:nvPr/>
            </p:nvGrpSpPr>
            <p:grpSpPr bwMode="auto">
              <a:xfrm>
                <a:off x="1708276" y="6196244"/>
                <a:ext cx="1951987" cy="96299"/>
                <a:chOff x="3035300" y="2718693"/>
                <a:chExt cx="2895600" cy="142875"/>
              </a:xfrm>
            </p:grpSpPr>
            <p:sp>
              <p:nvSpPr>
                <p:cNvPr id="475" name="Line 17"/>
                <p:cNvSpPr>
                  <a:spLocks noChangeShapeType="1"/>
                </p:cNvSpPr>
                <p:nvPr/>
              </p:nvSpPr>
              <p:spPr bwMode="auto">
                <a:xfrm>
                  <a:off x="30353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76" name="Line 18"/>
                <p:cNvSpPr>
                  <a:spLocks noChangeShapeType="1"/>
                </p:cNvSpPr>
                <p:nvPr/>
              </p:nvSpPr>
              <p:spPr bwMode="auto">
                <a:xfrm>
                  <a:off x="40005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77" name="Line 20"/>
                <p:cNvSpPr>
                  <a:spLocks noChangeShapeType="1"/>
                </p:cNvSpPr>
                <p:nvPr/>
              </p:nvSpPr>
              <p:spPr bwMode="auto">
                <a:xfrm>
                  <a:off x="49657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78" name="Line 21"/>
                <p:cNvSpPr>
                  <a:spLocks noChangeShapeType="1"/>
                </p:cNvSpPr>
                <p:nvPr/>
              </p:nvSpPr>
              <p:spPr bwMode="auto">
                <a:xfrm>
                  <a:off x="5930900" y="2718693"/>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sp>
              <p:nvSpPr>
                <p:cNvPr id="479" name="Line 22"/>
                <p:cNvSpPr>
                  <a:spLocks noChangeShapeType="1"/>
                </p:cNvSpPr>
                <p:nvPr/>
              </p:nvSpPr>
              <p:spPr bwMode="auto">
                <a:xfrm>
                  <a:off x="3035300" y="2791123"/>
                  <a:ext cx="289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050"/>
                </a:p>
              </p:txBody>
            </p:sp>
          </p:grpSp>
        </p:grpSp>
        <p:sp>
          <p:nvSpPr>
            <p:cNvPr id="401" name="Text Box 23"/>
            <p:cNvSpPr txBox="1">
              <a:spLocks noChangeArrowheads="1"/>
            </p:cNvSpPr>
            <p:nvPr/>
          </p:nvSpPr>
          <p:spPr bwMode="auto">
            <a:xfrm>
              <a:off x="1414047" y="1133452"/>
              <a:ext cx="4308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r>
                <a:rPr lang="ja-JP" altLang="en-US" sz="800">
                  <a:latin typeface="HG丸ｺﾞｼｯｸM-PRO" pitchFamily="50" charset="-128"/>
                  <a:ea typeface="HG丸ｺﾞｼｯｸM-PRO" pitchFamily="50" charset="-128"/>
                </a:rPr>
                <a:t>まったく</a:t>
              </a:r>
              <a:endParaRPr lang="en-US" altLang="ja-JP" sz="800">
                <a:latin typeface="HG丸ｺﾞｼｯｸM-PRO" pitchFamily="50" charset="-128"/>
                <a:ea typeface="HG丸ｺﾞｼｯｸM-PRO" pitchFamily="50" charset="-128"/>
              </a:endParaRPr>
            </a:p>
            <a:p>
              <a:pPr algn="l" eaLnBrk="1" hangingPunct="1"/>
              <a:r>
                <a:rPr lang="ja-JP" altLang="en-US" sz="800">
                  <a:latin typeface="HG丸ｺﾞｼｯｸM-PRO" pitchFamily="50" charset="-128"/>
                  <a:ea typeface="HG丸ｺﾞｼｯｸM-PRO" pitchFamily="50" charset="-128"/>
                </a:rPr>
                <a:t>感じていない</a:t>
              </a:r>
            </a:p>
          </p:txBody>
        </p:sp>
        <p:sp>
          <p:nvSpPr>
            <p:cNvPr id="402" name="Text Box 24"/>
            <p:cNvSpPr txBox="1">
              <a:spLocks noChangeArrowheads="1"/>
            </p:cNvSpPr>
            <p:nvPr/>
          </p:nvSpPr>
          <p:spPr bwMode="auto">
            <a:xfrm>
              <a:off x="3351052" y="1208364"/>
              <a:ext cx="430887" cy="605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r>
                <a:rPr lang="ja-JP" altLang="en-US" sz="800" dirty="0">
                  <a:latin typeface="HG丸ｺﾞｼｯｸM-PRO" pitchFamily="50" charset="-128"/>
                  <a:ea typeface="HG丸ｺﾞｼｯｸM-PRO" pitchFamily="50" charset="-128"/>
                </a:rPr>
                <a:t>非常に</a:t>
              </a:r>
              <a:endParaRPr lang="en-US" altLang="ja-JP" sz="800" dirty="0">
                <a:latin typeface="HG丸ｺﾞｼｯｸM-PRO" pitchFamily="50" charset="-128"/>
                <a:ea typeface="HG丸ｺﾞｼｯｸM-PRO" pitchFamily="50" charset="-128"/>
              </a:endParaRPr>
            </a:p>
            <a:p>
              <a:pPr algn="l" eaLnBrk="1" hangingPunct="1"/>
              <a:r>
                <a:rPr lang="ja-JP" altLang="en-US" sz="800" dirty="0">
                  <a:latin typeface="HG丸ｺﾞｼｯｸM-PRO" pitchFamily="50" charset="-128"/>
                  <a:ea typeface="HG丸ｺﾞｼｯｸM-PRO" pitchFamily="50" charset="-128"/>
                </a:rPr>
                <a:t>感じている</a:t>
              </a:r>
            </a:p>
          </p:txBody>
        </p:sp>
        <p:sp>
          <p:nvSpPr>
            <p:cNvPr id="403" name="Rectangle 186"/>
            <p:cNvSpPr>
              <a:spLocks noChangeArrowheads="1"/>
            </p:cNvSpPr>
            <p:nvPr/>
          </p:nvSpPr>
          <p:spPr bwMode="auto">
            <a:xfrm>
              <a:off x="6384" y="637737"/>
              <a:ext cx="369850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r>
                <a:rPr lang="ja-JP" altLang="en-US" sz="900" dirty="0">
                  <a:latin typeface="HG丸ｺﾞｼｯｸM-PRO" pitchFamily="50" charset="-128"/>
                  <a:ea typeface="HG丸ｺﾞｼｯｸM-PRO" pitchFamily="50" charset="-128"/>
                </a:rPr>
                <a:t>この質問紙を入力している今現在のあなたの気持ちを良く表すように，それぞれの文の右側に○をつけてください．考え込まないで，今の自分の気持ちによくあてはまると思うところをチェックしてください．</a:t>
              </a:r>
            </a:p>
          </p:txBody>
        </p:sp>
        <p:sp>
          <p:nvSpPr>
            <p:cNvPr id="404" name="テキスト ボックス 186"/>
            <p:cNvSpPr txBox="1">
              <a:spLocks noChangeArrowheads="1"/>
            </p:cNvSpPr>
            <p:nvPr/>
          </p:nvSpPr>
          <p:spPr bwMode="auto">
            <a:xfrm>
              <a:off x="111260" y="279231"/>
              <a:ext cx="660834" cy="2616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r>
                <a:rPr lang="ja-JP" altLang="en-US" sz="1100" dirty="0">
                  <a:latin typeface="HG丸ｺﾞｼｯｸM-PRO" pitchFamily="50" charset="-128"/>
                  <a:ea typeface="HG丸ｺﾞｼｯｸM-PRO" pitchFamily="50" charset="-128"/>
                </a:rPr>
                <a:t>課題前</a:t>
              </a:r>
              <a:endParaRPr lang="en-US" altLang="ja-JP" sz="1100" dirty="0">
                <a:latin typeface="HG丸ｺﾞｼｯｸM-PRO" pitchFamily="50" charset="-128"/>
                <a:ea typeface="HG丸ｺﾞｼｯｸM-PRO" pitchFamily="50" charset="-128"/>
              </a:endParaRPr>
            </a:p>
          </p:txBody>
        </p:sp>
        <p:sp>
          <p:nvSpPr>
            <p:cNvPr id="405" name="Text Box 15"/>
            <p:cNvSpPr txBox="1">
              <a:spLocks noChangeArrowheads="1"/>
            </p:cNvSpPr>
            <p:nvPr/>
          </p:nvSpPr>
          <p:spPr bwMode="auto">
            <a:xfrm>
              <a:off x="57752" y="1753080"/>
              <a:ext cx="1082348" cy="4499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lnSpc>
                  <a:spcPct val="120000"/>
                </a:lnSpc>
              </a:pPr>
              <a:r>
                <a:rPr lang="ja-JP" altLang="en-US" sz="1000" dirty="0">
                  <a:latin typeface="HG丸ｺﾞｼｯｸM-PRO" pitchFamily="50" charset="-128"/>
                  <a:ea typeface="HG丸ｺﾞｼｯｸM-PRO" pitchFamily="50" charset="-128"/>
                </a:rPr>
                <a:t>活気のある</a:t>
              </a:r>
            </a:p>
            <a:p>
              <a:pPr algn="l" eaLnBrk="1" hangingPunct="1">
                <a:lnSpc>
                  <a:spcPct val="120000"/>
                </a:lnSpc>
              </a:pPr>
              <a:r>
                <a:rPr lang="ja-JP" altLang="en-US" sz="1000" dirty="0">
                  <a:latin typeface="HG丸ｺﾞｼｯｸM-PRO" pitchFamily="50" charset="-128"/>
                  <a:ea typeface="HG丸ｺﾞｼｯｸM-PRO" pitchFamily="50" charset="-128"/>
                </a:rPr>
                <a:t>ゆったりした</a:t>
              </a:r>
            </a:p>
            <a:p>
              <a:pPr algn="l" eaLnBrk="1" hangingPunct="1">
                <a:lnSpc>
                  <a:spcPct val="120000"/>
                </a:lnSpc>
              </a:pPr>
              <a:r>
                <a:rPr lang="ja-JP" altLang="en-US" sz="1000" dirty="0">
                  <a:latin typeface="HG丸ｺﾞｼｯｸM-PRO" pitchFamily="50" charset="-128"/>
                  <a:ea typeface="HG丸ｺﾞｼｯｸM-PRO" pitchFamily="50" charset="-128"/>
                </a:rPr>
                <a:t>平穏な</a:t>
              </a:r>
            </a:p>
            <a:p>
              <a:pPr algn="l" eaLnBrk="1" hangingPunct="1">
                <a:lnSpc>
                  <a:spcPct val="120000"/>
                </a:lnSpc>
              </a:pPr>
              <a:r>
                <a:rPr lang="ja-JP" altLang="en-US" sz="1000" dirty="0">
                  <a:latin typeface="HG丸ｺﾞｼｯｸM-PRO" pitchFamily="50" charset="-128"/>
                  <a:ea typeface="HG丸ｺﾞｼｯｸM-PRO" pitchFamily="50" charset="-128"/>
                </a:rPr>
                <a:t>のどかな</a:t>
              </a:r>
            </a:p>
            <a:p>
              <a:pPr algn="l" eaLnBrk="1" hangingPunct="1">
                <a:lnSpc>
                  <a:spcPct val="120000"/>
                </a:lnSpc>
              </a:pPr>
              <a:r>
                <a:rPr lang="ja-JP" altLang="en-US" sz="1000" dirty="0">
                  <a:latin typeface="HG丸ｺﾞｼｯｸM-PRO" pitchFamily="50" charset="-128"/>
                  <a:ea typeface="HG丸ｺﾞｼｯｸM-PRO" pitchFamily="50" charset="-128"/>
                </a:rPr>
                <a:t>うろたえた</a:t>
              </a:r>
            </a:p>
            <a:p>
              <a:pPr algn="l" eaLnBrk="1" hangingPunct="1">
                <a:lnSpc>
                  <a:spcPct val="120000"/>
                </a:lnSpc>
              </a:pPr>
              <a:r>
                <a:rPr lang="ja-JP" altLang="en-US" sz="1000" dirty="0">
                  <a:latin typeface="HG丸ｺﾞｼｯｸM-PRO" pitchFamily="50" charset="-128"/>
                  <a:ea typeface="HG丸ｺﾞｼｯｸM-PRO" pitchFamily="50" charset="-128"/>
                </a:rPr>
                <a:t>のんきな</a:t>
              </a:r>
            </a:p>
            <a:p>
              <a:pPr algn="l" eaLnBrk="1" hangingPunct="1">
                <a:lnSpc>
                  <a:spcPct val="120000"/>
                </a:lnSpc>
              </a:pPr>
              <a:r>
                <a:rPr lang="ja-JP" altLang="en-US" sz="1000" dirty="0">
                  <a:latin typeface="HG丸ｺﾞｼｯｸM-PRO" pitchFamily="50" charset="-128"/>
                  <a:ea typeface="HG丸ｺﾞｼｯｸM-PRO" pitchFamily="50" charset="-128"/>
                </a:rPr>
                <a:t>くつろいだ</a:t>
              </a:r>
            </a:p>
            <a:p>
              <a:pPr algn="l" eaLnBrk="1" hangingPunct="1">
                <a:lnSpc>
                  <a:spcPct val="120000"/>
                </a:lnSpc>
              </a:pPr>
              <a:r>
                <a:rPr lang="ja-JP" altLang="en-US" sz="1000" dirty="0">
                  <a:latin typeface="HG丸ｺﾞｼｯｸM-PRO" pitchFamily="50" charset="-128"/>
                  <a:ea typeface="HG丸ｺﾞｼｯｸM-PRO" pitchFamily="50" charset="-128"/>
                </a:rPr>
                <a:t>恐ろしい</a:t>
              </a:r>
            </a:p>
            <a:p>
              <a:pPr algn="l" eaLnBrk="1" hangingPunct="1">
                <a:lnSpc>
                  <a:spcPct val="120000"/>
                </a:lnSpc>
              </a:pPr>
              <a:r>
                <a:rPr lang="ja-JP" altLang="en-US" sz="1000" dirty="0">
                  <a:latin typeface="HG丸ｺﾞｼｯｸM-PRO" pitchFamily="50" charset="-128"/>
                  <a:ea typeface="HG丸ｺﾞｼｯｸM-PRO" pitchFamily="50" charset="-128"/>
                </a:rPr>
                <a:t>充実した</a:t>
              </a:r>
            </a:p>
            <a:p>
              <a:pPr algn="l" eaLnBrk="1" hangingPunct="1">
                <a:lnSpc>
                  <a:spcPct val="120000"/>
                </a:lnSpc>
              </a:pPr>
              <a:r>
                <a:rPr lang="ja-JP" altLang="en-US" sz="1000" dirty="0">
                  <a:latin typeface="HG丸ｺﾞｼｯｸM-PRO" pitchFamily="50" charset="-128"/>
                  <a:ea typeface="HG丸ｺﾞｼｯｸM-PRO" pitchFamily="50" charset="-128"/>
                </a:rPr>
                <a:t>快調な</a:t>
              </a:r>
            </a:p>
            <a:p>
              <a:pPr algn="l" eaLnBrk="1" hangingPunct="1">
                <a:lnSpc>
                  <a:spcPct val="120000"/>
                </a:lnSpc>
              </a:pPr>
              <a:r>
                <a:rPr lang="ja-JP" altLang="en-US" sz="1000" dirty="0">
                  <a:latin typeface="HG丸ｺﾞｼｯｸM-PRO" pitchFamily="50" charset="-128"/>
                  <a:ea typeface="HG丸ｺﾞｼｯｸM-PRO" pitchFamily="50" charset="-128"/>
                </a:rPr>
                <a:t>やる気に満ちた</a:t>
              </a:r>
            </a:p>
            <a:p>
              <a:pPr algn="l" eaLnBrk="1" hangingPunct="1">
                <a:lnSpc>
                  <a:spcPct val="120000"/>
                </a:lnSpc>
              </a:pPr>
              <a:r>
                <a:rPr lang="ja-JP" altLang="en-US" sz="1000" dirty="0">
                  <a:latin typeface="HG丸ｺﾞｼｯｸM-PRO" pitchFamily="50" charset="-128"/>
                  <a:ea typeface="HG丸ｺﾞｼｯｸM-PRO" pitchFamily="50" charset="-128"/>
                </a:rPr>
                <a:t>動揺した</a:t>
              </a:r>
            </a:p>
            <a:p>
              <a:pPr algn="l" eaLnBrk="1" hangingPunct="1">
                <a:lnSpc>
                  <a:spcPct val="120000"/>
                </a:lnSpc>
              </a:pPr>
              <a:r>
                <a:rPr lang="ja-JP" altLang="en-US" sz="1000" dirty="0">
                  <a:latin typeface="HG丸ｺﾞｼｯｸM-PRO" pitchFamily="50" charset="-128"/>
                  <a:ea typeface="HG丸ｺﾞｼｯｸM-PRO" pitchFamily="50" charset="-128"/>
                </a:rPr>
                <a:t>びくびくした</a:t>
              </a:r>
            </a:p>
            <a:p>
              <a:pPr algn="l" eaLnBrk="1" hangingPunct="1">
                <a:lnSpc>
                  <a:spcPct val="120000"/>
                </a:lnSpc>
              </a:pPr>
              <a:r>
                <a:rPr lang="ja-JP" altLang="en-US" sz="1000" dirty="0">
                  <a:latin typeface="HG丸ｺﾞｼｯｸM-PRO" pitchFamily="50" charset="-128"/>
                  <a:ea typeface="HG丸ｺﾞｼｯｸM-PRO" pitchFamily="50" charset="-128"/>
                </a:rPr>
                <a:t>元気な</a:t>
              </a:r>
            </a:p>
            <a:p>
              <a:pPr algn="l" eaLnBrk="1" hangingPunct="1">
                <a:lnSpc>
                  <a:spcPct val="120000"/>
                </a:lnSpc>
              </a:pPr>
              <a:r>
                <a:rPr lang="ja-JP" altLang="en-US" sz="1000" dirty="0">
                  <a:latin typeface="HG丸ｺﾞｼｯｸM-PRO" pitchFamily="50" charset="-128"/>
                  <a:ea typeface="HG丸ｺﾞｼｯｸM-PRO" pitchFamily="50" charset="-128"/>
                </a:rPr>
                <a:t>緊張した</a:t>
              </a:r>
            </a:p>
            <a:p>
              <a:pPr algn="l" eaLnBrk="1" hangingPunct="1">
                <a:lnSpc>
                  <a:spcPct val="120000"/>
                </a:lnSpc>
              </a:pPr>
              <a:r>
                <a:rPr lang="ja-JP" altLang="en-US" sz="1000" dirty="0">
                  <a:latin typeface="HG丸ｺﾞｼｯｸM-PRO" pitchFamily="50" charset="-128"/>
                  <a:ea typeface="HG丸ｺﾞｼｯｸM-PRO" pitchFamily="50" charset="-128"/>
                </a:rPr>
                <a:t>陽気な</a:t>
              </a:r>
            </a:p>
            <a:p>
              <a:pPr algn="l" eaLnBrk="1" hangingPunct="1">
                <a:lnSpc>
                  <a:spcPct val="120000"/>
                </a:lnSpc>
              </a:pPr>
              <a:r>
                <a:rPr lang="ja-JP" altLang="en-US" sz="1000" dirty="0">
                  <a:latin typeface="HG丸ｺﾞｼｯｸM-PRO" pitchFamily="50" charset="-128"/>
                  <a:ea typeface="HG丸ｺﾞｼｯｸM-PRO" pitchFamily="50" charset="-128"/>
                </a:rPr>
                <a:t>楽しい</a:t>
              </a:r>
            </a:p>
            <a:p>
              <a:pPr algn="l" eaLnBrk="1" hangingPunct="1">
                <a:lnSpc>
                  <a:spcPct val="120000"/>
                </a:lnSpc>
              </a:pPr>
              <a:r>
                <a:rPr lang="ja-JP" altLang="en-US" sz="1000" dirty="0">
                  <a:latin typeface="HG丸ｺﾞｼｯｸM-PRO" pitchFamily="50" charset="-128"/>
                  <a:ea typeface="HG丸ｺﾞｼｯｸM-PRO" pitchFamily="50" charset="-128"/>
                </a:rPr>
                <a:t>驚いた</a:t>
              </a:r>
            </a:p>
            <a:p>
              <a:pPr algn="l" eaLnBrk="1" hangingPunct="1">
                <a:lnSpc>
                  <a:spcPct val="120000"/>
                </a:lnSpc>
              </a:pPr>
              <a:r>
                <a:rPr lang="ja-JP" altLang="en-US" sz="1000" dirty="0">
                  <a:latin typeface="HG丸ｺﾞｼｯｸM-PRO" pitchFamily="50" charset="-128"/>
                  <a:ea typeface="HG丸ｺﾞｼｯｸM-PRO" pitchFamily="50" charset="-128"/>
                </a:rPr>
                <a:t>どきどきした</a:t>
              </a:r>
              <a:endParaRPr lang="en-US" altLang="ja-JP" sz="1000" dirty="0">
                <a:latin typeface="HG丸ｺﾞｼｯｸM-PRO" pitchFamily="50" charset="-128"/>
                <a:ea typeface="HG丸ｺﾞｼｯｸM-PRO" pitchFamily="50" charset="-128"/>
              </a:endParaRPr>
            </a:p>
            <a:p>
              <a:pPr algn="l" eaLnBrk="1" hangingPunct="1">
                <a:lnSpc>
                  <a:spcPct val="120000"/>
                </a:lnSpc>
              </a:pPr>
              <a:r>
                <a:rPr lang="ja-JP" altLang="en-US" sz="1000" dirty="0">
                  <a:latin typeface="HG丸ｺﾞｼｯｸM-PRO" pitchFamily="50" charset="-128"/>
                  <a:ea typeface="HG丸ｺﾞｼｯｸM-PRO" pitchFamily="50" charset="-128"/>
                </a:rPr>
                <a:t>ゆっくりした</a:t>
              </a:r>
            </a:p>
            <a:p>
              <a:pPr algn="l" eaLnBrk="1" hangingPunct="1">
                <a:lnSpc>
                  <a:spcPct val="120000"/>
                </a:lnSpc>
              </a:pPr>
              <a:r>
                <a:rPr lang="ja-JP" altLang="en-US" sz="1000" dirty="0">
                  <a:latin typeface="HG丸ｺﾞｼｯｸM-PRO" pitchFamily="50" charset="-128"/>
                  <a:ea typeface="HG丸ｺﾞｼｯｸM-PRO" pitchFamily="50" charset="-128"/>
                </a:rPr>
                <a:t>愉快な</a:t>
              </a:r>
            </a:p>
            <a:p>
              <a:pPr algn="l" eaLnBrk="1" hangingPunct="1">
                <a:lnSpc>
                  <a:spcPct val="120000"/>
                </a:lnSpc>
              </a:pPr>
              <a:r>
                <a:rPr lang="ja-JP" altLang="en-US" sz="1000" dirty="0">
                  <a:latin typeface="HG丸ｺﾞｼｯｸM-PRO" pitchFamily="50" charset="-128"/>
                  <a:ea typeface="HG丸ｺﾞｼｯｸM-PRO" pitchFamily="50" charset="-128"/>
                </a:rPr>
                <a:t>平静な</a:t>
              </a:r>
            </a:p>
            <a:p>
              <a:pPr algn="l" eaLnBrk="1" hangingPunct="1">
                <a:lnSpc>
                  <a:spcPct val="120000"/>
                </a:lnSpc>
              </a:pPr>
              <a:r>
                <a:rPr lang="ja-JP" altLang="en-US" sz="1000" dirty="0">
                  <a:latin typeface="HG丸ｺﾞｼｯｸM-PRO" pitchFamily="50" charset="-128"/>
                  <a:ea typeface="HG丸ｺﾞｼｯｸM-PRO" pitchFamily="50" charset="-128"/>
                </a:rPr>
                <a:t>静かな</a:t>
              </a:r>
            </a:p>
            <a:p>
              <a:pPr algn="l" eaLnBrk="1" hangingPunct="1">
                <a:lnSpc>
                  <a:spcPct val="120000"/>
                </a:lnSpc>
              </a:pPr>
              <a:r>
                <a:rPr lang="ja-JP" altLang="en-US" sz="1000" dirty="0">
                  <a:latin typeface="HG丸ｺﾞｼｯｸM-PRO" pitchFamily="50" charset="-128"/>
                  <a:ea typeface="HG丸ｺﾞｼｯｸM-PRO" pitchFamily="50" charset="-128"/>
                </a:rPr>
                <a:t>そわそわした</a:t>
              </a:r>
            </a:p>
          </p:txBody>
        </p:sp>
        <p:sp>
          <p:nvSpPr>
            <p:cNvPr id="406" name="正方形/長方形 405"/>
            <p:cNvSpPr/>
            <p:nvPr/>
          </p:nvSpPr>
          <p:spPr>
            <a:xfrm>
              <a:off x="3708639" y="180764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07" name="正方形/長方形 406"/>
            <p:cNvSpPr/>
            <p:nvPr/>
          </p:nvSpPr>
          <p:spPr>
            <a:xfrm>
              <a:off x="4310619" y="199056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08" name="正方形/長方形 407"/>
            <p:cNvSpPr/>
            <p:nvPr/>
          </p:nvSpPr>
          <p:spPr>
            <a:xfrm>
              <a:off x="4310619" y="217347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09" name="正方形/長方形 408"/>
            <p:cNvSpPr/>
            <p:nvPr/>
          </p:nvSpPr>
          <p:spPr>
            <a:xfrm>
              <a:off x="4310619" y="235639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10" name="正方形/長方形 409"/>
            <p:cNvSpPr/>
            <p:nvPr/>
          </p:nvSpPr>
          <p:spPr>
            <a:xfrm>
              <a:off x="4021059" y="253930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11" name="正方形/長方形 410"/>
            <p:cNvSpPr/>
            <p:nvPr/>
          </p:nvSpPr>
          <p:spPr>
            <a:xfrm>
              <a:off x="4310619" y="272222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12" name="正方形/長方形 411"/>
            <p:cNvSpPr/>
            <p:nvPr/>
          </p:nvSpPr>
          <p:spPr>
            <a:xfrm>
              <a:off x="4310619" y="290513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13" name="正方形/長方形 412"/>
            <p:cNvSpPr/>
            <p:nvPr/>
          </p:nvSpPr>
          <p:spPr>
            <a:xfrm>
              <a:off x="4021059" y="308805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14" name="正方形/長方形 413"/>
            <p:cNvSpPr/>
            <p:nvPr/>
          </p:nvSpPr>
          <p:spPr>
            <a:xfrm>
              <a:off x="3708639" y="327096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15" name="正方形/長方形 414"/>
            <p:cNvSpPr/>
            <p:nvPr/>
          </p:nvSpPr>
          <p:spPr>
            <a:xfrm>
              <a:off x="3708639" y="345388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16" name="正方形/長方形 415"/>
            <p:cNvSpPr/>
            <p:nvPr/>
          </p:nvSpPr>
          <p:spPr>
            <a:xfrm>
              <a:off x="3708639" y="363679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17" name="正方形/長方形 416"/>
            <p:cNvSpPr/>
            <p:nvPr/>
          </p:nvSpPr>
          <p:spPr>
            <a:xfrm>
              <a:off x="4021059" y="381971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18" name="正方形/長方形 417"/>
            <p:cNvSpPr/>
            <p:nvPr/>
          </p:nvSpPr>
          <p:spPr>
            <a:xfrm>
              <a:off x="4021059" y="400262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19" name="正方形/長方形 418"/>
            <p:cNvSpPr/>
            <p:nvPr/>
          </p:nvSpPr>
          <p:spPr>
            <a:xfrm>
              <a:off x="3708639" y="418554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20" name="正方形/長方形 419"/>
            <p:cNvSpPr/>
            <p:nvPr/>
          </p:nvSpPr>
          <p:spPr>
            <a:xfrm>
              <a:off x="4021059" y="436845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21" name="正方形/長方形 420"/>
            <p:cNvSpPr/>
            <p:nvPr/>
          </p:nvSpPr>
          <p:spPr>
            <a:xfrm>
              <a:off x="3708639" y="455137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22" name="正方形/長方形 421"/>
            <p:cNvSpPr/>
            <p:nvPr/>
          </p:nvSpPr>
          <p:spPr>
            <a:xfrm>
              <a:off x="3708639" y="473428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23" name="正方形/長方形 422"/>
            <p:cNvSpPr/>
            <p:nvPr/>
          </p:nvSpPr>
          <p:spPr>
            <a:xfrm>
              <a:off x="4021059" y="491720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24" name="正方形/長方形 423"/>
            <p:cNvSpPr/>
            <p:nvPr/>
          </p:nvSpPr>
          <p:spPr>
            <a:xfrm>
              <a:off x="4021059" y="510011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25" name="正方形/長方形 424"/>
            <p:cNvSpPr/>
            <p:nvPr/>
          </p:nvSpPr>
          <p:spPr>
            <a:xfrm>
              <a:off x="4310619" y="528303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26" name="正方形/長方形 425"/>
            <p:cNvSpPr/>
            <p:nvPr/>
          </p:nvSpPr>
          <p:spPr>
            <a:xfrm>
              <a:off x="3708639" y="546594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27" name="正方形/長方形 426"/>
            <p:cNvSpPr/>
            <p:nvPr/>
          </p:nvSpPr>
          <p:spPr>
            <a:xfrm>
              <a:off x="4310619" y="5648864"/>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28" name="正方形/長方形 427"/>
            <p:cNvSpPr/>
            <p:nvPr/>
          </p:nvSpPr>
          <p:spPr>
            <a:xfrm>
              <a:off x="4310619" y="583177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29" name="正方形/長方形 428"/>
            <p:cNvSpPr/>
            <p:nvPr/>
          </p:nvSpPr>
          <p:spPr>
            <a:xfrm>
              <a:off x="4021059" y="6014689"/>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30" name="正方形/長方形 429"/>
            <p:cNvSpPr/>
            <p:nvPr/>
          </p:nvSpPr>
          <p:spPr>
            <a:xfrm>
              <a:off x="4017306" y="6298698"/>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31" name="正方形/長方形 430"/>
            <p:cNvSpPr/>
            <p:nvPr/>
          </p:nvSpPr>
          <p:spPr>
            <a:xfrm>
              <a:off x="4306866" y="6298698"/>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32" name="正方形/長方形 431"/>
            <p:cNvSpPr/>
            <p:nvPr/>
          </p:nvSpPr>
          <p:spPr>
            <a:xfrm>
              <a:off x="3704886" y="6298698"/>
              <a:ext cx="245052" cy="163651"/>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33" name="直線コネクタ 432"/>
            <p:cNvCxnSpPr/>
            <p:nvPr/>
          </p:nvCxnSpPr>
          <p:spPr>
            <a:xfrm>
              <a:off x="57752" y="6252838"/>
              <a:ext cx="45688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4" name="テキスト ボックス 433"/>
            <p:cNvSpPr txBox="1"/>
            <p:nvPr/>
          </p:nvSpPr>
          <p:spPr>
            <a:xfrm>
              <a:off x="3688951" y="6432246"/>
              <a:ext cx="250390" cy="246221"/>
            </a:xfrm>
            <a:prstGeom prst="rect">
              <a:avLst/>
            </a:prstGeom>
            <a:noFill/>
          </p:spPr>
          <p:txBody>
            <a:bodyPr wrap="none" rtlCol="0">
              <a:spAutoFit/>
            </a:bodyPr>
            <a:lstStyle/>
            <a:p>
              <a:pPr algn="ctr"/>
              <a:r>
                <a:rPr kumimoji="1" lang="en-US" altLang="ja-JP" sz="1000" dirty="0"/>
                <a:t>P</a:t>
              </a:r>
              <a:endParaRPr kumimoji="1" lang="ja-JP" altLang="en-US" sz="1000" dirty="0"/>
            </a:p>
          </p:txBody>
        </p:sp>
        <p:sp>
          <p:nvSpPr>
            <p:cNvPr id="435" name="テキスト ボックス 434"/>
            <p:cNvSpPr txBox="1"/>
            <p:nvPr/>
          </p:nvSpPr>
          <p:spPr>
            <a:xfrm>
              <a:off x="3998652" y="6432246"/>
              <a:ext cx="268022" cy="246221"/>
            </a:xfrm>
            <a:prstGeom prst="rect">
              <a:avLst/>
            </a:prstGeom>
            <a:noFill/>
          </p:spPr>
          <p:txBody>
            <a:bodyPr wrap="none" rtlCol="0">
              <a:spAutoFit/>
            </a:bodyPr>
            <a:lstStyle/>
            <a:p>
              <a:pPr algn="ctr"/>
              <a:r>
                <a:rPr kumimoji="1" lang="en-US" altLang="ja-JP" sz="1000" dirty="0"/>
                <a:t>N</a:t>
              </a:r>
              <a:endParaRPr kumimoji="1" lang="ja-JP" altLang="en-US" sz="1000" dirty="0"/>
            </a:p>
          </p:txBody>
        </p:sp>
        <p:sp>
          <p:nvSpPr>
            <p:cNvPr id="436" name="テキスト ボックス 435"/>
            <p:cNvSpPr txBox="1"/>
            <p:nvPr/>
          </p:nvSpPr>
          <p:spPr>
            <a:xfrm>
              <a:off x="4312182" y="6432246"/>
              <a:ext cx="253596" cy="246221"/>
            </a:xfrm>
            <a:prstGeom prst="rect">
              <a:avLst/>
            </a:prstGeom>
            <a:noFill/>
          </p:spPr>
          <p:txBody>
            <a:bodyPr wrap="none" rtlCol="0">
              <a:spAutoFit/>
            </a:bodyPr>
            <a:lstStyle/>
            <a:p>
              <a:pPr algn="ctr"/>
              <a:r>
                <a:rPr kumimoji="1" lang="en-US" altLang="ja-JP" sz="1000" dirty="0"/>
                <a:t>C</a:t>
              </a:r>
              <a:endParaRPr kumimoji="1" lang="ja-JP" altLang="en-US" sz="1000" dirty="0"/>
            </a:p>
          </p:txBody>
        </p:sp>
        <p:sp>
          <p:nvSpPr>
            <p:cNvPr id="437" name="Rectangle 186"/>
            <p:cNvSpPr>
              <a:spLocks noChangeArrowheads="1"/>
            </p:cNvSpPr>
            <p:nvPr/>
          </p:nvSpPr>
          <p:spPr bwMode="auto">
            <a:xfrm>
              <a:off x="-12209" y="6252838"/>
              <a:ext cx="1336184"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l" eaLnBrk="1" hangingPunct="1"/>
              <a:r>
                <a:rPr lang="en-US" altLang="ja-JP" sz="700" dirty="0">
                  <a:latin typeface="HG丸ｺﾞｼｯｸM-PRO" pitchFamily="50" charset="-128"/>
                  <a:ea typeface="HG丸ｺﾞｼｯｸM-PRO" pitchFamily="50" charset="-128"/>
                </a:rPr>
                <a:t>P</a:t>
              </a:r>
              <a:r>
                <a:rPr lang="ja-JP" altLang="en-US" sz="700" dirty="0">
                  <a:latin typeface="HG丸ｺﾞｼｯｸM-PRO" pitchFamily="50" charset="-128"/>
                  <a:ea typeface="HG丸ｺﾞｼｯｸM-PRO" pitchFamily="50" charset="-128"/>
                </a:rPr>
                <a:t>・・・ポジティブ感情</a:t>
              </a:r>
              <a:endParaRPr lang="en-US" altLang="ja-JP" sz="700" dirty="0">
                <a:latin typeface="HG丸ｺﾞｼｯｸM-PRO" pitchFamily="50" charset="-128"/>
                <a:ea typeface="HG丸ｺﾞｼｯｸM-PRO" pitchFamily="50" charset="-128"/>
              </a:endParaRPr>
            </a:p>
            <a:p>
              <a:pPr algn="l" eaLnBrk="1" hangingPunct="1"/>
              <a:r>
                <a:rPr lang="en-US" altLang="ja-JP" sz="700" dirty="0">
                  <a:latin typeface="HG丸ｺﾞｼｯｸM-PRO" pitchFamily="50" charset="-128"/>
                  <a:ea typeface="HG丸ｺﾞｼｯｸM-PRO" pitchFamily="50" charset="-128"/>
                </a:rPr>
                <a:t>N</a:t>
              </a:r>
              <a:r>
                <a:rPr lang="ja-JP" altLang="en-US" sz="700" dirty="0">
                  <a:latin typeface="HG丸ｺﾞｼｯｸM-PRO" pitchFamily="50" charset="-128"/>
                  <a:ea typeface="HG丸ｺﾞｼｯｸM-PRO" pitchFamily="50" charset="-128"/>
                </a:rPr>
                <a:t>・・・ネガティブ感情</a:t>
              </a:r>
              <a:endParaRPr lang="en-US" altLang="ja-JP" sz="700" dirty="0">
                <a:latin typeface="HG丸ｺﾞｼｯｸM-PRO" pitchFamily="50" charset="-128"/>
                <a:ea typeface="HG丸ｺﾞｼｯｸM-PRO" pitchFamily="50" charset="-128"/>
              </a:endParaRPr>
            </a:p>
            <a:p>
              <a:pPr algn="l" eaLnBrk="1" hangingPunct="1"/>
              <a:r>
                <a:rPr lang="en-US" altLang="ja-JP" sz="700" dirty="0">
                  <a:latin typeface="HG丸ｺﾞｼｯｸM-PRO" pitchFamily="50" charset="-128"/>
                  <a:ea typeface="HG丸ｺﾞｼｯｸM-PRO" pitchFamily="50" charset="-128"/>
                </a:rPr>
                <a:t>C</a:t>
              </a:r>
              <a:r>
                <a:rPr lang="ja-JP" altLang="en-US" sz="700" dirty="0">
                  <a:latin typeface="HG丸ｺﾞｼｯｸM-PRO" pitchFamily="50" charset="-128"/>
                  <a:ea typeface="HG丸ｺﾞｼｯｸM-PRO" pitchFamily="50" charset="-128"/>
                </a:rPr>
                <a:t>・・・リラックス状態</a:t>
              </a:r>
            </a:p>
          </p:txBody>
        </p:sp>
        <p:sp>
          <p:nvSpPr>
            <p:cNvPr id="438" name="Rectangle 186"/>
            <p:cNvSpPr>
              <a:spLocks noChangeArrowheads="1"/>
            </p:cNvSpPr>
            <p:nvPr/>
          </p:nvSpPr>
          <p:spPr bwMode="auto">
            <a:xfrm>
              <a:off x="1682016" y="6316616"/>
              <a:ext cx="1911571"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200">
                  <a:solidFill>
                    <a:schemeClr val="tx1"/>
                  </a:solidFill>
                  <a:latin typeface="Times New Roman" pitchFamily="18" charset="0"/>
                  <a:ea typeface="ＭＳ Ｐ明朝" charset="-128"/>
                </a:defRPr>
              </a:lvl1pPr>
              <a:lvl2pPr marL="742950" indent="-285750" eaLnBrk="0" hangingPunct="0">
                <a:defRPr kumimoji="1" sz="1200">
                  <a:solidFill>
                    <a:schemeClr val="tx1"/>
                  </a:solidFill>
                  <a:latin typeface="Times New Roman" pitchFamily="18" charset="0"/>
                  <a:ea typeface="ＭＳ Ｐ明朝" charset="-128"/>
                </a:defRPr>
              </a:lvl2pPr>
              <a:lvl3pPr marL="1143000" indent="-228600" eaLnBrk="0" hangingPunct="0">
                <a:defRPr kumimoji="1" sz="1200">
                  <a:solidFill>
                    <a:schemeClr val="tx1"/>
                  </a:solidFill>
                  <a:latin typeface="Times New Roman" pitchFamily="18" charset="0"/>
                  <a:ea typeface="ＭＳ Ｐ明朝" charset="-128"/>
                </a:defRPr>
              </a:lvl3pPr>
              <a:lvl4pPr marL="1600200" indent="-228600" eaLnBrk="0" hangingPunct="0">
                <a:defRPr kumimoji="1" sz="1200">
                  <a:solidFill>
                    <a:schemeClr val="tx1"/>
                  </a:solidFill>
                  <a:latin typeface="Times New Roman" pitchFamily="18" charset="0"/>
                  <a:ea typeface="ＭＳ Ｐ明朝" charset="-128"/>
                </a:defRPr>
              </a:lvl4pPr>
              <a:lvl5pPr marL="2057400" indent="-228600" eaLnBrk="0" hangingPunct="0">
                <a:defRPr kumimoji="1" sz="1200">
                  <a:solidFill>
                    <a:schemeClr val="tx1"/>
                  </a:solidFill>
                  <a:latin typeface="Times New Roman" pitchFamily="18" charset="0"/>
                  <a:ea typeface="ＭＳ Ｐ明朝"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明朝" charset="-128"/>
                </a:defRPr>
              </a:lvl9pPr>
            </a:lstStyle>
            <a:p>
              <a:pPr algn="r" eaLnBrk="1" hangingPunct="1"/>
              <a:r>
                <a:rPr lang="en-US" altLang="ja-JP" sz="700" dirty="0">
                  <a:latin typeface="HG丸ｺﾞｼｯｸM-PRO" pitchFamily="50" charset="-128"/>
                  <a:ea typeface="HG丸ｺﾞｼｯｸM-PRO" pitchFamily="50" charset="-128"/>
                </a:rPr>
                <a:t>P,N,A</a:t>
              </a:r>
              <a:r>
                <a:rPr lang="ja-JP" altLang="en-US" sz="700" dirty="0">
                  <a:latin typeface="HG丸ｺﾞｼｯｸM-PRO" pitchFamily="50" charset="-128"/>
                  <a:ea typeface="HG丸ｺﾞｼｯｸM-PRO" pitchFamily="50" charset="-128"/>
                </a:rPr>
                <a:t>の合計値を計算してみよう！→</a:t>
              </a:r>
            </a:p>
          </p:txBody>
        </p:sp>
      </p:grpSp>
    </p:spTree>
    <p:extLst>
      <p:ext uri="{BB962C8B-B14F-4D97-AF65-F5344CB8AC3E}">
        <p14:creationId xmlns:p14="http://schemas.microsoft.com/office/powerpoint/2010/main" val="23773500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3354</TotalTime>
  <Words>421</Words>
  <Application>Microsoft Office PowerPoint</Application>
  <PresentationFormat>画面に合わせる (4:3)</PresentationFormat>
  <Paragraphs>83</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yuichiro nagano</dc:creator>
  <cp:lastModifiedBy>nagano yuichiro</cp:lastModifiedBy>
  <cp:revision>58</cp:revision>
  <cp:lastPrinted>2018-07-18T03:37:57Z</cp:lastPrinted>
  <dcterms:created xsi:type="dcterms:W3CDTF">2018-07-16T10:24:20Z</dcterms:created>
  <dcterms:modified xsi:type="dcterms:W3CDTF">2019-07-26T08:33:56Z</dcterms:modified>
</cp:coreProperties>
</file>