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2" r:id="rId2"/>
    <p:sldId id="280" r:id="rId3"/>
  </p:sldIdLst>
  <p:sldSz cx="9144000" cy="6858000" type="screen4x3"/>
  <p:notesSz cx="6850063" cy="9982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84927F1-2436-40E5-89A5-64E9BEC5D56E}">
          <p14:sldIdLst>
            <p14:sldId id="282"/>
            <p14:sldId id="280"/>
          </p14:sldIdLst>
        </p14:section>
        <p14:section name="タイトルなしのセクション" id="{5815FE12-0E0F-4986-B2F6-A62A5802294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4" autoAdjust="0"/>
    <p:restoredTop sz="94660"/>
  </p:normalViewPr>
  <p:slideViewPr>
    <p:cSldViewPr snapToGrid="0">
      <p:cViewPr>
        <p:scale>
          <a:sx n="100" d="100"/>
          <a:sy n="100" d="100"/>
        </p:scale>
        <p:origin x="772" y="7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68361" cy="50084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0117" y="0"/>
            <a:ext cx="2968361" cy="500844"/>
          </a:xfrm>
          <a:prstGeom prst="rect">
            <a:avLst/>
          </a:prstGeom>
        </p:spPr>
        <p:txBody>
          <a:bodyPr vert="horz" lIns="91440" tIns="45720" rIns="91440" bIns="45720" rtlCol="0"/>
          <a:lstStyle>
            <a:lvl1pPr algn="r">
              <a:defRPr sz="1200"/>
            </a:lvl1pPr>
          </a:lstStyle>
          <a:p>
            <a:fld id="{8C948615-45F1-4E21-A5EA-E84635508F06}" type="datetimeFigureOut">
              <a:rPr kumimoji="1" lang="ja-JP" altLang="en-US" smtClean="0"/>
              <a:t>2019/7/26</a:t>
            </a:fld>
            <a:endParaRPr kumimoji="1" lang="ja-JP" altLang="en-US"/>
          </a:p>
        </p:txBody>
      </p:sp>
      <p:sp>
        <p:nvSpPr>
          <p:cNvPr id="4" name="スライド イメージ プレースホルダー 3"/>
          <p:cNvSpPr>
            <a:spLocks noGrp="1" noRot="1" noChangeAspect="1"/>
          </p:cNvSpPr>
          <p:nvPr>
            <p:ph type="sldImg" idx="2"/>
          </p:nvPr>
        </p:nvSpPr>
        <p:spPr>
          <a:xfrm>
            <a:off x="1179513" y="1247775"/>
            <a:ext cx="4491037" cy="33686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007" y="4803934"/>
            <a:ext cx="5480050" cy="393049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81358"/>
            <a:ext cx="2968361" cy="50084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0117" y="9481358"/>
            <a:ext cx="2968361" cy="500842"/>
          </a:xfrm>
          <a:prstGeom prst="rect">
            <a:avLst/>
          </a:prstGeom>
        </p:spPr>
        <p:txBody>
          <a:bodyPr vert="horz" lIns="91440" tIns="45720" rIns="91440" bIns="45720" rtlCol="0" anchor="b"/>
          <a:lstStyle>
            <a:lvl1pPr algn="r">
              <a:defRPr sz="1200"/>
            </a:lvl1pPr>
          </a:lstStyle>
          <a:p>
            <a:fld id="{4DEB439A-963D-4E9F-9934-1F9EA01E02C0}" type="slidenum">
              <a:rPr kumimoji="1" lang="ja-JP" altLang="en-US" smtClean="0"/>
              <a:t>‹#›</a:t>
            </a:fld>
            <a:endParaRPr kumimoji="1" lang="ja-JP" altLang="en-US"/>
          </a:p>
        </p:txBody>
      </p:sp>
    </p:spTree>
    <p:extLst>
      <p:ext uri="{BB962C8B-B14F-4D97-AF65-F5344CB8AC3E}">
        <p14:creationId xmlns:p14="http://schemas.microsoft.com/office/powerpoint/2010/main" val="13666204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321842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61401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73610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188444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2205397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21095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260547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246868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346682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241056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DEE73E-7E62-4060-9F69-6FDA4161A63C}" type="datetimeFigureOut">
              <a:rPr kumimoji="1" lang="ja-JP" altLang="en-US" smtClean="0"/>
              <a:t>2019/7/26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179527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EE73E-7E62-4060-9F69-6FDA4161A63C}" type="datetimeFigureOut">
              <a:rPr kumimoji="1" lang="ja-JP" altLang="en-US" smtClean="0"/>
              <a:t>2019/7/26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AA1C4-80E9-4D6F-AFC8-DBB75B2EF6E4}" type="slidenum">
              <a:rPr kumimoji="1" lang="ja-JP" altLang="en-US" smtClean="0"/>
              <a:t>‹#›</a:t>
            </a:fld>
            <a:endParaRPr kumimoji="1" lang="ja-JP" altLang="en-US"/>
          </a:p>
        </p:txBody>
      </p:sp>
    </p:spTree>
    <p:extLst>
      <p:ext uri="{BB962C8B-B14F-4D97-AF65-F5344CB8AC3E}">
        <p14:creationId xmlns:p14="http://schemas.microsoft.com/office/powerpoint/2010/main" val="1297420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kodamalab.sakura.ne.jp/wordpress/wp-content/uploads/2019/05/img_4526.jpg"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25611" y="477037"/>
            <a:ext cx="754816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t>授業内で使用した装置を用い、</a:t>
            </a:r>
            <a:r>
              <a:rPr lang="ja-JP" altLang="en-US" sz="1400" dirty="0">
                <a:solidFill>
                  <a:srgbClr val="FF0000"/>
                </a:solidFill>
              </a:rPr>
              <a:t>独自のストレス課題を実際に行い</a:t>
            </a:r>
            <a:r>
              <a:rPr lang="ja-JP" altLang="en-US" sz="1400" dirty="0"/>
              <a:t>、①その課題内容，②計測結果，③感想を</a:t>
            </a:r>
            <a:r>
              <a:rPr lang="en-US" altLang="ja-JP" sz="1400" dirty="0"/>
              <a:t>A4</a:t>
            </a:r>
            <a:r>
              <a:rPr lang="ja-JP" altLang="en-US" sz="1400" dirty="0"/>
              <a:t>用紙</a:t>
            </a:r>
            <a:r>
              <a:rPr lang="en-US" altLang="ja-JP" sz="1400" dirty="0"/>
              <a:t>2</a:t>
            </a:r>
            <a:r>
              <a:rPr lang="ja-JP" altLang="en-US" sz="1400" dirty="0"/>
              <a:t>枚にまとめて報告してください。</a:t>
            </a:r>
            <a:endParaRPr kumimoji="1" lang="ja-JP" altLang="en-US" sz="1400" dirty="0"/>
          </a:p>
        </p:txBody>
      </p:sp>
      <p:sp>
        <p:nvSpPr>
          <p:cNvPr id="6" name="テキスト ボックス 5"/>
          <p:cNvSpPr txBox="1"/>
          <p:nvPr/>
        </p:nvSpPr>
        <p:spPr>
          <a:xfrm>
            <a:off x="1461094" y="5880717"/>
            <a:ext cx="631268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注１：計測装置は</a:t>
            </a:r>
            <a:r>
              <a:rPr kumimoji="1" lang="en-US" altLang="ja-JP" sz="1200" dirty="0"/>
              <a:t>E-151</a:t>
            </a:r>
            <a:r>
              <a:rPr kumimoji="1" lang="ja-JP" altLang="en-US" sz="1200" dirty="0"/>
              <a:t>もしくは</a:t>
            </a:r>
            <a:r>
              <a:rPr kumimoji="1" lang="en-US" altLang="ja-JP" sz="1200" dirty="0"/>
              <a:t>E-351</a:t>
            </a:r>
            <a:r>
              <a:rPr kumimoji="1" lang="ja-JP" altLang="en-US" sz="1200" dirty="0"/>
              <a:t>教室で使用してください（</a:t>
            </a:r>
            <a:r>
              <a:rPr kumimoji="1" lang="en-US" altLang="ja-JP" sz="1200" dirty="0" err="1"/>
              <a:t>Wifi</a:t>
            </a:r>
            <a:r>
              <a:rPr kumimoji="1" lang="ja-JP" altLang="en-US" sz="1200" dirty="0"/>
              <a:t>環境に依存するため）。</a:t>
            </a:r>
            <a:endParaRPr kumimoji="1" lang="en-US" altLang="ja-JP" sz="1200" dirty="0"/>
          </a:p>
          <a:p>
            <a:r>
              <a:rPr lang="ja-JP" altLang="en-US" sz="1200" dirty="0"/>
              <a:t>注２：レポートのまとめ方は，情報処理基礎演習の資料を参考にしましょう！</a:t>
            </a:r>
            <a:endParaRPr lang="en-US" altLang="ja-JP" sz="1200" dirty="0"/>
          </a:p>
          <a:p>
            <a:r>
              <a:rPr lang="ja-JP" altLang="en-US" sz="1200" dirty="0"/>
              <a:t>注３：主観的な感情状態は付録の質問紙（一般感情尺度）で測りましょう</a:t>
            </a:r>
            <a:endParaRPr kumimoji="1" lang="ja-JP" altLang="en-US" sz="1200" dirty="0"/>
          </a:p>
        </p:txBody>
      </p:sp>
      <p:pic>
        <p:nvPicPr>
          <p:cNvPr id="7" name="図 6">
            <a:extLst>
              <a:ext uri="{FF2B5EF4-FFF2-40B4-BE49-F238E27FC236}">
                <a16:creationId xmlns:a16="http://schemas.microsoft.com/office/drawing/2014/main" id="{AEE16A02-122D-4604-8456-F3F29F4E082A}"/>
              </a:ext>
            </a:extLst>
          </p:cNvPr>
          <p:cNvPicPr>
            <a:picLocks noChangeAspect="1"/>
          </p:cNvPicPr>
          <p:nvPr/>
        </p:nvPicPr>
        <p:blipFill>
          <a:blip r:embed="rId2"/>
          <a:stretch>
            <a:fillRect/>
          </a:stretch>
        </p:blipFill>
        <p:spPr>
          <a:xfrm>
            <a:off x="1886185" y="1451547"/>
            <a:ext cx="3847013" cy="4301046"/>
          </a:xfrm>
          <a:prstGeom prst="rect">
            <a:avLst/>
          </a:prstGeom>
        </p:spPr>
      </p:pic>
      <p:sp>
        <p:nvSpPr>
          <p:cNvPr id="8" name="テキスト ボックス 7">
            <a:extLst>
              <a:ext uri="{FF2B5EF4-FFF2-40B4-BE49-F238E27FC236}">
                <a16:creationId xmlns:a16="http://schemas.microsoft.com/office/drawing/2014/main" id="{C02B6F16-195F-4A71-9070-9E3ED463704C}"/>
              </a:ext>
            </a:extLst>
          </p:cNvPr>
          <p:cNvSpPr txBox="1"/>
          <p:nvPr/>
        </p:nvSpPr>
        <p:spPr>
          <a:xfrm>
            <a:off x="17381" y="20688"/>
            <a:ext cx="8505935" cy="400110"/>
          </a:xfrm>
          <a:prstGeom prst="rect">
            <a:avLst/>
          </a:prstGeom>
          <a:noFill/>
        </p:spPr>
        <p:txBody>
          <a:bodyPr wrap="square" rtlCol="0">
            <a:spAutoFit/>
          </a:bodyPr>
          <a:lstStyle/>
          <a:p>
            <a:r>
              <a:rPr kumimoji="1" lang="ja-JP" altLang="en-US" sz="2000" dirty="0"/>
              <a:t>ストレスマネジメントの心理学</a:t>
            </a:r>
            <a:r>
              <a:rPr kumimoji="1" lang="en-US" altLang="ja-JP" sz="2000" dirty="0"/>
              <a:t>(</a:t>
            </a:r>
            <a:r>
              <a:rPr kumimoji="1" lang="ja-JP" altLang="en-US" sz="2000" dirty="0"/>
              <a:t>長野担当分課題</a:t>
            </a:r>
            <a:r>
              <a:rPr kumimoji="1" lang="en-US" altLang="ja-JP" sz="2000" dirty="0"/>
              <a:t>)</a:t>
            </a:r>
            <a:endParaRPr kumimoji="1" lang="ja-JP" altLang="en-US" sz="2000" dirty="0"/>
          </a:p>
        </p:txBody>
      </p:sp>
      <p:pic>
        <p:nvPicPr>
          <p:cNvPr id="10" name="Picture 2" descr="img_4526.jpg">
            <a:hlinkClick r:id="rId3"/>
            <a:extLst>
              <a:ext uri="{FF2B5EF4-FFF2-40B4-BE49-F238E27FC236}">
                <a16:creationId xmlns:a16="http://schemas.microsoft.com/office/drawing/2014/main" id="{948C79F3-9F7F-4FF0-8718-249F6B280BF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7584" t="26135" r="28183" b="29773"/>
          <a:stretch/>
        </p:blipFill>
        <p:spPr bwMode="auto">
          <a:xfrm rot="5400000">
            <a:off x="-111221" y="2429371"/>
            <a:ext cx="2233586" cy="1361943"/>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a:extLst>
              <a:ext uri="{FF2B5EF4-FFF2-40B4-BE49-F238E27FC236}">
                <a16:creationId xmlns:a16="http://schemas.microsoft.com/office/drawing/2014/main" id="{B3143A5D-068D-4189-89F6-005D6E91D5D1}"/>
              </a:ext>
            </a:extLst>
          </p:cNvPr>
          <p:cNvPicPr>
            <a:picLocks noChangeAspect="1"/>
          </p:cNvPicPr>
          <p:nvPr/>
        </p:nvPicPr>
        <p:blipFill>
          <a:blip r:embed="rId5"/>
          <a:stretch>
            <a:fillRect/>
          </a:stretch>
        </p:blipFill>
        <p:spPr>
          <a:xfrm>
            <a:off x="5860795" y="2318078"/>
            <a:ext cx="3082754" cy="1853068"/>
          </a:xfrm>
          <a:prstGeom prst="rect">
            <a:avLst/>
          </a:prstGeom>
        </p:spPr>
      </p:pic>
      <p:sp>
        <p:nvSpPr>
          <p:cNvPr id="13" name="正方形/長方形 12">
            <a:extLst>
              <a:ext uri="{FF2B5EF4-FFF2-40B4-BE49-F238E27FC236}">
                <a16:creationId xmlns:a16="http://schemas.microsoft.com/office/drawing/2014/main" id="{0AECEA73-93E2-4C6B-B3AF-4FE4B7450CB8}"/>
              </a:ext>
            </a:extLst>
          </p:cNvPr>
          <p:cNvSpPr/>
          <p:nvPr/>
        </p:nvSpPr>
        <p:spPr>
          <a:xfrm>
            <a:off x="667773" y="2957789"/>
            <a:ext cx="675597" cy="648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E40FFCD2-2F59-4ED2-9B67-BD9F7C26D05A}"/>
              </a:ext>
            </a:extLst>
          </p:cNvPr>
          <p:cNvSpPr txBox="1"/>
          <p:nvPr/>
        </p:nvSpPr>
        <p:spPr>
          <a:xfrm>
            <a:off x="225611" y="1078204"/>
            <a:ext cx="3238850"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①　</a:t>
            </a:r>
            <a:r>
              <a:rPr kumimoji="1" lang="en-US" altLang="ja-JP" sz="1200" dirty="0"/>
              <a:t>QR</a:t>
            </a:r>
            <a:r>
              <a:rPr kumimoji="1" lang="ja-JP" altLang="en-US" sz="1200" dirty="0"/>
              <a:t>コードのアドレスをパソコンで表示する！</a:t>
            </a:r>
          </a:p>
        </p:txBody>
      </p:sp>
      <p:sp>
        <p:nvSpPr>
          <p:cNvPr id="15" name="テキスト ボックス 14">
            <a:extLst>
              <a:ext uri="{FF2B5EF4-FFF2-40B4-BE49-F238E27FC236}">
                <a16:creationId xmlns:a16="http://schemas.microsoft.com/office/drawing/2014/main" id="{CA0B4CEB-87A1-4792-BDF4-8CFEDDAD7859}"/>
              </a:ext>
            </a:extLst>
          </p:cNvPr>
          <p:cNvSpPr txBox="1"/>
          <p:nvPr/>
        </p:nvSpPr>
        <p:spPr>
          <a:xfrm>
            <a:off x="2963591" y="4610773"/>
            <a:ext cx="2370731"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②　データをエクセルにコピーする</a:t>
            </a:r>
          </a:p>
        </p:txBody>
      </p:sp>
      <p:cxnSp>
        <p:nvCxnSpPr>
          <p:cNvPr id="16" name="直線矢印コネクタ 15">
            <a:extLst>
              <a:ext uri="{FF2B5EF4-FFF2-40B4-BE49-F238E27FC236}">
                <a16:creationId xmlns:a16="http://schemas.microsoft.com/office/drawing/2014/main" id="{E7FF90A6-5763-4DEC-A517-8107D93080C4}"/>
              </a:ext>
            </a:extLst>
          </p:cNvPr>
          <p:cNvCxnSpPr>
            <a:cxnSpLocks/>
          </p:cNvCxnSpPr>
          <p:nvPr/>
        </p:nvCxnSpPr>
        <p:spPr>
          <a:xfrm flipH="1">
            <a:off x="3809691" y="5307026"/>
            <a:ext cx="496066"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5A409019-5BAC-44D4-8F30-C454F43E9C1A}"/>
              </a:ext>
            </a:extLst>
          </p:cNvPr>
          <p:cNvSpPr txBox="1"/>
          <p:nvPr/>
        </p:nvSpPr>
        <p:spPr>
          <a:xfrm>
            <a:off x="6359733" y="1948948"/>
            <a:ext cx="2370731"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③　折れ線グラフを描く</a:t>
            </a:r>
          </a:p>
        </p:txBody>
      </p:sp>
      <p:sp>
        <p:nvSpPr>
          <p:cNvPr id="20" name="テキスト ボックス 19">
            <a:extLst>
              <a:ext uri="{FF2B5EF4-FFF2-40B4-BE49-F238E27FC236}">
                <a16:creationId xmlns:a16="http://schemas.microsoft.com/office/drawing/2014/main" id="{07CFAC21-2631-49D8-87E4-8DAEDAE4B673}"/>
              </a:ext>
            </a:extLst>
          </p:cNvPr>
          <p:cNvSpPr txBox="1"/>
          <p:nvPr/>
        </p:nvSpPr>
        <p:spPr>
          <a:xfrm>
            <a:off x="5881028" y="4333773"/>
            <a:ext cx="3042287"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授業内試験には，印刷した上記グラフとノリを持参し，答案に貼り付けてください。答案には，グラフだけでなく，参加者，課題内容，感想を記入してください。</a:t>
            </a:r>
          </a:p>
        </p:txBody>
      </p:sp>
    </p:spTree>
    <p:extLst>
      <p:ext uri="{BB962C8B-B14F-4D97-AF65-F5344CB8AC3E}">
        <p14:creationId xmlns:p14="http://schemas.microsoft.com/office/powerpoint/2010/main" val="1546340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グループ化 201"/>
          <p:cNvGrpSpPr/>
          <p:nvPr/>
        </p:nvGrpSpPr>
        <p:grpSpPr>
          <a:xfrm>
            <a:off x="4692298" y="335061"/>
            <a:ext cx="4266968" cy="6399236"/>
            <a:chOff x="-12209" y="279231"/>
            <a:chExt cx="4638832" cy="6399236"/>
          </a:xfrm>
        </p:grpSpPr>
        <p:grpSp>
          <p:nvGrpSpPr>
            <p:cNvPr id="167" name="グループ化 166"/>
            <p:cNvGrpSpPr/>
            <p:nvPr/>
          </p:nvGrpSpPr>
          <p:grpSpPr>
            <a:xfrm>
              <a:off x="80226" y="1807649"/>
              <a:ext cx="3595765" cy="4347300"/>
              <a:chOff x="146901" y="2199551"/>
              <a:chExt cx="3595765" cy="4092992"/>
            </a:xfrm>
          </p:grpSpPr>
          <p:sp>
            <p:nvSpPr>
              <p:cNvPr id="10" name="Rectangle 3"/>
              <p:cNvSpPr>
                <a:spLocks noChangeArrowheads="1"/>
              </p:cNvSpPr>
              <p:nvPr/>
            </p:nvSpPr>
            <p:spPr bwMode="auto">
              <a:xfrm>
                <a:off x="146901" y="219955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1" name="Rectangle 4"/>
              <p:cNvSpPr>
                <a:spLocks noChangeArrowheads="1"/>
              </p:cNvSpPr>
              <p:nvPr/>
            </p:nvSpPr>
            <p:spPr bwMode="auto">
              <a:xfrm>
                <a:off x="146901" y="254301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2" name="Rectangle 5"/>
              <p:cNvSpPr>
                <a:spLocks noChangeArrowheads="1"/>
              </p:cNvSpPr>
              <p:nvPr/>
            </p:nvSpPr>
            <p:spPr bwMode="auto">
              <a:xfrm>
                <a:off x="146901" y="288755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3" name="Rectangle 6"/>
              <p:cNvSpPr>
                <a:spLocks noChangeArrowheads="1"/>
              </p:cNvSpPr>
              <p:nvPr/>
            </p:nvSpPr>
            <p:spPr bwMode="auto">
              <a:xfrm>
                <a:off x="146901" y="323208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4" name="Rectangle 7"/>
              <p:cNvSpPr>
                <a:spLocks noChangeArrowheads="1"/>
              </p:cNvSpPr>
              <p:nvPr/>
            </p:nvSpPr>
            <p:spPr bwMode="auto">
              <a:xfrm>
                <a:off x="146901" y="357662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5" name="Rectangle 8"/>
              <p:cNvSpPr>
                <a:spLocks noChangeArrowheads="1"/>
              </p:cNvSpPr>
              <p:nvPr/>
            </p:nvSpPr>
            <p:spPr bwMode="auto">
              <a:xfrm>
                <a:off x="146901" y="392115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6" name="Rectangle 9"/>
              <p:cNvSpPr>
                <a:spLocks noChangeArrowheads="1"/>
              </p:cNvSpPr>
              <p:nvPr/>
            </p:nvSpPr>
            <p:spPr bwMode="auto">
              <a:xfrm>
                <a:off x="146901" y="426462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7" name="Rectangle 10"/>
              <p:cNvSpPr>
                <a:spLocks noChangeArrowheads="1"/>
              </p:cNvSpPr>
              <p:nvPr/>
            </p:nvSpPr>
            <p:spPr bwMode="auto">
              <a:xfrm>
                <a:off x="146901" y="460915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8" name="Rectangle 11"/>
              <p:cNvSpPr>
                <a:spLocks noChangeArrowheads="1"/>
              </p:cNvSpPr>
              <p:nvPr/>
            </p:nvSpPr>
            <p:spPr bwMode="auto">
              <a:xfrm>
                <a:off x="146901" y="495369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19" name="Rectangle 12"/>
              <p:cNvSpPr>
                <a:spLocks noChangeArrowheads="1"/>
              </p:cNvSpPr>
              <p:nvPr/>
            </p:nvSpPr>
            <p:spPr bwMode="auto">
              <a:xfrm>
                <a:off x="146901" y="529822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20" name="Rectangle 13"/>
              <p:cNvSpPr>
                <a:spLocks noChangeArrowheads="1"/>
              </p:cNvSpPr>
              <p:nvPr/>
            </p:nvSpPr>
            <p:spPr bwMode="auto">
              <a:xfrm>
                <a:off x="146901" y="564276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21" name="Rectangle 14"/>
              <p:cNvSpPr>
                <a:spLocks noChangeArrowheads="1"/>
              </p:cNvSpPr>
              <p:nvPr/>
            </p:nvSpPr>
            <p:spPr bwMode="auto">
              <a:xfrm>
                <a:off x="146901" y="598729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grpSp>
            <p:nvGrpSpPr>
              <p:cNvPr id="23" name="グループ化 1"/>
              <p:cNvGrpSpPr>
                <a:grpSpLocks/>
              </p:cNvGrpSpPr>
              <p:nvPr/>
            </p:nvGrpSpPr>
            <p:grpSpPr bwMode="auto">
              <a:xfrm>
                <a:off x="1708276" y="2228441"/>
                <a:ext cx="1951987" cy="96299"/>
                <a:chOff x="3035300" y="2718693"/>
                <a:chExt cx="2895600" cy="142875"/>
              </a:xfrm>
            </p:grpSpPr>
            <p:sp>
              <p:nvSpPr>
                <p:cNvPr id="16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4" name="グループ化 188"/>
              <p:cNvGrpSpPr>
                <a:grpSpLocks/>
              </p:cNvGrpSpPr>
              <p:nvPr/>
            </p:nvGrpSpPr>
            <p:grpSpPr bwMode="auto">
              <a:xfrm>
                <a:off x="1708276" y="2400954"/>
                <a:ext cx="1951987" cy="96299"/>
                <a:chOff x="3035300" y="2718693"/>
                <a:chExt cx="2895600" cy="142875"/>
              </a:xfrm>
            </p:grpSpPr>
            <p:sp>
              <p:nvSpPr>
                <p:cNvPr id="15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6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5" name="グループ化 194"/>
              <p:cNvGrpSpPr>
                <a:grpSpLocks/>
              </p:cNvGrpSpPr>
              <p:nvPr/>
            </p:nvGrpSpPr>
            <p:grpSpPr bwMode="auto">
              <a:xfrm>
                <a:off x="1708276" y="2573467"/>
                <a:ext cx="1951987" cy="96299"/>
                <a:chOff x="3035300" y="2718693"/>
                <a:chExt cx="2895600" cy="142875"/>
              </a:xfrm>
            </p:grpSpPr>
            <p:sp>
              <p:nvSpPr>
                <p:cNvPr id="15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6" name="グループ化 200"/>
              <p:cNvGrpSpPr>
                <a:grpSpLocks/>
              </p:cNvGrpSpPr>
              <p:nvPr/>
            </p:nvGrpSpPr>
            <p:grpSpPr bwMode="auto">
              <a:xfrm>
                <a:off x="1708276" y="2745980"/>
                <a:ext cx="1951987" cy="96299"/>
                <a:chOff x="3035300" y="2718693"/>
                <a:chExt cx="2895600" cy="142875"/>
              </a:xfrm>
            </p:grpSpPr>
            <p:sp>
              <p:nvSpPr>
                <p:cNvPr id="14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5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7" name="グループ化 206"/>
              <p:cNvGrpSpPr>
                <a:grpSpLocks/>
              </p:cNvGrpSpPr>
              <p:nvPr/>
            </p:nvGrpSpPr>
            <p:grpSpPr bwMode="auto">
              <a:xfrm>
                <a:off x="1708276" y="2918493"/>
                <a:ext cx="1951987" cy="96299"/>
                <a:chOff x="3035300" y="2718693"/>
                <a:chExt cx="2895600" cy="142875"/>
              </a:xfrm>
            </p:grpSpPr>
            <p:sp>
              <p:nvSpPr>
                <p:cNvPr id="14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8" name="グループ化 212"/>
              <p:cNvGrpSpPr>
                <a:grpSpLocks/>
              </p:cNvGrpSpPr>
              <p:nvPr/>
            </p:nvGrpSpPr>
            <p:grpSpPr bwMode="auto">
              <a:xfrm>
                <a:off x="1708276" y="3091007"/>
                <a:ext cx="1951987" cy="96299"/>
                <a:chOff x="3035300" y="2718693"/>
                <a:chExt cx="2895600" cy="142875"/>
              </a:xfrm>
            </p:grpSpPr>
            <p:sp>
              <p:nvSpPr>
                <p:cNvPr id="13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4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29" name="グループ化 218"/>
              <p:cNvGrpSpPr>
                <a:grpSpLocks/>
              </p:cNvGrpSpPr>
              <p:nvPr/>
            </p:nvGrpSpPr>
            <p:grpSpPr bwMode="auto">
              <a:xfrm>
                <a:off x="1708276" y="3263520"/>
                <a:ext cx="1951987" cy="96299"/>
                <a:chOff x="3035300" y="2718693"/>
                <a:chExt cx="2895600" cy="142875"/>
              </a:xfrm>
            </p:grpSpPr>
            <p:sp>
              <p:nvSpPr>
                <p:cNvPr id="13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0" name="グループ化 224"/>
              <p:cNvGrpSpPr>
                <a:grpSpLocks/>
              </p:cNvGrpSpPr>
              <p:nvPr/>
            </p:nvGrpSpPr>
            <p:grpSpPr bwMode="auto">
              <a:xfrm>
                <a:off x="1708276" y="3436033"/>
                <a:ext cx="1951987" cy="96299"/>
                <a:chOff x="3035300" y="2718693"/>
                <a:chExt cx="2895600" cy="142875"/>
              </a:xfrm>
            </p:grpSpPr>
            <p:sp>
              <p:nvSpPr>
                <p:cNvPr id="12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3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1" name="グループ化 230"/>
              <p:cNvGrpSpPr>
                <a:grpSpLocks/>
              </p:cNvGrpSpPr>
              <p:nvPr/>
            </p:nvGrpSpPr>
            <p:grpSpPr bwMode="auto">
              <a:xfrm>
                <a:off x="1708276" y="3608546"/>
                <a:ext cx="1951987" cy="96299"/>
                <a:chOff x="3035300" y="2718693"/>
                <a:chExt cx="2895600" cy="142875"/>
              </a:xfrm>
            </p:grpSpPr>
            <p:sp>
              <p:nvSpPr>
                <p:cNvPr id="12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2" name="グループ化 236"/>
              <p:cNvGrpSpPr>
                <a:grpSpLocks/>
              </p:cNvGrpSpPr>
              <p:nvPr/>
            </p:nvGrpSpPr>
            <p:grpSpPr bwMode="auto">
              <a:xfrm>
                <a:off x="1708276" y="3781059"/>
                <a:ext cx="1951987" cy="96299"/>
                <a:chOff x="3035300" y="2718693"/>
                <a:chExt cx="2895600" cy="142875"/>
              </a:xfrm>
            </p:grpSpPr>
            <p:sp>
              <p:nvSpPr>
                <p:cNvPr id="11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2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3" name="グループ化 242"/>
              <p:cNvGrpSpPr>
                <a:grpSpLocks/>
              </p:cNvGrpSpPr>
              <p:nvPr/>
            </p:nvGrpSpPr>
            <p:grpSpPr bwMode="auto">
              <a:xfrm>
                <a:off x="1708276" y="3953572"/>
                <a:ext cx="1951987" cy="96299"/>
                <a:chOff x="3035300" y="2718693"/>
                <a:chExt cx="2895600" cy="142875"/>
              </a:xfrm>
            </p:grpSpPr>
            <p:sp>
              <p:nvSpPr>
                <p:cNvPr id="11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4" name="グループ化 248"/>
              <p:cNvGrpSpPr>
                <a:grpSpLocks/>
              </p:cNvGrpSpPr>
              <p:nvPr/>
            </p:nvGrpSpPr>
            <p:grpSpPr bwMode="auto">
              <a:xfrm>
                <a:off x="1708276" y="4126086"/>
                <a:ext cx="1951987" cy="96299"/>
                <a:chOff x="3035300" y="2718693"/>
                <a:chExt cx="2895600" cy="142875"/>
              </a:xfrm>
            </p:grpSpPr>
            <p:sp>
              <p:nvSpPr>
                <p:cNvPr id="10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1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5" name="グループ化 254"/>
              <p:cNvGrpSpPr>
                <a:grpSpLocks/>
              </p:cNvGrpSpPr>
              <p:nvPr/>
            </p:nvGrpSpPr>
            <p:grpSpPr bwMode="auto">
              <a:xfrm>
                <a:off x="1708276" y="4298599"/>
                <a:ext cx="1951987" cy="96299"/>
                <a:chOff x="3035300" y="2718693"/>
                <a:chExt cx="2895600" cy="142875"/>
              </a:xfrm>
            </p:grpSpPr>
            <p:sp>
              <p:nvSpPr>
                <p:cNvPr id="10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6" name="グループ化 260"/>
              <p:cNvGrpSpPr>
                <a:grpSpLocks/>
              </p:cNvGrpSpPr>
              <p:nvPr/>
            </p:nvGrpSpPr>
            <p:grpSpPr bwMode="auto">
              <a:xfrm>
                <a:off x="1708276" y="4471112"/>
                <a:ext cx="1951987" cy="96299"/>
                <a:chOff x="3035300" y="2718693"/>
                <a:chExt cx="2895600" cy="142875"/>
              </a:xfrm>
            </p:grpSpPr>
            <p:sp>
              <p:nvSpPr>
                <p:cNvPr id="9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10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7" name="グループ化 266"/>
              <p:cNvGrpSpPr>
                <a:grpSpLocks/>
              </p:cNvGrpSpPr>
              <p:nvPr/>
            </p:nvGrpSpPr>
            <p:grpSpPr bwMode="auto">
              <a:xfrm>
                <a:off x="1708276" y="4643625"/>
                <a:ext cx="1951987" cy="96299"/>
                <a:chOff x="3035300" y="2718693"/>
                <a:chExt cx="2895600" cy="142875"/>
              </a:xfrm>
            </p:grpSpPr>
            <p:sp>
              <p:nvSpPr>
                <p:cNvPr id="9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8" name="グループ化 272"/>
              <p:cNvGrpSpPr>
                <a:grpSpLocks/>
              </p:cNvGrpSpPr>
              <p:nvPr/>
            </p:nvGrpSpPr>
            <p:grpSpPr bwMode="auto">
              <a:xfrm>
                <a:off x="1708276" y="4816138"/>
                <a:ext cx="1951987" cy="96299"/>
                <a:chOff x="3035300" y="2718693"/>
                <a:chExt cx="2895600" cy="142875"/>
              </a:xfrm>
            </p:grpSpPr>
            <p:sp>
              <p:nvSpPr>
                <p:cNvPr id="8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9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39" name="グループ化 278"/>
              <p:cNvGrpSpPr>
                <a:grpSpLocks/>
              </p:cNvGrpSpPr>
              <p:nvPr/>
            </p:nvGrpSpPr>
            <p:grpSpPr bwMode="auto">
              <a:xfrm>
                <a:off x="1708276" y="4988651"/>
                <a:ext cx="1951987" cy="96299"/>
                <a:chOff x="3035300" y="2718693"/>
                <a:chExt cx="2895600" cy="142875"/>
              </a:xfrm>
            </p:grpSpPr>
            <p:sp>
              <p:nvSpPr>
                <p:cNvPr id="8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0" name="グループ化 284"/>
              <p:cNvGrpSpPr>
                <a:grpSpLocks/>
              </p:cNvGrpSpPr>
              <p:nvPr/>
            </p:nvGrpSpPr>
            <p:grpSpPr bwMode="auto">
              <a:xfrm>
                <a:off x="1708276" y="5161165"/>
                <a:ext cx="1951987" cy="96299"/>
                <a:chOff x="3035300" y="2718693"/>
                <a:chExt cx="2895600" cy="142875"/>
              </a:xfrm>
            </p:grpSpPr>
            <p:sp>
              <p:nvSpPr>
                <p:cNvPr id="7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8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1" name="グループ化 290"/>
              <p:cNvGrpSpPr>
                <a:grpSpLocks/>
              </p:cNvGrpSpPr>
              <p:nvPr/>
            </p:nvGrpSpPr>
            <p:grpSpPr bwMode="auto">
              <a:xfrm>
                <a:off x="1708276" y="5333678"/>
                <a:ext cx="1951987" cy="96299"/>
                <a:chOff x="3035300" y="2718693"/>
                <a:chExt cx="2895600" cy="142875"/>
              </a:xfrm>
            </p:grpSpPr>
            <p:sp>
              <p:nvSpPr>
                <p:cNvPr id="7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2" name="グループ化 296"/>
              <p:cNvGrpSpPr>
                <a:grpSpLocks/>
              </p:cNvGrpSpPr>
              <p:nvPr/>
            </p:nvGrpSpPr>
            <p:grpSpPr bwMode="auto">
              <a:xfrm>
                <a:off x="1708276" y="5506191"/>
                <a:ext cx="1951987" cy="96299"/>
                <a:chOff x="3035300" y="2718693"/>
                <a:chExt cx="2895600" cy="142875"/>
              </a:xfrm>
            </p:grpSpPr>
            <p:sp>
              <p:nvSpPr>
                <p:cNvPr id="6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7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3" name="グループ化 302"/>
              <p:cNvGrpSpPr>
                <a:grpSpLocks/>
              </p:cNvGrpSpPr>
              <p:nvPr/>
            </p:nvGrpSpPr>
            <p:grpSpPr bwMode="auto">
              <a:xfrm>
                <a:off x="1708276" y="5678704"/>
                <a:ext cx="1951987" cy="96299"/>
                <a:chOff x="3035300" y="2718693"/>
                <a:chExt cx="2895600" cy="142875"/>
              </a:xfrm>
            </p:grpSpPr>
            <p:sp>
              <p:nvSpPr>
                <p:cNvPr id="6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4" name="グループ化 308"/>
              <p:cNvGrpSpPr>
                <a:grpSpLocks/>
              </p:cNvGrpSpPr>
              <p:nvPr/>
            </p:nvGrpSpPr>
            <p:grpSpPr bwMode="auto">
              <a:xfrm>
                <a:off x="1708276" y="5851217"/>
                <a:ext cx="1951987" cy="96299"/>
                <a:chOff x="3035300" y="2718693"/>
                <a:chExt cx="2895600" cy="142875"/>
              </a:xfrm>
            </p:grpSpPr>
            <p:sp>
              <p:nvSpPr>
                <p:cNvPr id="5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6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 name="グループ化 314"/>
              <p:cNvGrpSpPr>
                <a:grpSpLocks/>
              </p:cNvGrpSpPr>
              <p:nvPr/>
            </p:nvGrpSpPr>
            <p:grpSpPr bwMode="auto">
              <a:xfrm>
                <a:off x="1708276" y="6023730"/>
                <a:ext cx="1951987" cy="96299"/>
                <a:chOff x="3035300" y="2718693"/>
                <a:chExt cx="2895600" cy="142875"/>
              </a:xfrm>
            </p:grpSpPr>
            <p:sp>
              <p:nvSpPr>
                <p:cNvPr id="52"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 name="グループ化 320"/>
              <p:cNvGrpSpPr>
                <a:grpSpLocks/>
              </p:cNvGrpSpPr>
              <p:nvPr/>
            </p:nvGrpSpPr>
            <p:grpSpPr bwMode="auto">
              <a:xfrm>
                <a:off x="1708276" y="6196244"/>
                <a:ext cx="1951987" cy="96299"/>
                <a:chOff x="3035300" y="2718693"/>
                <a:chExt cx="2895600" cy="142875"/>
              </a:xfrm>
            </p:grpSpPr>
            <p:sp>
              <p:nvSpPr>
                <p:cNvPr id="47"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sp>
          <p:nvSpPr>
            <p:cNvPr id="5" name="Text Box 23"/>
            <p:cNvSpPr txBox="1">
              <a:spLocks noChangeArrowheads="1"/>
            </p:cNvSpPr>
            <p:nvPr/>
          </p:nvSpPr>
          <p:spPr bwMode="auto">
            <a:xfrm>
              <a:off x="1414047" y="1133452"/>
              <a:ext cx="4308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800">
                  <a:latin typeface="HG丸ｺﾞｼｯｸM-PRO" pitchFamily="50" charset="-128"/>
                  <a:ea typeface="HG丸ｺﾞｼｯｸM-PRO" pitchFamily="50" charset="-128"/>
                </a:rPr>
                <a:t>まったく</a:t>
              </a:r>
              <a:endParaRPr lang="en-US" altLang="ja-JP" sz="800">
                <a:latin typeface="HG丸ｺﾞｼｯｸM-PRO" pitchFamily="50" charset="-128"/>
                <a:ea typeface="HG丸ｺﾞｼｯｸM-PRO" pitchFamily="50" charset="-128"/>
              </a:endParaRPr>
            </a:p>
            <a:p>
              <a:pPr algn="l" eaLnBrk="1" hangingPunct="1"/>
              <a:r>
                <a:rPr lang="ja-JP" altLang="en-US" sz="800">
                  <a:latin typeface="HG丸ｺﾞｼｯｸM-PRO" pitchFamily="50" charset="-128"/>
                  <a:ea typeface="HG丸ｺﾞｼｯｸM-PRO" pitchFamily="50" charset="-128"/>
                </a:rPr>
                <a:t>感じていない</a:t>
              </a:r>
            </a:p>
          </p:txBody>
        </p:sp>
        <p:sp>
          <p:nvSpPr>
            <p:cNvPr id="6" name="Text Box 24"/>
            <p:cNvSpPr txBox="1">
              <a:spLocks noChangeArrowheads="1"/>
            </p:cNvSpPr>
            <p:nvPr/>
          </p:nvSpPr>
          <p:spPr bwMode="auto">
            <a:xfrm>
              <a:off x="3351052" y="1208364"/>
              <a:ext cx="430887"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800" dirty="0">
                  <a:latin typeface="HG丸ｺﾞｼｯｸM-PRO" pitchFamily="50" charset="-128"/>
                  <a:ea typeface="HG丸ｺﾞｼｯｸM-PRO" pitchFamily="50" charset="-128"/>
                </a:rPr>
                <a:t>非常に</a:t>
              </a:r>
              <a:endParaRPr lang="en-US" altLang="ja-JP" sz="800" dirty="0">
                <a:latin typeface="HG丸ｺﾞｼｯｸM-PRO" pitchFamily="50" charset="-128"/>
                <a:ea typeface="HG丸ｺﾞｼｯｸM-PRO" pitchFamily="50" charset="-128"/>
              </a:endParaRPr>
            </a:p>
            <a:p>
              <a:pPr algn="l" eaLnBrk="1" hangingPunct="1"/>
              <a:r>
                <a:rPr lang="ja-JP" altLang="en-US" sz="800" dirty="0">
                  <a:latin typeface="HG丸ｺﾞｼｯｸM-PRO" pitchFamily="50" charset="-128"/>
                  <a:ea typeface="HG丸ｺﾞｼｯｸM-PRO" pitchFamily="50" charset="-128"/>
                </a:rPr>
                <a:t>感じている</a:t>
              </a:r>
            </a:p>
          </p:txBody>
        </p:sp>
        <p:sp>
          <p:nvSpPr>
            <p:cNvPr id="7" name="Rectangle 186"/>
            <p:cNvSpPr>
              <a:spLocks noChangeArrowheads="1"/>
            </p:cNvSpPr>
            <p:nvPr/>
          </p:nvSpPr>
          <p:spPr bwMode="auto">
            <a:xfrm>
              <a:off x="6384" y="637737"/>
              <a:ext cx="36985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900" dirty="0">
                  <a:latin typeface="HG丸ｺﾞｼｯｸM-PRO" pitchFamily="50" charset="-128"/>
                  <a:ea typeface="HG丸ｺﾞｼｯｸM-PRO" pitchFamily="50" charset="-128"/>
                </a:rPr>
                <a:t>この質問紙を入力している今現在のあなたの気持ちを良く表すように，それぞれの文の右側に○をつけてください．考え込まないで，今の自分の気持ちによくあてはまると思うところをチェックしてください．</a:t>
              </a:r>
            </a:p>
          </p:txBody>
        </p:sp>
        <p:sp>
          <p:nvSpPr>
            <p:cNvPr id="8" name="テキスト ボックス 186"/>
            <p:cNvSpPr txBox="1">
              <a:spLocks noChangeArrowheads="1"/>
            </p:cNvSpPr>
            <p:nvPr/>
          </p:nvSpPr>
          <p:spPr bwMode="auto">
            <a:xfrm>
              <a:off x="111260" y="279231"/>
              <a:ext cx="660834" cy="2616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1100" dirty="0">
                  <a:latin typeface="HG丸ｺﾞｼｯｸM-PRO" pitchFamily="50" charset="-128"/>
                  <a:ea typeface="HG丸ｺﾞｼｯｸM-PRO" pitchFamily="50" charset="-128"/>
                </a:rPr>
                <a:t>課題中</a:t>
              </a:r>
              <a:endParaRPr lang="en-US" altLang="ja-JP" sz="1100" dirty="0">
                <a:latin typeface="HG丸ｺﾞｼｯｸM-PRO" pitchFamily="50" charset="-128"/>
                <a:ea typeface="HG丸ｺﾞｼｯｸM-PRO" pitchFamily="50" charset="-128"/>
              </a:endParaRPr>
            </a:p>
          </p:txBody>
        </p:sp>
        <p:sp>
          <p:nvSpPr>
            <p:cNvPr id="22" name="Text Box 15"/>
            <p:cNvSpPr txBox="1">
              <a:spLocks noChangeArrowheads="1"/>
            </p:cNvSpPr>
            <p:nvPr/>
          </p:nvSpPr>
          <p:spPr bwMode="auto">
            <a:xfrm>
              <a:off x="57752" y="1753080"/>
              <a:ext cx="1082348" cy="449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lnSpc>
                  <a:spcPct val="120000"/>
                </a:lnSpc>
              </a:pPr>
              <a:r>
                <a:rPr lang="ja-JP" altLang="en-US" sz="1000" dirty="0">
                  <a:latin typeface="HG丸ｺﾞｼｯｸM-PRO" pitchFamily="50" charset="-128"/>
                  <a:ea typeface="HG丸ｺﾞｼｯｸM-PRO" pitchFamily="50" charset="-128"/>
                </a:rPr>
                <a:t>活気のある</a:t>
              </a:r>
            </a:p>
            <a:p>
              <a:pPr algn="l" eaLnBrk="1" hangingPunct="1">
                <a:lnSpc>
                  <a:spcPct val="120000"/>
                </a:lnSpc>
              </a:pPr>
              <a:r>
                <a:rPr lang="ja-JP" altLang="en-US" sz="1000" dirty="0">
                  <a:latin typeface="HG丸ｺﾞｼｯｸM-PRO" pitchFamily="50" charset="-128"/>
                  <a:ea typeface="HG丸ｺﾞｼｯｸM-PRO" pitchFamily="50" charset="-128"/>
                </a:rPr>
                <a:t>ゆったりした</a:t>
              </a:r>
            </a:p>
            <a:p>
              <a:pPr algn="l" eaLnBrk="1" hangingPunct="1">
                <a:lnSpc>
                  <a:spcPct val="120000"/>
                </a:lnSpc>
              </a:pPr>
              <a:r>
                <a:rPr lang="ja-JP" altLang="en-US" sz="1000" dirty="0">
                  <a:latin typeface="HG丸ｺﾞｼｯｸM-PRO" pitchFamily="50" charset="-128"/>
                  <a:ea typeface="HG丸ｺﾞｼｯｸM-PRO" pitchFamily="50" charset="-128"/>
                </a:rPr>
                <a:t>平穏な</a:t>
              </a:r>
            </a:p>
            <a:p>
              <a:pPr algn="l" eaLnBrk="1" hangingPunct="1">
                <a:lnSpc>
                  <a:spcPct val="120000"/>
                </a:lnSpc>
              </a:pPr>
              <a:r>
                <a:rPr lang="ja-JP" altLang="en-US" sz="1000" dirty="0">
                  <a:latin typeface="HG丸ｺﾞｼｯｸM-PRO" pitchFamily="50" charset="-128"/>
                  <a:ea typeface="HG丸ｺﾞｼｯｸM-PRO" pitchFamily="50" charset="-128"/>
                </a:rPr>
                <a:t>のどかな</a:t>
              </a:r>
            </a:p>
            <a:p>
              <a:pPr algn="l" eaLnBrk="1" hangingPunct="1">
                <a:lnSpc>
                  <a:spcPct val="120000"/>
                </a:lnSpc>
              </a:pPr>
              <a:r>
                <a:rPr lang="ja-JP" altLang="en-US" sz="1000" dirty="0">
                  <a:latin typeface="HG丸ｺﾞｼｯｸM-PRO" pitchFamily="50" charset="-128"/>
                  <a:ea typeface="HG丸ｺﾞｼｯｸM-PRO" pitchFamily="50" charset="-128"/>
                </a:rPr>
                <a:t>うろたえた</a:t>
              </a:r>
            </a:p>
            <a:p>
              <a:pPr algn="l" eaLnBrk="1" hangingPunct="1">
                <a:lnSpc>
                  <a:spcPct val="120000"/>
                </a:lnSpc>
              </a:pPr>
              <a:r>
                <a:rPr lang="ja-JP" altLang="en-US" sz="1000" dirty="0">
                  <a:latin typeface="HG丸ｺﾞｼｯｸM-PRO" pitchFamily="50" charset="-128"/>
                  <a:ea typeface="HG丸ｺﾞｼｯｸM-PRO" pitchFamily="50" charset="-128"/>
                </a:rPr>
                <a:t>のんきな</a:t>
              </a:r>
            </a:p>
            <a:p>
              <a:pPr algn="l" eaLnBrk="1" hangingPunct="1">
                <a:lnSpc>
                  <a:spcPct val="120000"/>
                </a:lnSpc>
              </a:pPr>
              <a:r>
                <a:rPr lang="ja-JP" altLang="en-US" sz="1000" dirty="0">
                  <a:latin typeface="HG丸ｺﾞｼｯｸM-PRO" pitchFamily="50" charset="-128"/>
                  <a:ea typeface="HG丸ｺﾞｼｯｸM-PRO" pitchFamily="50" charset="-128"/>
                </a:rPr>
                <a:t>くつろいだ</a:t>
              </a:r>
            </a:p>
            <a:p>
              <a:pPr algn="l" eaLnBrk="1" hangingPunct="1">
                <a:lnSpc>
                  <a:spcPct val="120000"/>
                </a:lnSpc>
              </a:pPr>
              <a:r>
                <a:rPr lang="ja-JP" altLang="en-US" sz="1000" dirty="0">
                  <a:latin typeface="HG丸ｺﾞｼｯｸM-PRO" pitchFamily="50" charset="-128"/>
                  <a:ea typeface="HG丸ｺﾞｼｯｸM-PRO" pitchFamily="50" charset="-128"/>
                </a:rPr>
                <a:t>恐ろしい</a:t>
              </a:r>
            </a:p>
            <a:p>
              <a:pPr algn="l" eaLnBrk="1" hangingPunct="1">
                <a:lnSpc>
                  <a:spcPct val="120000"/>
                </a:lnSpc>
              </a:pPr>
              <a:r>
                <a:rPr lang="ja-JP" altLang="en-US" sz="1000" dirty="0">
                  <a:latin typeface="HG丸ｺﾞｼｯｸM-PRO" pitchFamily="50" charset="-128"/>
                  <a:ea typeface="HG丸ｺﾞｼｯｸM-PRO" pitchFamily="50" charset="-128"/>
                </a:rPr>
                <a:t>充実した</a:t>
              </a:r>
            </a:p>
            <a:p>
              <a:pPr algn="l" eaLnBrk="1" hangingPunct="1">
                <a:lnSpc>
                  <a:spcPct val="120000"/>
                </a:lnSpc>
              </a:pPr>
              <a:r>
                <a:rPr lang="ja-JP" altLang="en-US" sz="1000" dirty="0">
                  <a:latin typeface="HG丸ｺﾞｼｯｸM-PRO" pitchFamily="50" charset="-128"/>
                  <a:ea typeface="HG丸ｺﾞｼｯｸM-PRO" pitchFamily="50" charset="-128"/>
                </a:rPr>
                <a:t>快調な</a:t>
              </a:r>
            </a:p>
            <a:p>
              <a:pPr algn="l" eaLnBrk="1" hangingPunct="1">
                <a:lnSpc>
                  <a:spcPct val="120000"/>
                </a:lnSpc>
              </a:pPr>
              <a:r>
                <a:rPr lang="ja-JP" altLang="en-US" sz="1000" dirty="0">
                  <a:latin typeface="HG丸ｺﾞｼｯｸM-PRO" pitchFamily="50" charset="-128"/>
                  <a:ea typeface="HG丸ｺﾞｼｯｸM-PRO" pitchFamily="50" charset="-128"/>
                </a:rPr>
                <a:t>やる気に満ちた</a:t>
              </a:r>
            </a:p>
            <a:p>
              <a:pPr algn="l" eaLnBrk="1" hangingPunct="1">
                <a:lnSpc>
                  <a:spcPct val="120000"/>
                </a:lnSpc>
              </a:pPr>
              <a:r>
                <a:rPr lang="ja-JP" altLang="en-US" sz="1000" dirty="0">
                  <a:latin typeface="HG丸ｺﾞｼｯｸM-PRO" pitchFamily="50" charset="-128"/>
                  <a:ea typeface="HG丸ｺﾞｼｯｸM-PRO" pitchFamily="50" charset="-128"/>
                </a:rPr>
                <a:t>動揺した</a:t>
              </a:r>
            </a:p>
            <a:p>
              <a:pPr algn="l" eaLnBrk="1" hangingPunct="1">
                <a:lnSpc>
                  <a:spcPct val="120000"/>
                </a:lnSpc>
              </a:pPr>
              <a:r>
                <a:rPr lang="ja-JP" altLang="en-US" sz="1000" dirty="0">
                  <a:latin typeface="HG丸ｺﾞｼｯｸM-PRO" pitchFamily="50" charset="-128"/>
                  <a:ea typeface="HG丸ｺﾞｼｯｸM-PRO" pitchFamily="50" charset="-128"/>
                </a:rPr>
                <a:t>びくびくした</a:t>
              </a:r>
            </a:p>
            <a:p>
              <a:pPr algn="l" eaLnBrk="1" hangingPunct="1">
                <a:lnSpc>
                  <a:spcPct val="120000"/>
                </a:lnSpc>
              </a:pPr>
              <a:r>
                <a:rPr lang="ja-JP" altLang="en-US" sz="1000" dirty="0">
                  <a:latin typeface="HG丸ｺﾞｼｯｸM-PRO" pitchFamily="50" charset="-128"/>
                  <a:ea typeface="HG丸ｺﾞｼｯｸM-PRO" pitchFamily="50" charset="-128"/>
                </a:rPr>
                <a:t>元気な</a:t>
              </a:r>
            </a:p>
            <a:p>
              <a:pPr algn="l" eaLnBrk="1" hangingPunct="1">
                <a:lnSpc>
                  <a:spcPct val="120000"/>
                </a:lnSpc>
              </a:pPr>
              <a:r>
                <a:rPr lang="ja-JP" altLang="en-US" sz="1000" dirty="0">
                  <a:latin typeface="HG丸ｺﾞｼｯｸM-PRO" pitchFamily="50" charset="-128"/>
                  <a:ea typeface="HG丸ｺﾞｼｯｸM-PRO" pitchFamily="50" charset="-128"/>
                </a:rPr>
                <a:t>緊張した</a:t>
              </a:r>
            </a:p>
            <a:p>
              <a:pPr algn="l" eaLnBrk="1" hangingPunct="1">
                <a:lnSpc>
                  <a:spcPct val="120000"/>
                </a:lnSpc>
              </a:pPr>
              <a:r>
                <a:rPr lang="ja-JP" altLang="en-US" sz="1000" dirty="0">
                  <a:latin typeface="HG丸ｺﾞｼｯｸM-PRO" pitchFamily="50" charset="-128"/>
                  <a:ea typeface="HG丸ｺﾞｼｯｸM-PRO" pitchFamily="50" charset="-128"/>
                </a:rPr>
                <a:t>陽気な</a:t>
              </a:r>
            </a:p>
            <a:p>
              <a:pPr algn="l" eaLnBrk="1" hangingPunct="1">
                <a:lnSpc>
                  <a:spcPct val="120000"/>
                </a:lnSpc>
              </a:pPr>
              <a:r>
                <a:rPr lang="ja-JP" altLang="en-US" sz="1000" dirty="0">
                  <a:latin typeface="HG丸ｺﾞｼｯｸM-PRO" pitchFamily="50" charset="-128"/>
                  <a:ea typeface="HG丸ｺﾞｼｯｸM-PRO" pitchFamily="50" charset="-128"/>
                </a:rPr>
                <a:t>楽しい</a:t>
              </a:r>
            </a:p>
            <a:p>
              <a:pPr algn="l" eaLnBrk="1" hangingPunct="1">
                <a:lnSpc>
                  <a:spcPct val="120000"/>
                </a:lnSpc>
              </a:pPr>
              <a:r>
                <a:rPr lang="ja-JP" altLang="en-US" sz="1000" dirty="0">
                  <a:latin typeface="HG丸ｺﾞｼｯｸM-PRO" pitchFamily="50" charset="-128"/>
                  <a:ea typeface="HG丸ｺﾞｼｯｸM-PRO" pitchFamily="50" charset="-128"/>
                </a:rPr>
                <a:t>驚いた</a:t>
              </a:r>
            </a:p>
            <a:p>
              <a:pPr algn="l" eaLnBrk="1" hangingPunct="1">
                <a:lnSpc>
                  <a:spcPct val="120000"/>
                </a:lnSpc>
              </a:pPr>
              <a:r>
                <a:rPr lang="ja-JP" altLang="en-US" sz="1000" dirty="0">
                  <a:latin typeface="HG丸ｺﾞｼｯｸM-PRO" pitchFamily="50" charset="-128"/>
                  <a:ea typeface="HG丸ｺﾞｼｯｸM-PRO" pitchFamily="50" charset="-128"/>
                </a:rPr>
                <a:t>どきどきした</a:t>
              </a:r>
              <a:endParaRPr lang="en-US" altLang="ja-JP" sz="1000" dirty="0">
                <a:latin typeface="HG丸ｺﾞｼｯｸM-PRO" pitchFamily="50" charset="-128"/>
                <a:ea typeface="HG丸ｺﾞｼｯｸM-PRO" pitchFamily="50" charset="-128"/>
              </a:endParaRPr>
            </a:p>
            <a:p>
              <a:pPr algn="l" eaLnBrk="1" hangingPunct="1">
                <a:lnSpc>
                  <a:spcPct val="120000"/>
                </a:lnSpc>
              </a:pPr>
              <a:r>
                <a:rPr lang="ja-JP" altLang="en-US" sz="1000" dirty="0">
                  <a:latin typeface="HG丸ｺﾞｼｯｸM-PRO" pitchFamily="50" charset="-128"/>
                  <a:ea typeface="HG丸ｺﾞｼｯｸM-PRO" pitchFamily="50" charset="-128"/>
                </a:rPr>
                <a:t>ゆっくりした</a:t>
              </a:r>
            </a:p>
            <a:p>
              <a:pPr algn="l" eaLnBrk="1" hangingPunct="1">
                <a:lnSpc>
                  <a:spcPct val="120000"/>
                </a:lnSpc>
              </a:pPr>
              <a:r>
                <a:rPr lang="ja-JP" altLang="en-US" sz="1000" dirty="0">
                  <a:latin typeface="HG丸ｺﾞｼｯｸM-PRO" pitchFamily="50" charset="-128"/>
                  <a:ea typeface="HG丸ｺﾞｼｯｸM-PRO" pitchFamily="50" charset="-128"/>
                </a:rPr>
                <a:t>愉快な</a:t>
              </a:r>
            </a:p>
            <a:p>
              <a:pPr algn="l" eaLnBrk="1" hangingPunct="1">
                <a:lnSpc>
                  <a:spcPct val="120000"/>
                </a:lnSpc>
              </a:pPr>
              <a:r>
                <a:rPr lang="ja-JP" altLang="en-US" sz="1000" dirty="0">
                  <a:latin typeface="HG丸ｺﾞｼｯｸM-PRO" pitchFamily="50" charset="-128"/>
                  <a:ea typeface="HG丸ｺﾞｼｯｸM-PRO" pitchFamily="50" charset="-128"/>
                </a:rPr>
                <a:t>平静な</a:t>
              </a:r>
            </a:p>
            <a:p>
              <a:pPr algn="l" eaLnBrk="1" hangingPunct="1">
                <a:lnSpc>
                  <a:spcPct val="120000"/>
                </a:lnSpc>
              </a:pPr>
              <a:r>
                <a:rPr lang="ja-JP" altLang="en-US" sz="1000" dirty="0">
                  <a:latin typeface="HG丸ｺﾞｼｯｸM-PRO" pitchFamily="50" charset="-128"/>
                  <a:ea typeface="HG丸ｺﾞｼｯｸM-PRO" pitchFamily="50" charset="-128"/>
                </a:rPr>
                <a:t>静かな</a:t>
              </a:r>
            </a:p>
            <a:p>
              <a:pPr algn="l" eaLnBrk="1" hangingPunct="1">
                <a:lnSpc>
                  <a:spcPct val="120000"/>
                </a:lnSpc>
              </a:pPr>
              <a:r>
                <a:rPr lang="ja-JP" altLang="en-US" sz="1000" dirty="0">
                  <a:latin typeface="HG丸ｺﾞｼｯｸM-PRO" pitchFamily="50" charset="-128"/>
                  <a:ea typeface="HG丸ｺﾞｼｯｸM-PRO" pitchFamily="50" charset="-128"/>
                </a:rPr>
                <a:t>そわそわした</a:t>
              </a:r>
            </a:p>
          </p:txBody>
        </p:sp>
        <p:sp>
          <p:nvSpPr>
            <p:cNvPr id="168" name="正方形/長方形 167"/>
            <p:cNvSpPr/>
            <p:nvPr/>
          </p:nvSpPr>
          <p:spPr>
            <a:xfrm>
              <a:off x="3708639" y="180764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9" name="正方形/長方形 168"/>
            <p:cNvSpPr/>
            <p:nvPr/>
          </p:nvSpPr>
          <p:spPr>
            <a:xfrm>
              <a:off x="4310619" y="199056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0" name="正方形/長方形 169"/>
            <p:cNvSpPr/>
            <p:nvPr/>
          </p:nvSpPr>
          <p:spPr>
            <a:xfrm>
              <a:off x="4310619" y="217347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1" name="正方形/長方形 170"/>
            <p:cNvSpPr/>
            <p:nvPr/>
          </p:nvSpPr>
          <p:spPr>
            <a:xfrm>
              <a:off x="4310619" y="235639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2" name="正方形/長方形 171"/>
            <p:cNvSpPr/>
            <p:nvPr/>
          </p:nvSpPr>
          <p:spPr>
            <a:xfrm>
              <a:off x="4021059" y="253930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3" name="正方形/長方形 172"/>
            <p:cNvSpPr/>
            <p:nvPr/>
          </p:nvSpPr>
          <p:spPr>
            <a:xfrm>
              <a:off x="4310619" y="272222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4" name="正方形/長方形 173"/>
            <p:cNvSpPr/>
            <p:nvPr/>
          </p:nvSpPr>
          <p:spPr>
            <a:xfrm>
              <a:off x="4310619" y="290513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5" name="正方形/長方形 174"/>
            <p:cNvSpPr/>
            <p:nvPr/>
          </p:nvSpPr>
          <p:spPr>
            <a:xfrm>
              <a:off x="4021059" y="308805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6" name="正方形/長方形 175"/>
            <p:cNvSpPr/>
            <p:nvPr/>
          </p:nvSpPr>
          <p:spPr>
            <a:xfrm>
              <a:off x="3708639" y="327096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7" name="正方形/長方形 176"/>
            <p:cNvSpPr/>
            <p:nvPr/>
          </p:nvSpPr>
          <p:spPr>
            <a:xfrm>
              <a:off x="3708639" y="345388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8" name="正方形/長方形 177"/>
            <p:cNvSpPr/>
            <p:nvPr/>
          </p:nvSpPr>
          <p:spPr>
            <a:xfrm>
              <a:off x="3708639" y="363679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9" name="正方形/長方形 178"/>
            <p:cNvSpPr/>
            <p:nvPr/>
          </p:nvSpPr>
          <p:spPr>
            <a:xfrm>
              <a:off x="4021059" y="381971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0" name="正方形/長方形 179"/>
            <p:cNvSpPr/>
            <p:nvPr/>
          </p:nvSpPr>
          <p:spPr>
            <a:xfrm>
              <a:off x="4021059" y="400262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1" name="正方形/長方形 180"/>
            <p:cNvSpPr/>
            <p:nvPr/>
          </p:nvSpPr>
          <p:spPr>
            <a:xfrm>
              <a:off x="3708639" y="418554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2" name="正方形/長方形 181"/>
            <p:cNvSpPr/>
            <p:nvPr/>
          </p:nvSpPr>
          <p:spPr>
            <a:xfrm>
              <a:off x="4021059" y="436845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3" name="正方形/長方形 182"/>
            <p:cNvSpPr/>
            <p:nvPr/>
          </p:nvSpPr>
          <p:spPr>
            <a:xfrm>
              <a:off x="3708639" y="455137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4" name="正方形/長方形 183"/>
            <p:cNvSpPr/>
            <p:nvPr/>
          </p:nvSpPr>
          <p:spPr>
            <a:xfrm>
              <a:off x="3708639" y="473428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5" name="正方形/長方形 184"/>
            <p:cNvSpPr/>
            <p:nvPr/>
          </p:nvSpPr>
          <p:spPr>
            <a:xfrm>
              <a:off x="4021059" y="491720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6" name="正方形/長方形 185"/>
            <p:cNvSpPr/>
            <p:nvPr/>
          </p:nvSpPr>
          <p:spPr>
            <a:xfrm>
              <a:off x="4021059" y="510011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7" name="正方形/長方形 186"/>
            <p:cNvSpPr/>
            <p:nvPr/>
          </p:nvSpPr>
          <p:spPr>
            <a:xfrm>
              <a:off x="4310619" y="528303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8" name="正方形/長方形 187"/>
            <p:cNvSpPr/>
            <p:nvPr/>
          </p:nvSpPr>
          <p:spPr>
            <a:xfrm>
              <a:off x="3708639" y="546594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9" name="正方形/長方形 188"/>
            <p:cNvSpPr/>
            <p:nvPr/>
          </p:nvSpPr>
          <p:spPr>
            <a:xfrm>
              <a:off x="4310619" y="564886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0" name="正方形/長方形 189"/>
            <p:cNvSpPr/>
            <p:nvPr/>
          </p:nvSpPr>
          <p:spPr>
            <a:xfrm>
              <a:off x="4310619" y="583177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1" name="正方形/長方形 190"/>
            <p:cNvSpPr/>
            <p:nvPr/>
          </p:nvSpPr>
          <p:spPr>
            <a:xfrm>
              <a:off x="4021059" y="601468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2" name="正方形/長方形 191"/>
            <p:cNvSpPr/>
            <p:nvPr/>
          </p:nvSpPr>
          <p:spPr>
            <a:xfrm>
              <a:off x="401730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3" name="正方形/長方形 192"/>
            <p:cNvSpPr/>
            <p:nvPr/>
          </p:nvSpPr>
          <p:spPr>
            <a:xfrm>
              <a:off x="430686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4" name="正方形/長方形 193"/>
            <p:cNvSpPr/>
            <p:nvPr/>
          </p:nvSpPr>
          <p:spPr>
            <a:xfrm>
              <a:off x="370488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196" name="直線コネクタ 195"/>
            <p:cNvCxnSpPr/>
            <p:nvPr/>
          </p:nvCxnSpPr>
          <p:spPr>
            <a:xfrm>
              <a:off x="57752" y="6252838"/>
              <a:ext cx="4568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テキスト ボックス 196"/>
            <p:cNvSpPr txBox="1"/>
            <p:nvPr/>
          </p:nvSpPr>
          <p:spPr>
            <a:xfrm>
              <a:off x="3688951" y="6432246"/>
              <a:ext cx="250390" cy="246221"/>
            </a:xfrm>
            <a:prstGeom prst="rect">
              <a:avLst/>
            </a:prstGeom>
            <a:noFill/>
          </p:spPr>
          <p:txBody>
            <a:bodyPr wrap="none" rtlCol="0">
              <a:spAutoFit/>
            </a:bodyPr>
            <a:lstStyle/>
            <a:p>
              <a:pPr algn="ctr"/>
              <a:r>
                <a:rPr kumimoji="1" lang="en-US" altLang="ja-JP" sz="1000" dirty="0"/>
                <a:t>P</a:t>
              </a:r>
              <a:endParaRPr kumimoji="1" lang="ja-JP" altLang="en-US" sz="1000" dirty="0"/>
            </a:p>
          </p:txBody>
        </p:sp>
        <p:sp>
          <p:nvSpPr>
            <p:cNvPr id="198" name="テキスト ボックス 197"/>
            <p:cNvSpPr txBox="1"/>
            <p:nvPr/>
          </p:nvSpPr>
          <p:spPr>
            <a:xfrm>
              <a:off x="3998652" y="6432246"/>
              <a:ext cx="268022" cy="246221"/>
            </a:xfrm>
            <a:prstGeom prst="rect">
              <a:avLst/>
            </a:prstGeom>
            <a:noFill/>
          </p:spPr>
          <p:txBody>
            <a:bodyPr wrap="none" rtlCol="0">
              <a:spAutoFit/>
            </a:bodyPr>
            <a:lstStyle/>
            <a:p>
              <a:pPr algn="ctr"/>
              <a:r>
                <a:rPr kumimoji="1" lang="en-US" altLang="ja-JP" sz="1000" dirty="0"/>
                <a:t>N</a:t>
              </a:r>
              <a:endParaRPr kumimoji="1" lang="ja-JP" altLang="en-US" sz="1000" dirty="0"/>
            </a:p>
          </p:txBody>
        </p:sp>
        <p:sp>
          <p:nvSpPr>
            <p:cNvPr id="199" name="テキスト ボックス 198"/>
            <p:cNvSpPr txBox="1"/>
            <p:nvPr/>
          </p:nvSpPr>
          <p:spPr>
            <a:xfrm>
              <a:off x="4312182" y="6432246"/>
              <a:ext cx="253596" cy="246221"/>
            </a:xfrm>
            <a:prstGeom prst="rect">
              <a:avLst/>
            </a:prstGeom>
            <a:noFill/>
          </p:spPr>
          <p:txBody>
            <a:bodyPr wrap="none" rtlCol="0">
              <a:spAutoFit/>
            </a:bodyPr>
            <a:lstStyle/>
            <a:p>
              <a:pPr algn="ctr"/>
              <a:r>
                <a:rPr kumimoji="1" lang="en-US" altLang="ja-JP" sz="1000" dirty="0"/>
                <a:t>C</a:t>
              </a:r>
              <a:endParaRPr kumimoji="1" lang="ja-JP" altLang="en-US" sz="1000" dirty="0"/>
            </a:p>
          </p:txBody>
        </p:sp>
        <p:sp>
          <p:nvSpPr>
            <p:cNvPr id="200" name="Rectangle 186"/>
            <p:cNvSpPr>
              <a:spLocks noChangeArrowheads="1"/>
            </p:cNvSpPr>
            <p:nvPr/>
          </p:nvSpPr>
          <p:spPr bwMode="auto">
            <a:xfrm>
              <a:off x="-12209" y="6252838"/>
              <a:ext cx="133618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en-US" altLang="ja-JP" sz="700" dirty="0">
                  <a:latin typeface="HG丸ｺﾞｼｯｸM-PRO" pitchFamily="50" charset="-128"/>
                  <a:ea typeface="HG丸ｺﾞｼｯｸM-PRO" pitchFamily="50" charset="-128"/>
                </a:rPr>
                <a:t>P</a:t>
              </a:r>
              <a:r>
                <a:rPr lang="ja-JP" altLang="en-US" sz="700" dirty="0">
                  <a:latin typeface="HG丸ｺﾞｼｯｸM-PRO" pitchFamily="50" charset="-128"/>
                  <a:ea typeface="HG丸ｺﾞｼｯｸM-PRO" pitchFamily="50" charset="-128"/>
                </a:rPr>
                <a:t>・・・ポジティブ感情</a:t>
              </a:r>
              <a:endParaRPr lang="en-US" altLang="ja-JP" sz="700" dirty="0">
                <a:latin typeface="HG丸ｺﾞｼｯｸM-PRO" pitchFamily="50" charset="-128"/>
                <a:ea typeface="HG丸ｺﾞｼｯｸM-PRO" pitchFamily="50" charset="-128"/>
              </a:endParaRPr>
            </a:p>
            <a:p>
              <a:pPr algn="l" eaLnBrk="1" hangingPunct="1"/>
              <a:r>
                <a:rPr lang="en-US" altLang="ja-JP" sz="700" dirty="0">
                  <a:latin typeface="HG丸ｺﾞｼｯｸM-PRO" pitchFamily="50" charset="-128"/>
                  <a:ea typeface="HG丸ｺﾞｼｯｸM-PRO" pitchFamily="50" charset="-128"/>
                </a:rPr>
                <a:t>N</a:t>
              </a:r>
              <a:r>
                <a:rPr lang="ja-JP" altLang="en-US" sz="700" dirty="0">
                  <a:latin typeface="HG丸ｺﾞｼｯｸM-PRO" pitchFamily="50" charset="-128"/>
                  <a:ea typeface="HG丸ｺﾞｼｯｸM-PRO" pitchFamily="50" charset="-128"/>
                </a:rPr>
                <a:t>・・・ネガティブ感情</a:t>
              </a:r>
              <a:endParaRPr lang="en-US" altLang="ja-JP" sz="700" dirty="0">
                <a:latin typeface="HG丸ｺﾞｼｯｸM-PRO" pitchFamily="50" charset="-128"/>
                <a:ea typeface="HG丸ｺﾞｼｯｸM-PRO" pitchFamily="50" charset="-128"/>
              </a:endParaRPr>
            </a:p>
            <a:p>
              <a:pPr algn="l" eaLnBrk="1" hangingPunct="1"/>
              <a:r>
                <a:rPr lang="en-US" altLang="ja-JP" sz="700" dirty="0">
                  <a:latin typeface="HG丸ｺﾞｼｯｸM-PRO" pitchFamily="50" charset="-128"/>
                  <a:ea typeface="HG丸ｺﾞｼｯｸM-PRO" pitchFamily="50" charset="-128"/>
                </a:rPr>
                <a:t>C</a:t>
              </a:r>
              <a:r>
                <a:rPr lang="ja-JP" altLang="en-US" sz="700" dirty="0">
                  <a:latin typeface="HG丸ｺﾞｼｯｸM-PRO" pitchFamily="50" charset="-128"/>
                  <a:ea typeface="HG丸ｺﾞｼｯｸM-PRO" pitchFamily="50" charset="-128"/>
                </a:rPr>
                <a:t>・・・リラックス状態</a:t>
              </a:r>
            </a:p>
          </p:txBody>
        </p:sp>
        <p:sp>
          <p:nvSpPr>
            <p:cNvPr id="201" name="Rectangle 186"/>
            <p:cNvSpPr>
              <a:spLocks noChangeArrowheads="1"/>
            </p:cNvSpPr>
            <p:nvPr/>
          </p:nvSpPr>
          <p:spPr bwMode="auto">
            <a:xfrm>
              <a:off x="1682016" y="6316616"/>
              <a:ext cx="191157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r" eaLnBrk="1" hangingPunct="1"/>
              <a:r>
                <a:rPr lang="en-US" altLang="ja-JP" sz="700" dirty="0">
                  <a:latin typeface="HG丸ｺﾞｼｯｸM-PRO" pitchFamily="50" charset="-128"/>
                  <a:ea typeface="HG丸ｺﾞｼｯｸM-PRO" pitchFamily="50" charset="-128"/>
                </a:rPr>
                <a:t>P,N,A</a:t>
              </a:r>
              <a:r>
                <a:rPr lang="ja-JP" altLang="en-US" sz="700" dirty="0">
                  <a:latin typeface="HG丸ｺﾞｼｯｸM-PRO" pitchFamily="50" charset="-128"/>
                  <a:ea typeface="HG丸ｺﾞｼｯｸM-PRO" pitchFamily="50" charset="-128"/>
                </a:rPr>
                <a:t>の合計値を計算してみよう！→</a:t>
              </a:r>
            </a:p>
          </p:txBody>
        </p:sp>
      </p:grpSp>
      <p:grpSp>
        <p:nvGrpSpPr>
          <p:cNvPr id="399" name="グループ化 398"/>
          <p:cNvGrpSpPr/>
          <p:nvPr/>
        </p:nvGrpSpPr>
        <p:grpSpPr>
          <a:xfrm>
            <a:off x="140191" y="338321"/>
            <a:ext cx="4266968" cy="6399236"/>
            <a:chOff x="-12209" y="279231"/>
            <a:chExt cx="4638832" cy="6399236"/>
          </a:xfrm>
        </p:grpSpPr>
        <p:grpSp>
          <p:nvGrpSpPr>
            <p:cNvPr id="400" name="グループ化 399"/>
            <p:cNvGrpSpPr/>
            <p:nvPr/>
          </p:nvGrpSpPr>
          <p:grpSpPr>
            <a:xfrm>
              <a:off x="80226" y="1807649"/>
              <a:ext cx="3595765" cy="4347300"/>
              <a:chOff x="146901" y="2199551"/>
              <a:chExt cx="3595765" cy="4092992"/>
            </a:xfrm>
          </p:grpSpPr>
          <p:sp>
            <p:nvSpPr>
              <p:cNvPr id="439" name="Rectangle 3"/>
              <p:cNvSpPr>
                <a:spLocks noChangeArrowheads="1"/>
              </p:cNvSpPr>
              <p:nvPr/>
            </p:nvSpPr>
            <p:spPr bwMode="auto">
              <a:xfrm>
                <a:off x="146901" y="219955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0" name="Rectangle 4"/>
              <p:cNvSpPr>
                <a:spLocks noChangeArrowheads="1"/>
              </p:cNvSpPr>
              <p:nvPr/>
            </p:nvSpPr>
            <p:spPr bwMode="auto">
              <a:xfrm>
                <a:off x="146901" y="254301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1" name="Rectangle 5"/>
              <p:cNvSpPr>
                <a:spLocks noChangeArrowheads="1"/>
              </p:cNvSpPr>
              <p:nvPr/>
            </p:nvSpPr>
            <p:spPr bwMode="auto">
              <a:xfrm>
                <a:off x="146901" y="288755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2" name="Rectangle 6"/>
              <p:cNvSpPr>
                <a:spLocks noChangeArrowheads="1"/>
              </p:cNvSpPr>
              <p:nvPr/>
            </p:nvSpPr>
            <p:spPr bwMode="auto">
              <a:xfrm>
                <a:off x="146901" y="323208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3" name="Rectangle 7"/>
              <p:cNvSpPr>
                <a:spLocks noChangeArrowheads="1"/>
              </p:cNvSpPr>
              <p:nvPr/>
            </p:nvSpPr>
            <p:spPr bwMode="auto">
              <a:xfrm>
                <a:off x="146901" y="357662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4" name="Rectangle 8"/>
              <p:cNvSpPr>
                <a:spLocks noChangeArrowheads="1"/>
              </p:cNvSpPr>
              <p:nvPr/>
            </p:nvSpPr>
            <p:spPr bwMode="auto">
              <a:xfrm>
                <a:off x="146901" y="392115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5" name="Rectangle 9"/>
              <p:cNvSpPr>
                <a:spLocks noChangeArrowheads="1"/>
              </p:cNvSpPr>
              <p:nvPr/>
            </p:nvSpPr>
            <p:spPr bwMode="auto">
              <a:xfrm>
                <a:off x="146901" y="426462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6" name="Rectangle 10"/>
              <p:cNvSpPr>
                <a:spLocks noChangeArrowheads="1"/>
              </p:cNvSpPr>
              <p:nvPr/>
            </p:nvSpPr>
            <p:spPr bwMode="auto">
              <a:xfrm>
                <a:off x="146901" y="460915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7" name="Rectangle 11"/>
              <p:cNvSpPr>
                <a:spLocks noChangeArrowheads="1"/>
              </p:cNvSpPr>
              <p:nvPr/>
            </p:nvSpPr>
            <p:spPr bwMode="auto">
              <a:xfrm>
                <a:off x="146901" y="495369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8" name="Rectangle 12"/>
              <p:cNvSpPr>
                <a:spLocks noChangeArrowheads="1"/>
              </p:cNvSpPr>
              <p:nvPr/>
            </p:nvSpPr>
            <p:spPr bwMode="auto">
              <a:xfrm>
                <a:off x="146901" y="529822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49" name="Rectangle 13"/>
              <p:cNvSpPr>
                <a:spLocks noChangeArrowheads="1"/>
              </p:cNvSpPr>
              <p:nvPr/>
            </p:nvSpPr>
            <p:spPr bwMode="auto">
              <a:xfrm>
                <a:off x="146901" y="5642761"/>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sp>
            <p:nvSpPr>
              <p:cNvPr id="450" name="Rectangle 14"/>
              <p:cNvSpPr>
                <a:spLocks noChangeArrowheads="1"/>
              </p:cNvSpPr>
              <p:nvPr/>
            </p:nvSpPr>
            <p:spPr bwMode="auto">
              <a:xfrm>
                <a:off x="146901" y="5987296"/>
                <a:ext cx="3595765" cy="15407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endParaRPr lang="ja-JP" altLang="en-US" sz="800"/>
              </a:p>
            </p:txBody>
          </p:sp>
          <p:grpSp>
            <p:nvGrpSpPr>
              <p:cNvPr id="451" name="グループ化 1"/>
              <p:cNvGrpSpPr>
                <a:grpSpLocks/>
              </p:cNvGrpSpPr>
              <p:nvPr/>
            </p:nvGrpSpPr>
            <p:grpSpPr bwMode="auto">
              <a:xfrm>
                <a:off x="1708276" y="2228441"/>
                <a:ext cx="1951987" cy="96299"/>
                <a:chOff x="3035300" y="2718693"/>
                <a:chExt cx="2895600" cy="142875"/>
              </a:xfrm>
            </p:grpSpPr>
            <p:sp>
              <p:nvSpPr>
                <p:cNvPr id="59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9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9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9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9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2" name="グループ化 188"/>
              <p:cNvGrpSpPr>
                <a:grpSpLocks/>
              </p:cNvGrpSpPr>
              <p:nvPr/>
            </p:nvGrpSpPr>
            <p:grpSpPr bwMode="auto">
              <a:xfrm>
                <a:off x="1708276" y="2400954"/>
                <a:ext cx="1951987" cy="96299"/>
                <a:chOff x="3035300" y="2718693"/>
                <a:chExt cx="2895600" cy="142875"/>
              </a:xfrm>
            </p:grpSpPr>
            <p:sp>
              <p:nvSpPr>
                <p:cNvPr id="58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3" name="グループ化 194"/>
              <p:cNvGrpSpPr>
                <a:grpSpLocks/>
              </p:cNvGrpSpPr>
              <p:nvPr/>
            </p:nvGrpSpPr>
            <p:grpSpPr bwMode="auto">
              <a:xfrm>
                <a:off x="1708276" y="2573467"/>
                <a:ext cx="1951987" cy="96299"/>
                <a:chOff x="3035300" y="2718693"/>
                <a:chExt cx="2895600" cy="142875"/>
              </a:xfrm>
            </p:grpSpPr>
            <p:sp>
              <p:nvSpPr>
                <p:cNvPr id="58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8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4" name="グループ化 200"/>
              <p:cNvGrpSpPr>
                <a:grpSpLocks/>
              </p:cNvGrpSpPr>
              <p:nvPr/>
            </p:nvGrpSpPr>
            <p:grpSpPr bwMode="auto">
              <a:xfrm>
                <a:off x="1708276" y="2745980"/>
                <a:ext cx="1951987" cy="96299"/>
                <a:chOff x="3035300" y="2718693"/>
                <a:chExt cx="2895600" cy="142875"/>
              </a:xfrm>
            </p:grpSpPr>
            <p:sp>
              <p:nvSpPr>
                <p:cNvPr id="57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5" name="グループ化 206"/>
              <p:cNvGrpSpPr>
                <a:grpSpLocks/>
              </p:cNvGrpSpPr>
              <p:nvPr/>
            </p:nvGrpSpPr>
            <p:grpSpPr bwMode="auto">
              <a:xfrm>
                <a:off x="1708276" y="2918493"/>
                <a:ext cx="1951987" cy="96299"/>
                <a:chOff x="3035300" y="2718693"/>
                <a:chExt cx="2895600" cy="142875"/>
              </a:xfrm>
            </p:grpSpPr>
            <p:sp>
              <p:nvSpPr>
                <p:cNvPr id="57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7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6" name="グループ化 212"/>
              <p:cNvGrpSpPr>
                <a:grpSpLocks/>
              </p:cNvGrpSpPr>
              <p:nvPr/>
            </p:nvGrpSpPr>
            <p:grpSpPr bwMode="auto">
              <a:xfrm>
                <a:off x="1708276" y="3091007"/>
                <a:ext cx="1951987" cy="96299"/>
                <a:chOff x="3035300" y="2718693"/>
                <a:chExt cx="2895600" cy="142875"/>
              </a:xfrm>
            </p:grpSpPr>
            <p:sp>
              <p:nvSpPr>
                <p:cNvPr id="56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7" name="グループ化 218"/>
              <p:cNvGrpSpPr>
                <a:grpSpLocks/>
              </p:cNvGrpSpPr>
              <p:nvPr/>
            </p:nvGrpSpPr>
            <p:grpSpPr bwMode="auto">
              <a:xfrm>
                <a:off x="1708276" y="3263520"/>
                <a:ext cx="1951987" cy="96299"/>
                <a:chOff x="3035300" y="2718693"/>
                <a:chExt cx="2895600" cy="142875"/>
              </a:xfrm>
            </p:grpSpPr>
            <p:sp>
              <p:nvSpPr>
                <p:cNvPr id="56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6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8" name="グループ化 224"/>
              <p:cNvGrpSpPr>
                <a:grpSpLocks/>
              </p:cNvGrpSpPr>
              <p:nvPr/>
            </p:nvGrpSpPr>
            <p:grpSpPr bwMode="auto">
              <a:xfrm>
                <a:off x="1708276" y="3436033"/>
                <a:ext cx="1951987" cy="96299"/>
                <a:chOff x="3035300" y="2718693"/>
                <a:chExt cx="2895600" cy="142875"/>
              </a:xfrm>
            </p:grpSpPr>
            <p:sp>
              <p:nvSpPr>
                <p:cNvPr id="55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59" name="グループ化 230"/>
              <p:cNvGrpSpPr>
                <a:grpSpLocks/>
              </p:cNvGrpSpPr>
              <p:nvPr/>
            </p:nvGrpSpPr>
            <p:grpSpPr bwMode="auto">
              <a:xfrm>
                <a:off x="1708276" y="3608546"/>
                <a:ext cx="1951987" cy="96299"/>
                <a:chOff x="3035300" y="2718693"/>
                <a:chExt cx="2895600" cy="142875"/>
              </a:xfrm>
            </p:grpSpPr>
            <p:sp>
              <p:nvSpPr>
                <p:cNvPr id="55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5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0" name="グループ化 236"/>
              <p:cNvGrpSpPr>
                <a:grpSpLocks/>
              </p:cNvGrpSpPr>
              <p:nvPr/>
            </p:nvGrpSpPr>
            <p:grpSpPr bwMode="auto">
              <a:xfrm>
                <a:off x="1708276" y="3781059"/>
                <a:ext cx="1951987" cy="96299"/>
                <a:chOff x="3035300" y="2718693"/>
                <a:chExt cx="2895600" cy="142875"/>
              </a:xfrm>
            </p:grpSpPr>
            <p:sp>
              <p:nvSpPr>
                <p:cNvPr id="54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1" name="グループ化 242"/>
              <p:cNvGrpSpPr>
                <a:grpSpLocks/>
              </p:cNvGrpSpPr>
              <p:nvPr/>
            </p:nvGrpSpPr>
            <p:grpSpPr bwMode="auto">
              <a:xfrm>
                <a:off x="1708276" y="3953572"/>
                <a:ext cx="1951987" cy="96299"/>
                <a:chOff x="3035300" y="2718693"/>
                <a:chExt cx="2895600" cy="142875"/>
              </a:xfrm>
            </p:grpSpPr>
            <p:sp>
              <p:nvSpPr>
                <p:cNvPr id="54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4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2" name="グループ化 248"/>
              <p:cNvGrpSpPr>
                <a:grpSpLocks/>
              </p:cNvGrpSpPr>
              <p:nvPr/>
            </p:nvGrpSpPr>
            <p:grpSpPr bwMode="auto">
              <a:xfrm>
                <a:off x="1708276" y="4126086"/>
                <a:ext cx="1951987" cy="96299"/>
                <a:chOff x="3035300" y="2718693"/>
                <a:chExt cx="2895600" cy="142875"/>
              </a:xfrm>
            </p:grpSpPr>
            <p:sp>
              <p:nvSpPr>
                <p:cNvPr id="53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3" name="グループ化 254"/>
              <p:cNvGrpSpPr>
                <a:grpSpLocks/>
              </p:cNvGrpSpPr>
              <p:nvPr/>
            </p:nvGrpSpPr>
            <p:grpSpPr bwMode="auto">
              <a:xfrm>
                <a:off x="1708276" y="4298599"/>
                <a:ext cx="1951987" cy="96299"/>
                <a:chOff x="3035300" y="2718693"/>
                <a:chExt cx="2895600" cy="142875"/>
              </a:xfrm>
            </p:grpSpPr>
            <p:sp>
              <p:nvSpPr>
                <p:cNvPr id="53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3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4" name="グループ化 260"/>
              <p:cNvGrpSpPr>
                <a:grpSpLocks/>
              </p:cNvGrpSpPr>
              <p:nvPr/>
            </p:nvGrpSpPr>
            <p:grpSpPr bwMode="auto">
              <a:xfrm>
                <a:off x="1708276" y="4471112"/>
                <a:ext cx="1951987" cy="96299"/>
                <a:chOff x="3035300" y="2718693"/>
                <a:chExt cx="2895600" cy="142875"/>
              </a:xfrm>
            </p:grpSpPr>
            <p:sp>
              <p:nvSpPr>
                <p:cNvPr id="52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5" name="グループ化 266"/>
              <p:cNvGrpSpPr>
                <a:grpSpLocks/>
              </p:cNvGrpSpPr>
              <p:nvPr/>
            </p:nvGrpSpPr>
            <p:grpSpPr bwMode="auto">
              <a:xfrm>
                <a:off x="1708276" y="4643625"/>
                <a:ext cx="1951987" cy="96299"/>
                <a:chOff x="3035300" y="2718693"/>
                <a:chExt cx="2895600" cy="142875"/>
              </a:xfrm>
            </p:grpSpPr>
            <p:sp>
              <p:nvSpPr>
                <p:cNvPr id="52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2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6" name="グループ化 272"/>
              <p:cNvGrpSpPr>
                <a:grpSpLocks/>
              </p:cNvGrpSpPr>
              <p:nvPr/>
            </p:nvGrpSpPr>
            <p:grpSpPr bwMode="auto">
              <a:xfrm>
                <a:off x="1708276" y="4816138"/>
                <a:ext cx="1951987" cy="96299"/>
                <a:chOff x="3035300" y="2718693"/>
                <a:chExt cx="2895600" cy="142875"/>
              </a:xfrm>
            </p:grpSpPr>
            <p:sp>
              <p:nvSpPr>
                <p:cNvPr id="51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7" name="グループ化 278"/>
              <p:cNvGrpSpPr>
                <a:grpSpLocks/>
              </p:cNvGrpSpPr>
              <p:nvPr/>
            </p:nvGrpSpPr>
            <p:grpSpPr bwMode="auto">
              <a:xfrm>
                <a:off x="1708276" y="4988651"/>
                <a:ext cx="1951987" cy="96299"/>
                <a:chOff x="3035300" y="2718693"/>
                <a:chExt cx="2895600" cy="142875"/>
              </a:xfrm>
            </p:grpSpPr>
            <p:sp>
              <p:nvSpPr>
                <p:cNvPr id="51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1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8" name="グループ化 284"/>
              <p:cNvGrpSpPr>
                <a:grpSpLocks/>
              </p:cNvGrpSpPr>
              <p:nvPr/>
            </p:nvGrpSpPr>
            <p:grpSpPr bwMode="auto">
              <a:xfrm>
                <a:off x="1708276" y="5161165"/>
                <a:ext cx="1951987" cy="96299"/>
                <a:chOff x="3035300" y="2718693"/>
                <a:chExt cx="2895600" cy="142875"/>
              </a:xfrm>
            </p:grpSpPr>
            <p:sp>
              <p:nvSpPr>
                <p:cNvPr id="50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69" name="グループ化 290"/>
              <p:cNvGrpSpPr>
                <a:grpSpLocks/>
              </p:cNvGrpSpPr>
              <p:nvPr/>
            </p:nvGrpSpPr>
            <p:grpSpPr bwMode="auto">
              <a:xfrm>
                <a:off x="1708276" y="5333678"/>
                <a:ext cx="1951987" cy="96299"/>
                <a:chOff x="3035300" y="2718693"/>
                <a:chExt cx="2895600" cy="142875"/>
              </a:xfrm>
            </p:grpSpPr>
            <p:sp>
              <p:nvSpPr>
                <p:cNvPr id="50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50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70" name="グループ化 296"/>
              <p:cNvGrpSpPr>
                <a:grpSpLocks/>
              </p:cNvGrpSpPr>
              <p:nvPr/>
            </p:nvGrpSpPr>
            <p:grpSpPr bwMode="auto">
              <a:xfrm>
                <a:off x="1708276" y="5506191"/>
                <a:ext cx="1951987" cy="96299"/>
                <a:chOff x="3035300" y="2718693"/>
                <a:chExt cx="2895600" cy="142875"/>
              </a:xfrm>
            </p:grpSpPr>
            <p:sp>
              <p:nvSpPr>
                <p:cNvPr id="49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71" name="グループ化 302"/>
              <p:cNvGrpSpPr>
                <a:grpSpLocks/>
              </p:cNvGrpSpPr>
              <p:nvPr/>
            </p:nvGrpSpPr>
            <p:grpSpPr bwMode="auto">
              <a:xfrm>
                <a:off x="1708276" y="5678704"/>
                <a:ext cx="1951987" cy="96299"/>
                <a:chOff x="3035300" y="2718693"/>
                <a:chExt cx="2895600" cy="142875"/>
              </a:xfrm>
            </p:grpSpPr>
            <p:sp>
              <p:nvSpPr>
                <p:cNvPr id="49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9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72" name="グループ化 308"/>
              <p:cNvGrpSpPr>
                <a:grpSpLocks/>
              </p:cNvGrpSpPr>
              <p:nvPr/>
            </p:nvGrpSpPr>
            <p:grpSpPr bwMode="auto">
              <a:xfrm>
                <a:off x="1708276" y="5851217"/>
                <a:ext cx="1951987" cy="96299"/>
                <a:chOff x="3035300" y="2718693"/>
                <a:chExt cx="2895600" cy="142875"/>
              </a:xfrm>
            </p:grpSpPr>
            <p:sp>
              <p:nvSpPr>
                <p:cNvPr id="48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73" name="グループ化 314"/>
              <p:cNvGrpSpPr>
                <a:grpSpLocks/>
              </p:cNvGrpSpPr>
              <p:nvPr/>
            </p:nvGrpSpPr>
            <p:grpSpPr bwMode="auto">
              <a:xfrm>
                <a:off x="1708276" y="6023730"/>
                <a:ext cx="1951987" cy="96299"/>
                <a:chOff x="3035300" y="2718693"/>
                <a:chExt cx="2895600" cy="142875"/>
              </a:xfrm>
            </p:grpSpPr>
            <p:sp>
              <p:nvSpPr>
                <p:cNvPr id="480"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1"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2"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3"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84"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nvGrpSpPr>
              <p:cNvPr id="474" name="グループ化 320"/>
              <p:cNvGrpSpPr>
                <a:grpSpLocks/>
              </p:cNvGrpSpPr>
              <p:nvPr/>
            </p:nvGrpSpPr>
            <p:grpSpPr bwMode="auto">
              <a:xfrm>
                <a:off x="1708276" y="6196244"/>
                <a:ext cx="1951987" cy="96299"/>
                <a:chOff x="3035300" y="2718693"/>
                <a:chExt cx="2895600" cy="142875"/>
              </a:xfrm>
            </p:grpSpPr>
            <p:sp>
              <p:nvSpPr>
                <p:cNvPr id="475" name="Line 17"/>
                <p:cNvSpPr>
                  <a:spLocks noChangeShapeType="1"/>
                </p:cNvSpPr>
                <p:nvPr/>
              </p:nvSpPr>
              <p:spPr bwMode="auto">
                <a:xfrm>
                  <a:off x="30353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76" name="Line 18"/>
                <p:cNvSpPr>
                  <a:spLocks noChangeShapeType="1"/>
                </p:cNvSpPr>
                <p:nvPr/>
              </p:nvSpPr>
              <p:spPr bwMode="auto">
                <a:xfrm>
                  <a:off x="40005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77" name="Line 20"/>
                <p:cNvSpPr>
                  <a:spLocks noChangeShapeType="1"/>
                </p:cNvSpPr>
                <p:nvPr/>
              </p:nvSpPr>
              <p:spPr bwMode="auto">
                <a:xfrm>
                  <a:off x="49657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78" name="Line 21"/>
                <p:cNvSpPr>
                  <a:spLocks noChangeShapeType="1"/>
                </p:cNvSpPr>
                <p:nvPr/>
              </p:nvSpPr>
              <p:spPr bwMode="auto">
                <a:xfrm>
                  <a:off x="5930900" y="2718693"/>
                  <a:ext cx="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sp>
              <p:nvSpPr>
                <p:cNvPr id="479" name="Line 22"/>
                <p:cNvSpPr>
                  <a:spLocks noChangeShapeType="1"/>
                </p:cNvSpPr>
                <p:nvPr/>
              </p:nvSpPr>
              <p:spPr bwMode="auto">
                <a:xfrm>
                  <a:off x="3035300" y="2791123"/>
                  <a:ext cx="2895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050"/>
                </a:p>
              </p:txBody>
            </p:sp>
          </p:grpSp>
        </p:grpSp>
        <p:sp>
          <p:nvSpPr>
            <p:cNvPr id="401" name="Text Box 23"/>
            <p:cNvSpPr txBox="1">
              <a:spLocks noChangeArrowheads="1"/>
            </p:cNvSpPr>
            <p:nvPr/>
          </p:nvSpPr>
          <p:spPr bwMode="auto">
            <a:xfrm>
              <a:off x="1414047" y="1133452"/>
              <a:ext cx="4308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800">
                  <a:latin typeface="HG丸ｺﾞｼｯｸM-PRO" pitchFamily="50" charset="-128"/>
                  <a:ea typeface="HG丸ｺﾞｼｯｸM-PRO" pitchFamily="50" charset="-128"/>
                </a:rPr>
                <a:t>まったく</a:t>
              </a:r>
              <a:endParaRPr lang="en-US" altLang="ja-JP" sz="800">
                <a:latin typeface="HG丸ｺﾞｼｯｸM-PRO" pitchFamily="50" charset="-128"/>
                <a:ea typeface="HG丸ｺﾞｼｯｸM-PRO" pitchFamily="50" charset="-128"/>
              </a:endParaRPr>
            </a:p>
            <a:p>
              <a:pPr algn="l" eaLnBrk="1" hangingPunct="1"/>
              <a:r>
                <a:rPr lang="ja-JP" altLang="en-US" sz="800">
                  <a:latin typeface="HG丸ｺﾞｼｯｸM-PRO" pitchFamily="50" charset="-128"/>
                  <a:ea typeface="HG丸ｺﾞｼｯｸM-PRO" pitchFamily="50" charset="-128"/>
                </a:rPr>
                <a:t>感じていない</a:t>
              </a:r>
            </a:p>
          </p:txBody>
        </p:sp>
        <p:sp>
          <p:nvSpPr>
            <p:cNvPr id="402" name="Text Box 24"/>
            <p:cNvSpPr txBox="1">
              <a:spLocks noChangeArrowheads="1"/>
            </p:cNvSpPr>
            <p:nvPr/>
          </p:nvSpPr>
          <p:spPr bwMode="auto">
            <a:xfrm>
              <a:off x="3351052" y="1208364"/>
              <a:ext cx="430887"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800" dirty="0">
                  <a:latin typeface="HG丸ｺﾞｼｯｸM-PRO" pitchFamily="50" charset="-128"/>
                  <a:ea typeface="HG丸ｺﾞｼｯｸM-PRO" pitchFamily="50" charset="-128"/>
                </a:rPr>
                <a:t>非常に</a:t>
              </a:r>
              <a:endParaRPr lang="en-US" altLang="ja-JP" sz="800" dirty="0">
                <a:latin typeface="HG丸ｺﾞｼｯｸM-PRO" pitchFamily="50" charset="-128"/>
                <a:ea typeface="HG丸ｺﾞｼｯｸM-PRO" pitchFamily="50" charset="-128"/>
              </a:endParaRPr>
            </a:p>
            <a:p>
              <a:pPr algn="l" eaLnBrk="1" hangingPunct="1"/>
              <a:r>
                <a:rPr lang="ja-JP" altLang="en-US" sz="800" dirty="0">
                  <a:latin typeface="HG丸ｺﾞｼｯｸM-PRO" pitchFamily="50" charset="-128"/>
                  <a:ea typeface="HG丸ｺﾞｼｯｸM-PRO" pitchFamily="50" charset="-128"/>
                </a:rPr>
                <a:t>感じている</a:t>
              </a:r>
            </a:p>
          </p:txBody>
        </p:sp>
        <p:sp>
          <p:nvSpPr>
            <p:cNvPr id="403" name="Rectangle 186"/>
            <p:cNvSpPr>
              <a:spLocks noChangeArrowheads="1"/>
            </p:cNvSpPr>
            <p:nvPr/>
          </p:nvSpPr>
          <p:spPr bwMode="auto">
            <a:xfrm>
              <a:off x="6384" y="637737"/>
              <a:ext cx="369850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900" dirty="0">
                  <a:latin typeface="HG丸ｺﾞｼｯｸM-PRO" pitchFamily="50" charset="-128"/>
                  <a:ea typeface="HG丸ｺﾞｼｯｸM-PRO" pitchFamily="50" charset="-128"/>
                </a:rPr>
                <a:t>この質問紙を入力している今現在のあなたの気持ちを良く表すように，それぞれの文の右側に○をつけてください．考え込まないで，今の自分の気持ちによくあてはまると思うところをチェックしてください．</a:t>
              </a:r>
            </a:p>
          </p:txBody>
        </p:sp>
        <p:sp>
          <p:nvSpPr>
            <p:cNvPr id="404" name="テキスト ボックス 186"/>
            <p:cNvSpPr txBox="1">
              <a:spLocks noChangeArrowheads="1"/>
            </p:cNvSpPr>
            <p:nvPr/>
          </p:nvSpPr>
          <p:spPr bwMode="auto">
            <a:xfrm>
              <a:off x="111260" y="279231"/>
              <a:ext cx="660834" cy="26161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ja-JP" altLang="en-US" sz="1100" dirty="0">
                  <a:latin typeface="HG丸ｺﾞｼｯｸM-PRO" pitchFamily="50" charset="-128"/>
                  <a:ea typeface="HG丸ｺﾞｼｯｸM-PRO" pitchFamily="50" charset="-128"/>
                </a:rPr>
                <a:t>課題前</a:t>
              </a:r>
              <a:endParaRPr lang="en-US" altLang="ja-JP" sz="1100" dirty="0">
                <a:latin typeface="HG丸ｺﾞｼｯｸM-PRO" pitchFamily="50" charset="-128"/>
                <a:ea typeface="HG丸ｺﾞｼｯｸM-PRO" pitchFamily="50" charset="-128"/>
              </a:endParaRPr>
            </a:p>
          </p:txBody>
        </p:sp>
        <p:sp>
          <p:nvSpPr>
            <p:cNvPr id="405" name="Text Box 15"/>
            <p:cNvSpPr txBox="1">
              <a:spLocks noChangeArrowheads="1"/>
            </p:cNvSpPr>
            <p:nvPr/>
          </p:nvSpPr>
          <p:spPr bwMode="auto">
            <a:xfrm>
              <a:off x="57752" y="1753080"/>
              <a:ext cx="1082348" cy="449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lnSpc>
                  <a:spcPct val="120000"/>
                </a:lnSpc>
              </a:pPr>
              <a:r>
                <a:rPr lang="ja-JP" altLang="en-US" sz="1000" dirty="0">
                  <a:latin typeface="HG丸ｺﾞｼｯｸM-PRO" pitchFamily="50" charset="-128"/>
                  <a:ea typeface="HG丸ｺﾞｼｯｸM-PRO" pitchFamily="50" charset="-128"/>
                </a:rPr>
                <a:t>活気のある</a:t>
              </a:r>
            </a:p>
            <a:p>
              <a:pPr algn="l" eaLnBrk="1" hangingPunct="1">
                <a:lnSpc>
                  <a:spcPct val="120000"/>
                </a:lnSpc>
              </a:pPr>
              <a:r>
                <a:rPr lang="ja-JP" altLang="en-US" sz="1000" dirty="0">
                  <a:latin typeface="HG丸ｺﾞｼｯｸM-PRO" pitchFamily="50" charset="-128"/>
                  <a:ea typeface="HG丸ｺﾞｼｯｸM-PRO" pitchFamily="50" charset="-128"/>
                </a:rPr>
                <a:t>ゆったりした</a:t>
              </a:r>
            </a:p>
            <a:p>
              <a:pPr algn="l" eaLnBrk="1" hangingPunct="1">
                <a:lnSpc>
                  <a:spcPct val="120000"/>
                </a:lnSpc>
              </a:pPr>
              <a:r>
                <a:rPr lang="ja-JP" altLang="en-US" sz="1000" dirty="0">
                  <a:latin typeface="HG丸ｺﾞｼｯｸM-PRO" pitchFamily="50" charset="-128"/>
                  <a:ea typeface="HG丸ｺﾞｼｯｸM-PRO" pitchFamily="50" charset="-128"/>
                </a:rPr>
                <a:t>平穏な</a:t>
              </a:r>
            </a:p>
            <a:p>
              <a:pPr algn="l" eaLnBrk="1" hangingPunct="1">
                <a:lnSpc>
                  <a:spcPct val="120000"/>
                </a:lnSpc>
              </a:pPr>
              <a:r>
                <a:rPr lang="ja-JP" altLang="en-US" sz="1000" dirty="0">
                  <a:latin typeface="HG丸ｺﾞｼｯｸM-PRO" pitchFamily="50" charset="-128"/>
                  <a:ea typeface="HG丸ｺﾞｼｯｸM-PRO" pitchFamily="50" charset="-128"/>
                </a:rPr>
                <a:t>のどかな</a:t>
              </a:r>
            </a:p>
            <a:p>
              <a:pPr algn="l" eaLnBrk="1" hangingPunct="1">
                <a:lnSpc>
                  <a:spcPct val="120000"/>
                </a:lnSpc>
              </a:pPr>
              <a:r>
                <a:rPr lang="ja-JP" altLang="en-US" sz="1000" dirty="0">
                  <a:latin typeface="HG丸ｺﾞｼｯｸM-PRO" pitchFamily="50" charset="-128"/>
                  <a:ea typeface="HG丸ｺﾞｼｯｸM-PRO" pitchFamily="50" charset="-128"/>
                </a:rPr>
                <a:t>うろたえた</a:t>
              </a:r>
            </a:p>
            <a:p>
              <a:pPr algn="l" eaLnBrk="1" hangingPunct="1">
                <a:lnSpc>
                  <a:spcPct val="120000"/>
                </a:lnSpc>
              </a:pPr>
              <a:r>
                <a:rPr lang="ja-JP" altLang="en-US" sz="1000" dirty="0">
                  <a:latin typeface="HG丸ｺﾞｼｯｸM-PRO" pitchFamily="50" charset="-128"/>
                  <a:ea typeface="HG丸ｺﾞｼｯｸM-PRO" pitchFamily="50" charset="-128"/>
                </a:rPr>
                <a:t>のんきな</a:t>
              </a:r>
            </a:p>
            <a:p>
              <a:pPr algn="l" eaLnBrk="1" hangingPunct="1">
                <a:lnSpc>
                  <a:spcPct val="120000"/>
                </a:lnSpc>
              </a:pPr>
              <a:r>
                <a:rPr lang="ja-JP" altLang="en-US" sz="1000" dirty="0">
                  <a:latin typeface="HG丸ｺﾞｼｯｸM-PRO" pitchFamily="50" charset="-128"/>
                  <a:ea typeface="HG丸ｺﾞｼｯｸM-PRO" pitchFamily="50" charset="-128"/>
                </a:rPr>
                <a:t>くつろいだ</a:t>
              </a:r>
            </a:p>
            <a:p>
              <a:pPr algn="l" eaLnBrk="1" hangingPunct="1">
                <a:lnSpc>
                  <a:spcPct val="120000"/>
                </a:lnSpc>
              </a:pPr>
              <a:r>
                <a:rPr lang="ja-JP" altLang="en-US" sz="1000" dirty="0">
                  <a:latin typeface="HG丸ｺﾞｼｯｸM-PRO" pitchFamily="50" charset="-128"/>
                  <a:ea typeface="HG丸ｺﾞｼｯｸM-PRO" pitchFamily="50" charset="-128"/>
                </a:rPr>
                <a:t>恐ろしい</a:t>
              </a:r>
            </a:p>
            <a:p>
              <a:pPr algn="l" eaLnBrk="1" hangingPunct="1">
                <a:lnSpc>
                  <a:spcPct val="120000"/>
                </a:lnSpc>
              </a:pPr>
              <a:r>
                <a:rPr lang="ja-JP" altLang="en-US" sz="1000" dirty="0">
                  <a:latin typeface="HG丸ｺﾞｼｯｸM-PRO" pitchFamily="50" charset="-128"/>
                  <a:ea typeface="HG丸ｺﾞｼｯｸM-PRO" pitchFamily="50" charset="-128"/>
                </a:rPr>
                <a:t>充実した</a:t>
              </a:r>
            </a:p>
            <a:p>
              <a:pPr algn="l" eaLnBrk="1" hangingPunct="1">
                <a:lnSpc>
                  <a:spcPct val="120000"/>
                </a:lnSpc>
              </a:pPr>
              <a:r>
                <a:rPr lang="ja-JP" altLang="en-US" sz="1000" dirty="0">
                  <a:latin typeface="HG丸ｺﾞｼｯｸM-PRO" pitchFamily="50" charset="-128"/>
                  <a:ea typeface="HG丸ｺﾞｼｯｸM-PRO" pitchFamily="50" charset="-128"/>
                </a:rPr>
                <a:t>快調な</a:t>
              </a:r>
            </a:p>
            <a:p>
              <a:pPr algn="l" eaLnBrk="1" hangingPunct="1">
                <a:lnSpc>
                  <a:spcPct val="120000"/>
                </a:lnSpc>
              </a:pPr>
              <a:r>
                <a:rPr lang="ja-JP" altLang="en-US" sz="1000" dirty="0">
                  <a:latin typeface="HG丸ｺﾞｼｯｸM-PRO" pitchFamily="50" charset="-128"/>
                  <a:ea typeface="HG丸ｺﾞｼｯｸM-PRO" pitchFamily="50" charset="-128"/>
                </a:rPr>
                <a:t>やる気に満ちた</a:t>
              </a:r>
            </a:p>
            <a:p>
              <a:pPr algn="l" eaLnBrk="1" hangingPunct="1">
                <a:lnSpc>
                  <a:spcPct val="120000"/>
                </a:lnSpc>
              </a:pPr>
              <a:r>
                <a:rPr lang="ja-JP" altLang="en-US" sz="1000" dirty="0">
                  <a:latin typeface="HG丸ｺﾞｼｯｸM-PRO" pitchFamily="50" charset="-128"/>
                  <a:ea typeface="HG丸ｺﾞｼｯｸM-PRO" pitchFamily="50" charset="-128"/>
                </a:rPr>
                <a:t>動揺した</a:t>
              </a:r>
            </a:p>
            <a:p>
              <a:pPr algn="l" eaLnBrk="1" hangingPunct="1">
                <a:lnSpc>
                  <a:spcPct val="120000"/>
                </a:lnSpc>
              </a:pPr>
              <a:r>
                <a:rPr lang="ja-JP" altLang="en-US" sz="1000" dirty="0">
                  <a:latin typeface="HG丸ｺﾞｼｯｸM-PRO" pitchFamily="50" charset="-128"/>
                  <a:ea typeface="HG丸ｺﾞｼｯｸM-PRO" pitchFamily="50" charset="-128"/>
                </a:rPr>
                <a:t>びくびくした</a:t>
              </a:r>
            </a:p>
            <a:p>
              <a:pPr algn="l" eaLnBrk="1" hangingPunct="1">
                <a:lnSpc>
                  <a:spcPct val="120000"/>
                </a:lnSpc>
              </a:pPr>
              <a:r>
                <a:rPr lang="ja-JP" altLang="en-US" sz="1000" dirty="0">
                  <a:latin typeface="HG丸ｺﾞｼｯｸM-PRO" pitchFamily="50" charset="-128"/>
                  <a:ea typeface="HG丸ｺﾞｼｯｸM-PRO" pitchFamily="50" charset="-128"/>
                </a:rPr>
                <a:t>元気な</a:t>
              </a:r>
            </a:p>
            <a:p>
              <a:pPr algn="l" eaLnBrk="1" hangingPunct="1">
                <a:lnSpc>
                  <a:spcPct val="120000"/>
                </a:lnSpc>
              </a:pPr>
              <a:r>
                <a:rPr lang="ja-JP" altLang="en-US" sz="1000" dirty="0">
                  <a:latin typeface="HG丸ｺﾞｼｯｸM-PRO" pitchFamily="50" charset="-128"/>
                  <a:ea typeface="HG丸ｺﾞｼｯｸM-PRO" pitchFamily="50" charset="-128"/>
                </a:rPr>
                <a:t>緊張した</a:t>
              </a:r>
            </a:p>
            <a:p>
              <a:pPr algn="l" eaLnBrk="1" hangingPunct="1">
                <a:lnSpc>
                  <a:spcPct val="120000"/>
                </a:lnSpc>
              </a:pPr>
              <a:r>
                <a:rPr lang="ja-JP" altLang="en-US" sz="1000" dirty="0">
                  <a:latin typeface="HG丸ｺﾞｼｯｸM-PRO" pitchFamily="50" charset="-128"/>
                  <a:ea typeface="HG丸ｺﾞｼｯｸM-PRO" pitchFamily="50" charset="-128"/>
                </a:rPr>
                <a:t>陽気な</a:t>
              </a:r>
            </a:p>
            <a:p>
              <a:pPr algn="l" eaLnBrk="1" hangingPunct="1">
                <a:lnSpc>
                  <a:spcPct val="120000"/>
                </a:lnSpc>
              </a:pPr>
              <a:r>
                <a:rPr lang="ja-JP" altLang="en-US" sz="1000" dirty="0">
                  <a:latin typeface="HG丸ｺﾞｼｯｸM-PRO" pitchFamily="50" charset="-128"/>
                  <a:ea typeface="HG丸ｺﾞｼｯｸM-PRO" pitchFamily="50" charset="-128"/>
                </a:rPr>
                <a:t>楽しい</a:t>
              </a:r>
            </a:p>
            <a:p>
              <a:pPr algn="l" eaLnBrk="1" hangingPunct="1">
                <a:lnSpc>
                  <a:spcPct val="120000"/>
                </a:lnSpc>
              </a:pPr>
              <a:r>
                <a:rPr lang="ja-JP" altLang="en-US" sz="1000" dirty="0">
                  <a:latin typeface="HG丸ｺﾞｼｯｸM-PRO" pitchFamily="50" charset="-128"/>
                  <a:ea typeface="HG丸ｺﾞｼｯｸM-PRO" pitchFamily="50" charset="-128"/>
                </a:rPr>
                <a:t>驚いた</a:t>
              </a:r>
            </a:p>
            <a:p>
              <a:pPr algn="l" eaLnBrk="1" hangingPunct="1">
                <a:lnSpc>
                  <a:spcPct val="120000"/>
                </a:lnSpc>
              </a:pPr>
              <a:r>
                <a:rPr lang="ja-JP" altLang="en-US" sz="1000" dirty="0">
                  <a:latin typeface="HG丸ｺﾞｼｯｸM-PRO" pitchFamily="50" charset="-128"/>
                  <a:ea typeface="HG丸ｺﾞｼｯｸM-PRO" pitchFamily="50" charset="-128"/>
                </a:rPr>
                <a:t>どきどきした</a:t>
              </a:r>
              <a:endParaRPr lang="en-US" altLang="ja-JP" sz="1000" dirty="0">
                <a:latin typeface="HG丸ｺﾞｼｯｸM-PRO" pitchFamily="50" charset="-128"/>
                <a:ea typeface="HG丸ｺﾞｼｯｸM-PRO" pitchFamily="50" charset="-128"/>
              </a:endParaRPr>
            </a:p>
            <a:p>
              <a:pPr algn="l" eaLnBrk="1" hangingPunct="1">
                <a:lnSpc>
                  <a:spcPct val="120000"/>
                </a:lnSpc>
              </a:pPr>
              <a:r>
                <a:rPr lang="ja-JP" altLang="en-US" sz="1000" dirty="0">
                  <a:latin typeface="HG丸ｺﾞｼｯｸM-PRO" pitchFamily="50" charset="-128"/>
                  <a:ea typeface="HG丸ｺﾞｼｯｸM-PRO" pitchFamily="50" charset="-128"/>
                </a:rPr>
                <a:t>ゆっくりした</a:t>
              </a:r>
            </a:p>
            <a:p>
              <a:pPr algn="l" eaLnBrk="1" hangingPunct="1">
                <a:lnSpc>
                  <a:spcPct val="120000"/>
                </a:lnSpc>
              </a:pPr>
              <a:r>
                <a:rPr lang="ja-JP" altLang="en-US" sz="1000" dirty="0">
                  <a:latin typeface="HG丸ｺﾞｼｯｸM-PRO" pitchFamily="50" charset="-128"/>
                  <a:ea typeface="HG丸ｺﾞｼｯｸM-PRO" pitchFamily="50" charset="-128"/>
                </a:rPr>
                <a:t>愉快な</a:t>
              </a:r>
            </a:p>
            <a:p>
              <a:pPr algn="l" eaLnBrk="1" hangingPunct="1">
                <a:lnSpc>
                  <a:spcPct val="120000"/>
                </a:lnSpc>
              </a:pPr>
              <a:r>
                <a:rPr lang="ja-JP" altLang="en-US" sz="1000" dirty="0">
                  <a:latin typeface="HG丸ｺﾞｼｯｸM-PRO" pitchFamily="50" charset="-128"/>
                  <a:ea typeface="HG丸ｺﾞｼｯｸM-PRO" pitchFamily="50" charset="-128"/>
                </a:rPr>
                <a:t>平静な</a:t>
              </a:r>
            </a:p>
            <a:p>
              <a:pPr algn="l" eaLnBrk="1" hangingPunct="1">
                <a:lnSpc>
                  <a:spcPct val="120000"/>
                </a:lnSpc>
              </a:pPr>
              <a:r>
                <a:rPr lang="ja-JP" altLang="en-US" sz="1000" dirty="0">
                  <a:latin typeface="HG丸ｺﾞｼｯｸM-PRO" pitchFamily="50" charset="-128"/>
                  <a:ea typeface="HG丸ｺﾞｼｯｸM-PRO" pitchFamily="50" charset="-128"/>
                </a:rPr>
                <a:t>静かな</a:t>
              </a:r>
            </a:p>
            <a:p>
              <a:pPr algn="l" eaLnBrk="1" hangingPunct="1">
                <a:lnSpc>
                  <a:spcPct val="120000"/>
                </a:lnSpc>
              </a:pPr>
              <a:r>
                <a:rPr lang="ja-JP" altLang="en-US" sz="1000" dirty="0">
                  <a:latin typeface="HG丸ｺﾞｼｯｸM-PRO" pitchFamily="50" charset="-128"/>
                  <a:ea typeface="HG丸ｺﾞｼｯｸM-PRO" pitchFamily="50" charset="-128"/>
                </a:rPr>
                <a:t>そわそわした</a:t>
              </a:r>
            </a:p>
          </p:txBody>
        </p:sp>
        <p:sp>
          <p:nvSpPr>
            <p:cNvPr id="406" name="正方形/長方形 405"/>
            <p:cNvSpPr/>
            <p:nvPr/>
          </p:nvSpPr>
          <p:spPr>
            <a:xfrm>
              <a:off x="3708639" y="180764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07" name="正方形/長方形 406"/>
            <p:cNvSpPr/>
            <p:nvPr/>
          </p:nvSpPr>
          <p:spPr>
            <a:xfrm>
              <a:off x="4310619" y="199056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08" name="正方形/長方形 407"/>
            <p:cNvSpPr/>
            <p:nvPr/>
          </p:nvSpPr>
          <p:spPr>
            <a:xfrm>
              <a:off x="4310619" y="217347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09" name="正方形/長方形 408"/>
            <p:cNvSpPr/>
            <p:nvPr/>
          </p:nvSpPr>
          <p:spPr>
            <a:xfrm>
              <a:off x="4310619" y="235639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0" name="正方形/長方形 409"/>
            <p:cNvSpPr/>
            <p:nvPr/>
          </p:nvSpPr>
          <p:spPr>
            <a:xfrm>
              <a:off x="4021059" y="253930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1" name="正方形/長方形 410"/>
            <p:cNvSpPr/>
            <p:nvPr/>
          </p:nvSpPr>
          <p:spPr>
            <a:xfrm>
              <a:off x="4310619" y="272222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2" name="正方形/長方形 411"/>
            <p:cNvSpPr/>
            <p:nvPr/>
          </p:nvSpPr>
          <p:spPr>
            <a:xfrm>
              <a:off x="4310619" y="290513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3" name="正方形/長方形 412"/>
            <p:cNvSpPr/>
            <p:nvPr/>
          </p:nvSpPr>
          <p:spPr>
            <a:xfrm>
              <a:off x="4021059" y="308805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4" name="正方形/長方形 413"/>
            <p:cNvSpPr/>
            <p:nvPr/>
          </p:nvSpPr>
          <p:spPr>
            <a:xfrm>
              <a:off x="3708639" y="327096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5" name="正方形/長方形 414"/>
            <p:cNvSpPr/>
            <p:nvPr/>
          </p:nvSpPr>
          <p:spPr>
            <a:xfrm>
              <a:off x="3708639" y="345388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6" name="正方形/長方形 415"/>
            <p:cNvSpPr/>
            <p:nvPr/>
          </p:nvSpPr>
          <p:spPr>
            <a:xfrm>
              <a:off x="3708639" y="363679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7" name="正方形/長方形 416"/>
            <p:cNvSpPr/>
            <p:nvPr/>
          </p:nvSpPr>
          <p:spPr>
            <a:xfrm>
              <a:off x="4021059" y="381971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8" name="正方形/長方形 417"/>
            <p:cNvSpPr/>
            <p:nvPr/>
          </p:nvSpPr>
          <p:spPr>
            <a:xfrm>
              <a:off x="4021059" y="400262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9" name="正方形/長方形 418"/>
            <p:cNvSpPr/>
            <p:nvPr/>
          </p:nvSpPr>
          <p:spPr>
            <a:xfrm>
              <a:off x="3708639" y="418554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0" name="正方形/長方形 419"/>
            <p:cNvSpPr/>
            <p:nvPr/>
          </p:nvSpPr>
          <p:spPr>
            <a:xfrm>
              <a:off x="4021059" y="436845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1" name="正方形/長方形 420"/>
            <p:cNvSpPr/>
            <p:nvPr/>
          </p:nvSpPr>
          <p:spPr>
            <a:xfrm>
              <a:off x="3708639" y="455137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2" name="正方形/長方形 421"/>
            <p:cNvSpPr/>
            <p:nvPr/>
          </p:nvSpPr>
          <p:spPr>
            <a:xfrm>
              <a:off x="3708639" y="473428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3" name="正方形/長方形 422"/>
            <p:cNvSpPr/>
            <p:nvPr/>
          </p:nvSpPr>
          <p:spPr>
            <a:xfrm>
              <a:off x="4021059" y="491720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4" name="正方形/長方形 423"/>
            <p:cNvSpPr/>
            <p:nvPr/>
          </p:nvSpPr>
          <p:spPr>
            <a:xfrm>
              <a:off x="4021059" y="510011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5" name="正方形/長方形 424"/>
            <p:cNvSpPr/>
            <p:nvPr/>
          </p:nvSpPr>
          <p:spPr>
            <a:xfrm>
              <a:off x="4310619" y="528303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6" name="正方形/長方形 425"/>
            <p:cNvSpPr/>
            <p:nvPr/>
          </p:nvSpPr>
          <p:spPr>
            <a:xfrm>
              <a:off x="3708639" y="546594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7" name="正方形/長方形 426"/>
            <p:cNvSpPr/>
            <p:nvPr/>
          </p:nvSpPr>
          <p:spPr>
            <a:xfrm>
              <a:off x="4310619" y="5648864"/>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8" name="正方形/長方形 427"/>
            <p:cNvSpPr/>
            <p:nvPr/>
          </p:nvSpPr>
          <p:spPr>
            <a:xfrm>
              <a:off x="4310619" y="583177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29" name="正方形/長方形 428"/>
            <p:cNvSpPr/>
            <p:nvPr/>
          </p:nvSpPr>
          <p:spPr>
            <a:xfrm>
              <a:off x="4021059" y="6014689"/>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0" name="正方形/長方形 429"/>
            <p:cNvSpPr/>
            <p:nvPr/>
          </p:nvSpPr>
          <p:spPr>
            <a:xfrm>
              <a:off x="401730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1" name="正方形/長方形 430"/>
            <p:cNvSpPr/>
            <p:nvPr/>
          </p:nvSpPr>
          <p:spPr>
            <a:xfrm>
              <a:off x="430686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32" name="正方形/長方形 431"/>
            <p:cNvSpPr/>
            <p:nvPr/>
          </p:nvSpPr>
          <p:spPr>
            <a:xfrm>
              <a:off x="3704886" y="6298698"/>
              <a:ext cx="245052" cy="163651"/>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433" name="直線コネクタ 432"/>
            <p:cNvCxnSpPr/>
            <p:nvPr/>
          </p:nvCxnSpPr>
          <p:spPr>
            <a:xfrm>
              <a:off x="57752" y="6252838"/>
              <a:ext cx="4568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4" name="テキスト ボックス 433"/>
            <p:cNvSpPr txBox="1"/>
            <p:nvPr/>
          </p:nvSpPr>
          <p:spPr>
            <a:xfrm>
              <a:off x="3688951" y="6432246"/>
              <a:ext cx="250390" cy="246221"/>
            </a:xfrm>
            <a:prstGeom prst="rect">
              <a:avLst/>
            </a:prstGeom>
            <a:noFill/>
          </p:spPr>
          <p:txBody>
            <a:bodyPr wrap="none" rtlCol="0">
              <a:spAutoFit/>
            </a:bodyPr>
            <a:lstStyle/>
            <a:p>
              <a:pPr algn="ctr"/>
              <a:r>
                <a:rPr kumimoji="1" lang="en-US" altLang="ja-JP" sz="1000" dirty="0"/>
                <a:t>P</a:t>
              </a:r>
              <a:endParaRPr kumimoji="1" lang="ja-JP" altLang="en-US" sz="1000" dirty="0"/>
            </a:p>
          </p:txBody>
        </p:sp>
        <p:sp>
          <p:nvSpPr>
            <p:cNvPr id="435" name="テキスト ボックス 434"/>
            <p:cNvSpPr txBox="1"/>
            <p:nvPr/>
          </p:nvSpPr>
          <p:spPr>
            <a:xfrm>
              <a:off x="3998652" y="6432246"/>
              <a:ext cx="268022" cy="246221"/>
            </a:xfrm>
            <a:prstGeom prst="rect">
              <a:avLst/>
            </a:prstGeom>
            <a:noFill/>
          </p:spPr>
          <p:txBody>
            <a:bodyPr wrap="none" rtlCol="0">
              <a:spAutoFit/>
            </a:bodyPr>
            <a:lstStyle/>
            <a:p>
              <a:pPr algn="ctr"/>
              <a:r>
                <a:rPr kumimoji="1" lang="en-US" altLang="ja-JP" sz="1000" dirty="0"/>
                <a:t>N</a:t>
              </a:r>
              <a:endParaRPr kumimoji="1" lang="ja-JP" altLang="en-US" sz="1000" dirty="0"/>
            </a:p>
          </p:txBody>
        </p:sp>
        <p:sp>
          <p:nvSpPr>
            <p:cNvPr id="436" name="テキスト ボックス 435"/>
            <p:cNvSpPr txBox="1"/>
            <p:nvPr/>
          </p:nvSpPr>
          <p:spPr>
            <a:xfrm>
              <a:off x="4312182" y="6432246"/>
              <a:ext cx="253596" cy="246221"/>
            </a:xfrm>
            <a:prstGeom prst="rect">
              <a:avLst/>
            </a:prstGeom>
            <a:noFill/>
          </p:spPr>
          <p:txBody>
            <a:bodyPr wrap="none" rtlCol="0">
              <a:spAutoFit/>
            </a:bodyPr>
            <a:lstStyle/>
            <a:p>
              <a:pPr algn="ctr"/>
              <a:r>
                <a:rPr kumimoji="1" lang="en-US" altLang="ja-JP" sz="1000" dirty="0"/>
                <a:t>C</a:t>
              </a:r>
              <a:endParaRPr kumimoji="1" lang="ja-JP" altLang="en-US" sz="1000" dirty="0"/>
            </a:p>
          </p:txBody>
        </p:sp>
        <p:sp>
          <p:nvSpPr>
            <p:cNvPr id="437" name="Rectangle 186"/>
            <p:cNvSpPr>
              <a:spLocks noChangeArrowheads="1"/>
            </p:cNvSpPr>
            <p:nvPr/>
          </p:nvSpPr>
          <p:spPr bwMode="auto">
            <a:xfrm>
              <a:off x="-12209" y="6252838"/>
              <a:ext cx="133618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l" eaLnBrk="1" hangingPunct="1"/>
              <a:r>
                <a:rPr lang="en-US" altLang="ja-JP" sz="700" dirty="0">
                  <a:latin typeface="HG丸ｺﾞｼｯｸM-PRO" pitchFamily="50" charset="-128"/>
                  <a:ea typeface="HG丸ｺﾞｼｯｸM-PRO" pitchFamily="50" charset="-128"/>
                </a:rPr>
                <a:t>P</a:t>
              </a:r>
              <a:r>
                <a:rPr lang="ja-JP" altLang="en-US" sz="700" dirty="0">
                  <a:latin typeface="HG丸ｺﾞｼｯｸM-PRO" pitchFamily="50" charset="-128"/>
                  <a:ea typeface="HG丸ｺﾞｼｯｸM-PRO" pitchFamily="50" charset="-128"/>
                </a:rPr>
                <a:t>・・・ポジティブ感情</a:t>
              </a:r>
              <a:endParaRPr lang="en-US" altLang="ja-JP" sz="700" dirty="0">
                <a:latin typeface="HG丸ｺﾞｼｯｸM-PRO" pitchFamily="50" charset="-128"/>
                <a:ea typeface="HG丸ｺﾞｼｯｸM-PRO" pitchFamily="50" charset="-128"/>
              </a:endParaRPr>
            </a:p>
            <a:p>
              <a:pPr algn="l" eaLnBrk="1" hangingPunct="1"/>
              <a:r>
                <a:rPr lang="en-US" altLang="ja-JP" sz="700" dirty="0">
                  <a:latin typeface="HG丸ｺﾞｼｯｸM-PRO" pitchFamily="50" charset="-128"/>
                  <a:ea typeface="HG丸ｺﾞｼｯｸM-PRO" pitchFamily="50" charset="-128"/>
                </a:rPr>
                <a:t>N</a:t>
              </a:r>
              <a:r>
                <a:rPr lang="ja-JP" altLang="en-US" sz="700" dirty="0">
                  <a:latin typeface="HG丸ｺﾞｼｯｸM-PRO" pitchFamily="50" charset="-128"/>
                  <a:ea typeface="HG丸ｺﾞｼｯｸM-PRO" pitchFamily="50" charset="-128"/>
                </a:rPr>
                <a:t>・・・ネガティブ感情</a:t>
              </a:r>
              <a:endParaRPr lang="en-US" altLang="ja-JP" sz="700" dirty="0">
                <a:latin typeface="HG丸ｺﾞｼｯｸM-PRO" pitchFamily="50" charset="-128"/>
                <a:ea typeface="HG丸ｺﾞｼｯｸM-PRO" pitchFamily="50" charset="-128"/>
              </a:endParaRPr>
            </a:p>
            <a:p>
              <a:pPr algn="l" eaLnBrk="1" hangingPunct="1"/>
              <a:r>
                <a:rPr lang="en-US" altLang="ja-JP" sz="700" dirty="0">
                  <a:latin typeface="HG丸ｺﾞｼｯｸM-PRO" pitchFamily="50" charset="-128"/>
                  <a:ea typeface="HG丸ｺﾞｼｯｸM-PRO" pitchFamily="50" charset="-128"/>
                </a:rPr>
                <a:t>C</a:t>
              </a:r>
              <a:r>
                <a:rPr lang="ja-JP" altLang="en-US" sz="700" dirty="0">
                  <a:latin typeface="HG丸ｺﾞｼｯｸM-PRO" pitchFamily="50" charset="-128"/>
                  <a:ea typeface="HG丸ｺﾞｼｯｸM-PRO" pitchFamily="50" charset="-128"/>
                </a:rPr>
                <a:t>・・・リラックス状態</a:t>
              </a:r>
            </a:p>
          </p:txBody>
        </p:sp>
        <p:sp>
          <p:nvSpPr>
            <p:cNvPr id="438" name="Rectangle 186"/>
            <p:cNvSpPr>
              <a:spLocks noChangeArrowheads="1"/>
            </p:cNvSpPr>
            <p:nvPr/>
          </p:nvSpPr>
          <p:spPr bwMode="auto">
            <a:xfrm>
              <a:off x="1682016" y="6316616"/>
              <a:ext cx="1911571"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200">
                  <a:solidFill>
                    <a:schemeClr val="tx1"/>
                  </a:solidFill>
                  <a:latin typeface="Times New Roman" pitchFamily="18" charset="0"/>
                  <a:ea typeface="ＭＳ Ｐ明朝" charset="-128"/>
                </a:defRPr>
              </a:lvl1pPr>
              <a:lvl2pPr marL="742950" indent="-285750" eaLnBrk="0" hangingPunct="0">
                <a:defRPr kumimoji="1" sz="1200">
                  <a:solidFill>
                    <a:schemeClr val="tx1"/>
                  </a:solidFill>
                  <a:latin typeface="Times New Roman" pitchFamily="18" charset="0"/>
                  <a:ea typeface="ＭＳ Ｐ明朝" charset="-128"/>
                </a:defRPr>
              </a:lvl2pPr>
              <a:lvl3pPr marL="1143000" indent="-228600" eaLnBrk="0" hangingPunct="0">
                <a:defRPr kumimoji="1" sz="1200">
                  <a:solidFill>
                    <a:schemeClr val="tx1"/>
                  </a:solidFill>
                  <a:latin typeface="Times New Roman" pitchFamily="18" charset="0"/>
                  <a:ea typeface="ＭＳ Ｐ明朝" charset="-128"/>
                </a:defRPr>
              </a:lvl3pPr>
              <a:lvl4pPr marL="1600200" indent="-228600" eaLnBrk="0" hangingPunct="0">
                <a:defRPr kumimoji="1" sz="1200">
                  <a:solidFill>
                    <a:schemeClr val="tx1"/>
                  </a:solidFill>
                  <a:latin typeface="Times New Roman" pitchFamily="18" charset="0"/>
                  <a:ea typeface="ＭＳ Ｐ明朝" charset="-128"/>
                </a:defRPr>
              </a:lvl4pPr>
              <a:lvl5pPr marL="2057400" indent="-228600" eaLnBrk="0" hangingPunct="0">
                <a:defRPr kumimoji="1" sz="1200">
                  <a:solidFill>
                    <a:schemeClr val="tx1"/>
                  </a:solidFill>
                  <a:latin typeface="Times New Roman" pitchFamily="18" charset="0"/>
                  <a:ea typeface="ＭＳ Ｐ明朝" charset="-128"/>
                </a:defRPr>
              </a:lvl5pPr>
              <a:lvl6pPr marL="25146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6pPr>
              <a:lvl7pPr marL="29718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7pPr>
              <a:lvl8pPr marL="34290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8pPr>
              <a:lvl9pPr marL="3886200" indent="-228600" algn="ctr" eaLnBrk="0" fontAlgn="base" hangingPunct="0">
                <a:spcBef>
                  <a:spcPct val="0"/>
                </a:spcBef>
                <a:spcAft>
                  <a:spcPct val="0"/>
                </a:spcAft>
                <a:defRPr kumimoji="1" sz="1200">
                  <a:solidFill>
                    <a:schemeClr val="tx1"/>
                  </a:solidFill>
                  <a:latin typeface="Times New Roman" pitchFamily="18" charset="0"/>
                  <a:ea typeface="ＭＳ Ｐ明朝" charset="-128"/>
                </a:defRPr>
              </a:lvl9pPr>
            </a:lstStyle>
            <a:p>
              <a:pPr algn="r" eaLnBrk="1" hangingPunct="1"/>
              <a:r>
                <a:rPr lang="en-US" altLang="ja-JP" sz="700" dirty="0">
                  <a:latin typeface="HG丸ｺﾞｼｯｸM-PRO" pitchFamily="50" charset="-128"/>
                  <a:ea typeface="HG丸ｺﾞｼｯｸM-PRO" pitchFamily="50" charset="-128"/>
                </a:rPr>
                <a:t>P,N,A</a:t>
              </a:r>
              <a:r>
                <a:rPr lang="ja-JP" altLang="en-US" sz="700" dirty="0">
                  <a:latin typeface="HG丸ｺﾞｼｯｸM-PRO" pitchFamily="50" charset="-128"/>
                  <a:ea typeface="HG丸ｺﾞｼｯｸM-PRO" pitchFamily="50" charset="-128"/>
                </a:rPr>
                <a:t>の合計値を計算してみよう！→</a:t>
              </a:r>
            </a:p>
          </p:txBody>
        </p:sp>
      </p:grpSp>
    </p:spTree>
    <p:extLst>
      <p:ext uri="{BB962C8B-B14F-4D97-AF65-F5344CB8AC3E}">
        <p14:creationId xmlns:p14="http://schemas.microsoft.com/office/powerpoint/2010/main" val="237735004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3354</TotalTime>
  <Words>421</Words>
  <Application>Microsoft Office PowerPoint</Application>
  <PresentationFormat>画面に合わせる (4:3)</PresentationFormat>
  <Paragraphs>83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yuichiro nagano</dc:creator>
  <cp:lastModifiedBy>nagano yuichiro</cp:lastModifiedBy>
  <cp:revision>58</cp:revision>
  <cp:lastPrinted>2018-07-18T03:37:57Z</cp:lastPrinted>
  <dcterms:created xsi:type="dcterms:W3CDTF">2018-07-16T10:24:20Z</dcterms:created>
  <dcterms:modified xsi:type="dcterms:W3CDTF">2019-07-26T08:33:56Z</dcterms:modified>
</cp:coreProperties>
</file>