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2" r:id="rId3"/>
    <p:sldId id="273" r:id="rId4"/>
    <p:sldId id="256" r:id="rId5"/>
    <p:sldId id="300" r:id="rId6"/>
    <p:sldId id="258" r:id="rId7"/>
    <p:sldId id="265" r:id="rId8"/>
    <p:sldId id="266" r:id="rId9"/>
    <p:sldId id="267" r:id="rId10"/>
    <p:sldId id="269" r:id="rId11"/>
    <p:sldId id="302" r:id="rId12"/>
    <p:sldId id="262" r:id="rId13"/>
    <p:sldId id="263" r:id="rId14"/>
    <p:sldId id="301" r:id="rId15"/>
    <p:sldId id="270" r:id="rId16"/>
    <p:sldId id="271" r:id="rId17"/>
    <p:sldId id="287" r:id="rId18"/>
    <p:sldId id="289" r:id="rId19"/>
    <p:sldId id="290" r:id="rId20"/>
    <p:sldId id="303" r:id="rId21"/>
    <p:sldId id="294" r:id="rId22"/>
    <p:sldId id="296" r:id="rId23"/>
    <p:sldId id="293" r:id="rId24"/>
    <p:sldId id="295" r:id="rId25"/>
    <p:sldId id="261" r:id="rId26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0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A3BA-3602-4C9F-B02D-79630CD904DC}" type="datetimeFigureOut">
              <a:rPr kumimoji="1" lang="ja-JP" altLang="en-US" smtClean="0"/>
              <a:t>2015/9/26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6EF-7EAF-4B0E-B26F-123443DB6C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2193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A3BA-3602-4C9F-B02D-79630CD904DC}" type="datetimeFigureOut">
              <a:rPr kumimoji="1" lang="ja-JP" altLang="en-US" smtClean="0"/>
              <a:t>2015/9/26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6EF-7EAF-4B0E-B26F-123443DB6C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045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A3BA-3602-4C9F-B02D-79630CD904DC}" type="datetimeFigureOut">
              <a:rPr kumimoji="1" lang="ja-JP" altLang="en-US" smtClean="0"/>
              <a:t>2015/9/26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6EF-7EAF-4B0E-B26F-123443DB6C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206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A3BA-3602-4C9F-B02D-79630CD904DC}" type="datetimeFigureOut">
              <a:rPr kumimoji="1" lang="ja-JP" altLang="en-US" smtClean="0"/>
              <a:t>2015/9/26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6EF-7EAF-4B0E-B26F-123443DB6C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321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A3BA-3602-4C9F-B02D-79630CD904DC}" type="datetimeFigureOut">
              <a:rPr kumimoji="1" lang="ja-JP" altLang="en-US" smtClean="0"/>
              <a:t>2015/9/26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6EF-7EAF-4B0E-B26F-123443DB6C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50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A3BA-3602-4C9F-B02D-79630CD904DC}" type="datetimeFigureOut">
              <a:rPr kumimoji="1" lang="ja-JP" altLang="en-US" smtClean="0"/>
              <a:t>2015/9/26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6EF-7EAF-4B0E-B26F-123443DB6C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599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A3BA-3602-4C9F-B02D-79630CD904DC}" type="datetimeFigureOut">
              <a:rPr kumimoji="1" lang="ja-JP" altLang="en-US" smtClean="0"/>
              <a:t>2015/9/26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6EF-7EAF-4B0E-B26F-123443DB6C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933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A3BA-3602-4C9F-B02D-79630CD904DC}" type="datetimeFigureOut">
              <a:rPr kumimoji="1" lang="ja-JP" altLang="en-US" smtClean="0"/>
              <a:t>2015/9/26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6EF-7EAF-4B0E-B26F-123443DB6C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821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A3BA-3602-4C9F-B02D-79630CD904DC}" type="datetimeFigureOut">
              <a:rPr kumimoji="1" lang="ja-JP" altLang="en-US" smtClean="0"/>
              <a:t>2015/9/26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6EF-7EAF-4B0E-B26F-123443DB6C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0379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A3BA-3602-4C9F-B02D-79630CD904DC}" type="datetimeFigureOut">
              <a:rPr kumimoji="1" lang="ja-JP" altLang="en-US" smtClean="0"/>
              <a:t>2015/9/26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6EF-7EAF-4B0E-B26F-123443DB6C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898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A3BA-3602-4C9F-B02D-79630CD904DC}" type="datetimeFigureOut">
              <a:rPr kumimoji="1" lang="ja-JP" altLang="en-US" smtClean="0"/>
              <a:t>2015/9/26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6EF-7EAF-4B0E-B26F-123443DB6C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125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AA3BA-3602-4C9F-B02D-79630CD904DC}" type="datetimeFigureOut">
              <a:rPr kumimoji="1" lang="ja-JP" altLang="en-US" smtClean="0"/>
              <a:t>2015/9/26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186EF-7EAF-4B0E-B26F-123443DB6C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08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microsoft.com/office/2007/relationships/hdphoto" Target="../media/hdphoto3.wdp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451855" y="2708920"/>
            <a:ext cx="5889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dirty="0" smtClean="0"/>
              <a:t>自作測定機器で学ぶ精神生理学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60473" y="3726324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/>
              <a:t>文京学院</a:t>
            </a:r>
            <a:r>
              <a:rPr lang="ja-JP" altLang="en-US" dirty="0" smtClean="0"/>
              <a:t>大学　長野祐一郎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168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51520" y="18864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/>
              <a:t>実験の概要</a:t>
            </a:r>
            <a:endParaRPr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1012086"/>
            <a:ext cx="4774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課題：</a:t>
            </a:r>
            <a:r>
              <a:rPr kumimoji="1" lang="en-US" altLang="ja-JP" sz="2000" dirty="0" smtClean="0"/>
              <a:t>2</a:t>
            </a:r>
            <a:r>
              <a:rPr kumimoji="1" lang="ja-JP" altLang="en-US" sz="2000" dirty="0" smtClean="0"/>
              <a:t>名</a:t>
            </a:r>
            <a:r>
              <a:rPr kumimoji="1" lang="en-US" altLang="ja-JP" sz="2000" dirty="0" smtClean="0"/>
              <a:t>1</a:t>
            </a:r>
            <a:r>
              <a:rPr kumimoji="1" lang="ja-JP" altLang="en-US" sz="2000" dirty="0" smtClean="0"/>
              <a:t>組となり、互いに自己紹介しあう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1620933"/>
            <a:ext cx="2238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計測スケジュール：</a:t>
            </a:r>
            <a:endParaRPr kumimoji="1" lang="ja-JP" altLang="en-US" sz="2000" dirty="0"/>
          </a:p>
        </p:txBody>
      </p:sp>
      <p:sp>
        <p:nvSpPr>
          <p:cNvPr id="7" name="正方形/長方形 6"/>
          <p:cNvSpPr/>
          <p:nvPr/>
        </p:nvSpPr>
        <p:spPr>
          <a:xfrm>
            <a:off x="1403648" y="2206289"/>
            <a:ext cx="165618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前安静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（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3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分）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212232" y="2206289"/>
            <a:ext cx="229587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自己紹介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（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4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分）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652120" y="2206289"/>
            <a:ext cx="165618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後安静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（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3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分）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70038" y="306109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（閉眼）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41630" y="310089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（閉眼）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9552" y="3614246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注意事項：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71600" y="4077072"/>
            <a:ext cx="6178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・なるべく知らない者どうしで自己紹介をしあうようにする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71600" y="4517104"/>
            <a:ext cx="6385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・なるべく交互に話し、片方が長時間沈黙しないようにする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71600" y="4957136"/>
            <a:ext cx="6789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・センサーを装着した側の腕は、なるべく動かさないようにする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71600" y="5397168"/>
            <a:ext cx="4027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・センサーを指で触らないようにする</a:t>
            </a:r>
            <a:endParaRPr kumimoji="1" lang="ja-JP" altLang="en-US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76984" y="5837202"/>
            <a:ext cx="5917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・センサーに風があたらないようにエアコンを設定する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8217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870001" y="2990900"/>
            <a:ext cx="5472608" cy="13838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 rot="10800000">
            <a:off x="6360199" y="1976735"/>
            <a:ext cx="660073" cy="792088"/>
            <a:chOff x="1547664" y="1412776"/>
            <a:chExt cx="1080120" cy="1296144"/>
          </a:xfrm>
        </p:grpSpPr>
        <p:sp>
          <p:nvSpPr>
            <p:cNvPr id="4" name="円/楕円 3"/>
            <p:cNvSpPr/>
            <p:nvPr/>
          </p:nvSpPr>
          <p:spPr>
            <a:xfrm>
              <a:off x="1547664" y="1628800"/>
              <a:ext cx="1080120" cy="10801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二等辺三角形 4"/>
            <p:cNvSpPr/>
            <p:nvPr/>
          </p:nvSpPr>
          <p:spPr>
            <a:xfrm>
              <a:off x="1962430" y="1412776"/>
              <a:ext cx="250588" cy="21602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" name="グループ化 7"/>
          <p:cNvGrpSpPr/>
          <p:nvPr/>
        </p:nvGrpSpPr>
        <p:grpSpPr>
          <a:xfrm rot="10800000">
            <a:off x="5136063" y="1979761"/>
            <a:ext cx="660073" cy="792088"/>
            <a:chOff x="1547664" y="1412776"/>
            <a:chExt cx="1080120" cy="1296144"/>
          </a:xfrm>
        </p:grpSpPr>
        <p:sp>
          <p:nvSpPr>
            <p:cNvPr id="9" name="円/楕円 8"/>
            <p:cNvSpPr/>
            <p:nvPr/>
          </p:nvSpPr>
          <p:spPr>
            <a:xfrm>
              <a:off x="1547664" y="1628800"/>
              <a:ext cx="1080120" cy="10801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二等辺三角形 9"/>
            <p:cNvSpPr/>
            <p:nvPr/>
          </p:nvSpPr>
          <p:spPr>
            <a:xfrm>
              <a:off x="1962430" y="1412776"/>
              <a:ext cx="250588" cy="21602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/>
          <p:cNvGrpSpPr/>
          <p:nvPr/>
        </p:nvGrpSpPr>
        <p:grpSpPr>
          <a:xfrm rot="10800000">
            <a:off x="3419873" y="1979761"/>
            <a:ext cx="660073" cy="792088"/>
            <a:chOff x="1547664" y="1412776"/>
            <a:chExt cx="1080120" cy="1296144"/>
          </a:xfrm>
        </p:grpSpPr>
        <p:sp>
          <p:nvSpPr>
            <p:cNvPr id="12" name="円/楕円 11"/>
            <p:cNvSpPr/>
            <p:nvPr/>
          </p:nvSpPr>
          <p:spPr>
            <a:xfrm>
              <a:off x="1547664" y="1628800"/>
              <a:ext cx="1080120" cy="10801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二等辺三角形 12"/>
            <p:cNvSpPr/>
            <p:nvPr/>
          </p:nvSpPr>
          <p:spPr>
            <a:xfrm>
              <a:off x="1962430" y="1412776"/>
              <a:ext cx="250588" cy="21602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/>
          <p:cNvGrpSpPr/>
          <p:nvPr/>
        </p:nvGrpSpPr>
        <p:grpSpPr>
          <a:xfrm rot="10800000">
            <a:off x="2195737" y="1982787"/>
            <a:ext cx="660073" cy="792088"/>
            <a:chOff x="1547664" y="1412776"/>
            <a:chExt cx="1080120" cy="1296144"/>
          </a:xfrm>
        </p:grpSpPr>
        <p:sp>
          <p:nvSpPr>
            <p:cNvPr id="15" name="円/楕円 14"/>
            <p:cNvSpPr/>
            <p:nvPr/>
          </p:nvSpPr>
          <p:spPr>
            <a:xfrm>
              <a:off x="1547664" y="1628800"/>
              <a:ext cx="1080120" cy="10801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二等辺三角形 15"/>
            <p:cNvSpPr/>
            <p:nvPr/>
          </p:nvSpPr>
          <p:spPr>
            <a:xfrm>
              <a:off x="1962430" y="1412776"/>
              <a:ext cx="250588" cy="21602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2195737" y="4581128"/>
            <a:ext cx="660073" cy="792088"/>
            <a:chOff x="1547664" y="1412776"/>
            <a:chExt cx="1080120" cy="1296144"/>
          </a:xfrm>
        </p:grpSpPr>
        <p:sp>
          <p:nvSpPr>
            <p:cNvPr id="18" name="円/楕円 17"/>
            <p:cNvSpPr/>
            <p:nvPr/>
          </p:nvSpPr>
          <p:spPr>
            <a:xfrm>
              <a:off x="1547664" y="1628800"/>
              <a:ext cx="1080120" cy="10801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二等辺三角形 18"/>
            <p:cNvSpPr/>
            <p:nvPr/>
          </p:nvSpPr>
          <p:spPr>
            <a:xfrm>
              <a:off x="1962430" y="1412776"/>
              <a:ext cx="250588" cy="21602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3419873" y="4578102"/>
            <a:ext cx="660073" cy="792088"/>
            <a:chOff x="1547664" y="1412776"/>
            <a:chExt cx="1080120" cy="1296144"/>
          </a:xfrm>
        </p:grpSpPr>
        <p:sp>
          <p:nvSpPr>
            <p:cNvPr id="21" name="円/楕円 20"/>
            <p:cNvSpPr/>
            <p:nvPr/>
          </p:nvSpPr>
          <p:spPr>
            <a:xfrm>
              <a:off x="1547664" y="1628800"/>
              <a:ext cx="1080120" cy="10801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二等辺三角形 21"/>
            <p:cNvSpPr/>
            <p:nvPr/>
          </p:nvSpPr>
          <p:spPr>
            <a:xfrm>
              <a:off x="1962430" y="1412776"/>
              <a:ext cx="250588" cy="21602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5136063" y="4578102"/>
            <a:ext cx="660073" cy="792088"/>
            <a:chOff x="1547664" y="1412776"/>
            <a:chExt cx="1080120" cy="1296144"/>
          </a:xfrm>
        </p:grpSpPr>
        <p:sp>
          <p:nvSpPr>
            <p:cNvPr id="24" name="円/楕円 23"/>
            <p:cNvSpPr/>
            <p:nvPr/>
          </p:nvSpPr>
          <p:spPr>
            <a:xfrm>
              <a:off x="1547664" y="1628800"/>
              <a:ext cx="1080120" cy="10801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二等辺三角形 24"/>
            <p:cNvSpPr/>
            <p:nvPr/>
          </p:nvSpPr>
          <p:spPr>
            <a:xfrm>
              <a:off x="1962430" y="1412776"/>
              <a:ext cx="250588" cy="21602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6360199" y="4575076"/>
            <a:ext cx="660073" cy="792088"/>
            <a:chOff x="1547664" y="1412776"/>
            <a:chExt cx="1080120" cy="1296144"/>
          </a:xfrm>
        </p:grpSpPr>
        <p:sp>
          <p:nvSpPr>
            <p:cNvPr id="27" name="円/楕円 26"/>
            <p:cNvSpPr/>
            <p:nvPr/>
          </p:nvSpPr>
          <p:spPr>
            <a:xfrm>
              <a:off x="1547664" y="1628800"/>
              <a:ext cx="1080120" cy="10801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二等辺三角形 27"/>
            <p:cNvSpPr/>
            <p:nvPr/>
          </p:nvSpPr>
          <p:spPr>
            <a:xfrm>
              <a:off x="1962430" y="1412776"/>
              <a:ext cx="250588" cy="21602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" name="グループ化 29"/>
          <p:cNvGrpSpPr/>
          <p:nvPr/>
        </p:nvGrpSpPr>
        <p:grpSpPr>
          <a:xfrm rot="5400000">
            <a:off x="611560" y="3286795"/>
            <a:ext cx="660073" cy="792088"/>
            <a:chOff x="1547664" y="1412776"/>
            <a:chExt cx="1080120" cy="1296144"/>
          </a:xfrm>
        </p:grpSpPr>
        <p:sp>
          <p:nvSpPr>
            <p:cNvPr id="31" name="円/楕円 30"/>
            <p:cNvSpPr/>
            <p:nvPr/>
          </p:nvSpPr>
          <p:spPr>
            <a:xfrm>
              <a:off x="1547664" y="1628800"/>
              <a:ext cx="1080120" cy="10801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二等辺三角形 31"/>
            <p:cNvSpPr/>
            <p:nvPr/>
          </p:nvSpPr>
          <p:spPr>
            <a:xfrm>
              <a:off x="1962430" y="1412776"/>
              <a:ext cx="250588" cy="21602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" name="グループ化 32"/>
          <p:cNvGrpSpPr/>
          <p:nvPr/>
        </p:nvGrpSpPr>
        <p:grpSpPr>
          <a:xfrm rot="16200000">
            <a:off x="7878368" y="3286794"/>
            <a:ext cx="660073" cy="792088"/>
            <a:chOff x="1547664" y="1412776"/>
            <a:chExt cx="1080120" cy="1296144"/>
          </a:xfrm>
        </p:grpSpPr>
        <p:sp>
          <p:nvSpPr>
            <p:cNvPr id="34" name="円/楕円 33"/>
            <p:cNvSpPr/>
            <p:nvPr/>
          </p:nvSpPr>
          <p:spPr>
            <a:xfrm>
              <a:off x="1547664" y="1628800"/>
              <a:ext cx="1080120" cy="10801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二等辺三角形 34"/>
            <p:cNvSpPr/>
            <p:nvPr/>
          </p:nvSpPr>
          <p:spPr>
            <a:xfrm>
              <a:off x="1962430" y="1412776"/>
              <a:ext cx="250588" cy="21602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8089729" y="349817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実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69826" y="349817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実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/>
        </p:nvSpPr>
        <p:spPr>
          <a:xfrm>
            <a:off x="251520" y="188640"/>
            <a:ext cx="3108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/>
              <a:t>実験者・参加者の配置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26540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3714750" cy="4959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422" y="836712"/>
            <a:ext cx="3752850" cy="5016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右矢印 2"/>
          <p:cNvSpPr/>
          <p:nvPr/>
        </p:nvSpPr>
        <p:spPr>
          <a:xfrm>
            <a:off x="4337133" y="2564904"/>
            <a:ext cx="648072" cy="7800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51520" y="18864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/>
              <a:t>測定結果の視覚化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6375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251520" y="188640"/>
            <a:ext cx="5822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/>
              <a:t>結果の事例解説（ゼミ生達による測定結果）</a:t>
            </a:r>
            <a:endParaRPr lang="ja-JP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52" y="836712"/>
            <a:ext cx="8847331" cy="328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475656" y="1172642"/>
            <a:ext cx="20313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個別の皮膚温変化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80112" y="1200035"/>
            <a:ext cx="20313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全体の皮膚温変化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12826" y="4293096"/>
            <a:ext cx="3376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・自己紹介時に皮膚温の低下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0076" y="4735777"/>
            <a:ext cx="7186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・自己紹介後の安静状態で顕著な皮膚温上昇（予期不安の存在）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17381" y="5229200"/>
            <a:ext cx="3567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・皮膚温変化には大きな個人差</a:t>
            </a:r>
            <a:endParaRPr kumimoji="1" lang="ja-JP" altLang="en-US" sz="2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1259632" y="5877272"/>
            <a:ext cx="720080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rgbClr val="FF0000"/>
                </a:solidFill>
              </a:rPr>
              <a:t>自分たちの測定結果を見てディスカッションしましょう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5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122178" y="3244334"/>
            <a:ext cx="6899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/>
              <a:t>2)</a:t>
            </a:r>
            <a:r>
              <a:rPr lang="ja-JP" altLang="en-US" sz="2800" dirty="0"/>
              <a:t>緊張・リラックスが心拍ゆらぎに与える影響</a:t>
            </a:r>
          </a:p>
        </p:txBody>
      </p:sp>
    </p:spTree>
    <p:extLst>
      <p:ext uri="{BB962C8B-B14F-4D97-AF65-F5344CB8AC3E}">
        <p14:creationId xmlns:p14="http://schemas.microsoft.com/office/powerpoint/2010/main" val="283681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9512" y="18864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心電図概説</a:t>
            </a:r>
            <a:endParaRPr lang="en-US" altLang="ja-JP" sz="24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004048" y="1950317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手足や胸部に電極を装着し、心臓の筋活動に由来する電位を測定したもの。</a:t>
            </a:r>
            <a:endParaRPr kumimoji="1" lang="ja-JP" altLang="en-US" sz="2000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376627" y="868045"/>
            <a:ext cx="4299497" cy="3397537"/>
            <a:chOff x="2168455" y="1484834"/>
            <a:chExt cx="4465027" cy="3528342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7829" y="1628800"/>
              <a:ext cx="3662363" cy="2979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テキスト ボックス 5"/>
            <p:cNvSpPr txBox="1"/>
            <p:nvPr/>
          </p:nvSpPr>
          <p:spPr>
            <a:xfrm>
              <a:off x="3087173" y="4751566"/>
              <a:ext cx="2935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100" dirty="0" smtClean="0"/>
                <a:t>図　典型的な心電図波形</a:t>
              </a:r>
              <a:endParaRPr kumimoji="1" lang="ja-JP" altLang="en-US" sz="1100" dirty="0"/>
            </a:p>
          </p:txBody>
        </p:sp>
        <p:sp>
          <p:nvSpPr>
            <p:cNvPr id="21" name="テキスト ボックス 6"/>
            <p:cNvSpPr txBox="1"/>
            <p:nvPr/>
          </p:nvSpPr>
          <p:spPr>
            <a:xfrm>
              <a:off x="5592812" y="4481562"/>
              <a:ext cx="104067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900" dirty="0" smtClean="0"/>
                <a:t>（ひと区分</a:t>
              </a:r>
              <a:r>
                <a:rPr kumimoji="1" lang="en-US" altLang="ja-JP" sz="900" dirty="0" smtClean="0"/>
                <a:t>100ms</a:t>
              </a:r>
              <a:r>
                <a:rPr kumimoji="1" lang="ja-JP" altLang="en-US" sz="900" dirty="0" smtClean="0"/>
                <a:t>）</a:t>
              </a:r>
              <a:endParaRPr kumimoji="1" lang="ja-JP" altLang="en-US" sz="900" dirty="0"/>
            </a:p>
          </p:txBody>
        </p:sp>
        <p:sp>
          <p:nvSpPr>
            <p:cNvPr id="22" name="テキスト ボックス 11"/>
            <p:cNvSpPr txBox="1"/>
            <p:nvPr/>
          </p:nvSpPr>
          <p:spPr>
            <a:xfrm>
              <a:off x="2501486" y="1484834"/>
              <a:ext cx="4587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900" dirty="0" smtClean="0"/>
                <a:t>（</a:t>
              </a:r>
              <a:r>
                <a:rPr kumimoji="1" lang="en-US" altLang="ja-JP" sz="900" dirty="0" smtClean="0"/>
                <a:t>mV</a:t>
              </a:r>
              <a:r>
                <a:rPr kumimoji="1" lang="ja-JP" altLang="en-US" sz="900" dirty="0" smtClean="0"/>
                <a:t>）</a:t>
              </a:r>
              <a:endParaRPr kumimoji="1" lang="ja-JP" altLang="en-US" sz="900" dirty="0"/>
            </a:p>
          </p:txBody>
        </p:sp>
        <p:sp>
          <p:nvSpPr>
            <p:cNvPr id="23" name="テキスト ボックス 12"/>
            <p:cNvSpPr txBox="1"/>
            <p:nvPr/>
          </p:nvSpPr>
          <p:spPr>
            <a:xfrm>
              <a:off x="2496430" y="3877063"/>
              <a:ext cx="406525" cy="263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050" dirty="0" smtClean="0"/>
                <a:t>200</a:t>
              </a:r>
              <a:endParaRPr kumimoji="1" lang="ja-JP" altLang="en-US" sz="1050" dirty="0"/>
            </a:p>
          </p:txBody>
        </p:sp>
        <p:sp>
          <p:nvSpPr>
            <p:cNvPr id="24" name="テキスト ボックス 14"/>
            <p:cNvSpPr txBox="1"/>
            <p:nvPr/>
          </p:nvSpPr>
          <p:spPr>
            <a:xfrm>
              <a:off x="2554138" y="4328212"/>
              <a:ext cx="263359" cy="263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050" dirty="0" smtClean="0"/>
                <a:t>0</a:t>
              </a:r>
            </a:p>
          </p:txBody>
        </p:sp>
        <p:sp>
          <p:nvSpPr>
            <p:cNvPr id="25" name="テキスト ボックス 15"/>
            <p:cNvSpPr txBox="1"/>
            <p:nvPr/>
          </p:nvSpPr>
          <p:spPr>
            <a:xfrm>
              <a:off x="2496430" y="2979059"/>
              <a:ext cx="406525" cy="263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050" dirty="0" smtClean="0"/>
                <a:t>600</a:t>
              </a:r>
              <a:endParaRPr kumimoji="1" lang="ja-JP" altLang="en-US" sz="1050" dirty="0"/>
            </a:p>
          </p:txBody>
        </p:sp>
        <p:sp>
          <p:nvSpPr>
            <p:cNvPr id="26" name="テキスト ボックス 16"/>
            <p:cNvSpPr txBox="1"/>
            <p:nvPr/>
          </p:nvSpPr>
          <p:spPr>
            <a:xfrm>
              <a:off x="2496430" y="3423858"/>
              <a:ext cx="406525" cy="263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050" dirty="0" smtClean="0"/>
                <a:t>400</a:t>
              </a:r>
            </a:p>
          </p:txBody>
        </p:sp>
        <p:sp>
          <p:nvSpPr>
            <p:cNvPr id="27" name="テキスト ボックス 17"/>
            <p:cNvSpPr txBox="1"/>
            <p:nvPr/>
          </p:nvSpPr>
          <p:spPr>
            <a:xfrm>
              <a:off x="2467576" y="2085372"/>
              <a:ext cx="478107" cy="263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050" dirty="0" smtClean="0"/>
                <a:t>1000</a:t>
              </a:r>
              <a:endParaRPr kumimoji="1" lang="ja-JP" altLang="en-US" sz="1050" dirty="0"/>
            </a:p>
          </p:txBody>
        </p:sp>
        <p:sp>
          <p:nvSpPr>
            <p:cNvPr id="28" name="テキスト ボックス 18"/>
            <p:cNvSpPr txBox="1"/>
            <p:nvPr/>
          </p:nvSpPr>
          <p:spPr>
            <a:xfrm>
              <a:off x="2496430" y="2536519"/>
              <a:ext cx="406525" cy="263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050" dirty="0" smtClean="0"/>
                <a:t>800</a:t>
              </a:r>
            </a:p>
          </p:txBody>
        </p:sp>
        <p:sp>
          <p:nvSpPr>
            <p:cNvPr id="29" name="テキスト ボックス 19"/>
            <p:cNvSpPr txBox="1"/>
            <p:nvPr/>
          </p:nvSpPr>
          <p:spPr>
            <a:xfrm>
              <a:off x="2467576" y="1646973"/>
              <a:ext cx="478107" cy="263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050" dirty="0" smtClean="0"/>
                <a:t>1200</a:t>
              </a:r>
              <a:endParaRPr kumimoji="1" lang="ja-JP" altLang="en-US" sz="1050" dirty="0"/>
            </a:p>
          </p:txBody>
        </p:sp>
        <p:sp>
          <p:nvSpPr>
            <p:cNvPr id="30" name="テキスト ボックス 21"/>
            <p:cNvSpPr txBox="1"/>
            <p:nvPr/>
          </p:nvSpPr>
          <p:spPr>
            <a:xfrm>
              <a:off x="4261227" y="3367068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dirty="0" smtClean="0"/>
                <a:t>P</a:t>
              </a:r>
              <a:endParaRPr kumimoji="1" lang="ja-JP" altLang="en-US" dirty="0"/>
            </a:p>
          </p:txBody>
        </p:sp>
        <p:sp>
          <p:nvSpPr>
            <p:cNvPr id="31" name="テキスト ボックス 23"/>
            <p:cNvSpPr txBox="1"/>
            <p:nvPr/>
          </p:nvSpPr>
          <p:spPr>
            <a:xfrm>
              <a:off x="4414290" y="3887341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dirty="0" smtClean="0"/>
                <a:t>Q</a:t>
              </a:r>
              <a:endParaRPr kumimoji="1" lang="ja-JP" altLang="en-US" dirty="0"/>
            </a:p>
          </p:txBody>
        </p:sp>
        <p:sp>
          <p:nvSpPr>
            <p:cNvPr id="32" name="テキスト ボックス 24"/>
            <p:cNvSpPr txBox="1"/>
            <p:nvPr/>
          </p:nvSpPr>
          <p:spPr>
            <a:xfrm>
              <a:off x="4503406" y="2035184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dirty="0" smtClean="0"/>
                <a:t>R</a:t>
              </a:r>
              <a:endParaRPr kumimoji="1" lang="ja-JP" altLang="en-US" dirty="0"/>
            </a:p>
          </p:txBody>
        </p:sp>
        <p:sp>
          <p:nvSpPr>
            <p:cNvPr id="33" name="テキスト ボックス 25"/>
            <p:cNvSpPr txBox="1"/>
            <p:nvPr/>
          </p:nvSpPr>
          <p:spPr>
            <a:xfrm>
              <a:off x="4693240" y="389693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dirty="0" smtClean="0"/>
                <a:t>S</a:t>
              </a:r>
              <a:endParaRPr kumimoji="1" lang="ja-JP" altLang="en-US" dirty="0"/>
            </a:p>
          </p:txBody>
        </p:sp>
        <p:sp>
          <p:nvSpPr>
            <p:cNvPr id="34" name="テキスト ボックス 26"/>
            <p:cNvSpPr txBox="1"/>
            <p:nvPr/>
          </p:nvSpPr>
          <p:spPr>
            <a:xfrm>
              <a:off x="4865362" y="3376828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dirty="0" smtClean="0"/>
                <a:t>T</a:t>
              </a:r>
              <a:endParaRPr kumimoji="1" lang="ja-JP" altLang="en-US" dirty="0"/>
            </a:p>
          </p:txBody>
        </p:sp>
        <p:cxnSp>
          <p:nvCxnSpPr>
            <p:cNvPr id="35" name="直線矢印コネクタ 34"/>
            <p:cNvCxnSpPr/>
            <p:nvPr/>
          </p:nvCxnSpPr>
          <p:spPr>
            <a:xfrm>
              <a:off x="4696964" y="2535893"/>
              <a:ext cx="129614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1023"/>
            <p:cNvSpPr txBox="1"/>
            <p:nvPr/>
          </p:nvSpPr>
          <p:spPr>
            <a:xfrm>
              <a:off x="5136002" y="2620799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dirty="0" smtClean="0"/>
                <a:t>IBI</a:t>
              </a:r>
              <a:endParaRPr kumimoji="1" lang="ja-JP" altLang="en-US" dirty="0"/>
            </a:p>
          </p:txBody>
        </p:sp>
        <p:sp>
          <p:nvSpPr>
            <p:cNvPr id="37" name="テキスト ボックス 1"/>
            <p:cNvSpPr txBox="1"/>
            <p:nvPr/>
          </p:nvSpPr>
          <p:spPr>
            <a:xfrm>
              <a:off x="2168455" y="2560814"/>
              <a:ext cx="400110" cy="86818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1400" dirty="0" smtClean="0"/>
                <a:t>心　電　図</a:t>
              </a:r>
              <a:endParaRPr kumimoji="1" lang="ja-JP" altLang="en-US" sz="1400" dirty="0"/>
            </a:p>
          </p:txBody>
        </p:sp>
      </p:grpSp>
      <p:sp>
        <p:nvSpPr>
          <p:cNvPr id="49" name="テキスト ボックス 48"/>
          <p:cNvSpPr txBox="1"/>
          <p:nvPr/>
        </p:nvSpPr>
        <p:spPr>
          <a:xfrm>
            <a:off x="713105" y="4440447"/>
            <a:ext cx="7647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PQRST</a:t>
            </a:r>
            <a:r>
              <a:rPr lang="ja-JP" altLang="en-US" sz="2000" dirty="0" smtClean="0"/>
              <a:t>の特徴的な波形が、新収縮ごとに発生する。心理学では、測定しやすい</a:t>
            </a:r>
            <a:r>
              <a:rPr lang="en-US" altLang="ja-JP" sz="2000" dirty="0" smtClean="0"/>
              <a:t>R</a:t>
            </a:r>
            <a:r>
              <a:rPr lang="ja-JP" altLang="en-US" sz="2000" dirty="0" smtClean="0"/>
              <a:t>波を検出し、拍動間隔</a:t>
            </a:r>
            <a:r>
              <a:rPr lang="en-US" altLang="ja-JP" sz="2000" dirty="0" smtClean="0"/>
              <a:t>(Inter Beat Interval: IBI)</a:t>
            </a:r>
            <a:r>
              <a:rPr lang="ja-JP" altLang="en-US" sz="2000" dirty="0" smtClean="0"/>
              <a:t>や、心拍数</a:t>
            </a:r>
            <a:r>
              <a:rPr lang="en-US" altLang="ja-JP" sz="2000" dirty="0" smtClean="0"/>
              <a:t>(Heart Rate: HR)</a:t>
            </a:r>
            <a:r>
              <a:rPr lang="ja-JP" altLang="en-US" sz="2000" dirty="0" smtClean="0"/>
              <a:t>を求めるのが一般的。</a:t>
            </a:r>
            <a:endParaRPr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223106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9512" y="188640"/>
            <a:ext cx="2242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心拍ゆらぎ概説</a:t>
            </a:r>
            <a:endParaRPr lang="en-US" altLang="ja-JP" sz="24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83568" y="4005064"/>
            <a:ext cx="37444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RMSSD</a:t>
            </a:r>
          </a:p>
          <a:p>
            <a:r>
              <a:rPr lang="ja-JP" altLang="en-US" sz="2000" dirty="0" smtClean="0"/>
              <a:t>隣り合う</a:t>
            </a:r>
            <a:r>
              <a:rPr lang="en-US" altLang="ja-JP" sz="2000" dirty="0" smtClean="0"/>
              <a:t>IBI</a:t>
            </a:r>
            <a:r>
              <a:rPr lang="ja-JP" altLang="en-US" sz="2000" dirty="0" smtClean="0"/>
              <a:t>の差分を２乗し、それらに関して</a:t>
            </a:r>
            <a:r>
              <a:rPr lang="en-US" altLang="ja-JP" sz="2000" dirty="0" smtClean="0"/>
              <a:t>SD</a:t>
            </a:r>
            <a:r>
              <a:rPr lang="ja-JP" altLang="en-US" sz="2000" dirty="0" smtClean="0"/>
              <a:t>を求めたもの。主に高周波成分のゆらぎ（つまり副交感神経活動）を反映すると考えられている。</a:t>
            </a:r>
            <a:endParaRPr kumimoji="1" lang="ja-JP" altLang="en-US" sz="2000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012" y="3901878"/>
            <a:ext cx="3248967" cy="283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3" y="1661640"/>
            <a:ext cx="232677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953" y="1661640"/>
            <a:ext cx="232677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右矢印 42"/>
          <p:cNvSpPr/>
          <p:nvPr/>
        </p:nvSpPr>
        <p:spPr>
          <a:xfrm>
            <a:off x="4716016" y="4837982"/>
            <a:ext cx="648072" cy="7800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53954" y="705936"/>
            <a:ext cx="8466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拍動間隔は、交感神経や副交感神経の影響を受け揺らいでおり、主に呼吸に由来する高周波成分（</a:t>
            </a:r>
            <a:r>
              <a:rPr lang="en-US" altLang="ja-JP" sz="2000" dirty="0" smtClean="0"/>
              <a:t>0.15</a:t>
            </a:r>
            <a:r>
              <a:rPr lang="ja-JP" altLang="en-US" sz="2000" dirty="0" smtClean="0"/>
              <a:t>～</a:t>
            </a:r>
            <a:r>
              <a:rPr lang="en-US" altLang="ja-JP" sz="2000" dirty="0" smtClean="0"/>
              <a:t>0.4Hz</a:t>
            </a:r>
            <a:r>
              <a:rPr lang="ja-JP" altLang="en-US" sz="2000" dirty="0" smtClean="0"/>
              <a:t>）は、副交感神経神経活動を反映する。</a:t>
            </a:r>
            <a:endParaRPr lang="en-US" altLang="ja-JP" sz="2000" dirty="0" smtClean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93" y="1661640"/>
            <a:ext cx="232677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632" y="1661640"/>
            <a:ext cx="232677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818953" y="1680573"/>
            <a:ext cx="87716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授業前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102363" y="1721599"/>
            <a:ext cx="87716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授業後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256076" y="1680741"/>
            <a:ext cx="10759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夕方眠る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452320" y="1680573"/>
            <a:ext cx="10534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家で眠る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37970" y="2924944"/>
            <a:ext cx="64087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リラックスするにしたがって</a:t>
            </a:r>
            <a:r>
              <a:rPr kumimoji="1" lang="en-US" altLang="ja-JP" dirty="0" smtClean="0"/>
              <a:t>IBI</a:t>
            </a:r>
            <a:r>
              <a:rPr kumimoji="1" lang="ja-JP" altLang="en-US" dirty="0" smtClean="0"/>
              <a:t>の上下動（ゆらぎ）が大きく・・・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241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51520" y="188640"/>
            <a:ext cx="5069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測定器（スタンドアロン心拍計）</a:t>
            </a:r>
            <a:r>
              <a:rPr lang="ja-JP" altLang="en-US" sz="2400" dirty="0" smtClean="0"/>
              <a:t>の概観</a:t>
            </a:r>
            <a:endParaRPr lang="ja-JP" altLang="en-US" sz="24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323528" y="1052736"/>
            <a:ext cx="3024336" cy="4071222"/>
            <a:chOff x="6228184" y="3078584"/>
            <a:chExt cx="2476500" cy="3333750"/>
          </a:xfrm>
        </p:grpSpPr>
        <p:pic>
          <p:nvPicPr>
            <p:cNvPr id="2051" name="Picture 3" descr="C:\Users\HP-nagano\Desktop\lead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3078584"/>
              <a:ext cx="2476500" cy="333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正方形/長方形 4"/>
            <p:cNvSpPr/>
            <p:nvPr/>
          </p:nvSpPr>
          <p:spPr>
            <a:xfrm>
              <a:off x="6948264" y="4005064"/>
              <a:ext cx="288032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7615266" y="3568253"/>
              <a:ext cx="259576" cy="2595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6879852" y="3580503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7303541" y="4326437"/>
              <a:ext cx="216024" cy="2160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7696922" y="4350815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3284803" y="1089181"/>
            <a:ext cx="5616625" cy="3923995"/>
            <a:chOff x="1090211" y="1412776"/>
            <a:chExt cx="6280048" cy="4387488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1412776"/>
              <a:ext cx="4104456" cy="4104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四角形吹き出し 14"/>
            <p:cNvSpPr/>
            <p:nvPr/>
          </p:nvSpPr>
          <p:spPr>
            <a:xfrm>
              <a:off x="1187624" y="1627059"/>
              <a:ext cx="1944217" cy="767347"/>
            </a:xfrm>
            <a:prstGeom prst="wedgeRectCallout">
              <a:avLst>
                <a:gd name="adj1" fmla="val 43211"/>
                <a:gd name="adj2" fmla="val 9223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ja-JP" altLang="en-US" sz="1400" dirty="0" smtClean="0">
                  <a:solidFill>
                    <a:schemeClr val="tx1"/>
                  </a:solidFill>
                </a:rPr>
                <a:t>液晶画面に、</a:t>
              </a:r>
              <a:r>
                <a:rPr lang="en-US" altLang="ja-JP" sz="1400" dirty="0" smtClean="0">
                  <a:solidFill>
                    <a:schemeClr val="tx1"/>
                  </a:solidFill>
                </a:rPr>
                <a:t>IBI</a:t>
              </a:r>
              <a:r>
                <a:rPr lang="ja-JP" altLang="en-US" sz="1400" dirty="0" err="1" smtClean="0">
                  <a:solidFill>
                    <a:schemeClr val="tx1"/>
                  </a:solidFill>
                </a:rPr>
                <a:t>、</a:t>
              </a:r>
              <a:r>
                <a:rPr lang="en-US" altLang="ja-JP" sz="1400" dirty="0" smtClean="0">
                  <a:solidFill>
                    <a:schemeClr val="tx1"/>
                  </a:solidFill>
                </a:rPr>
                <a:t>R</a:t>
              </a:r>
              <a:r>
                <a:rPr lang="ja-JP" altLang="en-US" sz="1400" dirty="0" smtClean="0">
                  <a:solidFill>
                    <a:schemeClr val="tx1"/>
                  </a:solidFill>
                </a:rPr>
                <a:t>波検出感度、検出数、バッテリ電圧を表示</a:t>
              </a:r>
              <a:endParaRPr lang="en-US" altLang="ja-JP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四角形吹き出し 15"/>
            <p:cNvSpPr/>
            <p:nvPr/>
          </p:nvSpPr>
          <p:spPr>
            <a:xfrm>
              <a:off x="3491879" y="1644049"/>
              <a:ext cx="2232250" cy="366683"/>
            </a:xfrm>
            <a:prstGeom prst="wedgeRectCallout">
              <a:avLst>
                <a:gd name="adj1" fmla="val -4442"/>
                <a:gd name="adj2" fmla="val 252046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ja-JP" altLang="en-US" sz="1400" dirty="0" smtClean="0">
                  <a:solidFill>
                    <a:schemeClr val="tx1"/>
                  </a:solidFill>
                </a:rPr>
                <a:t>検出感度調整用ボタン</a:t>
              </a:r>
              <a:endParaRPr lang="en-US" altLang="ja-JP" sz="1400" dirty="0">
                <a:solidFill>
                  <a:schemeClr val="tx1"/>
                </a:solidFill>
              </a:endParaRPr>
            </a:p>
          </p:txBody>
        </p:sp>
        <p:sp>
          <p:nvSpPr>
            <p:cNvPr id="18" name="四角形吹き出し 17"/>
            <p:cNvSpPr/>
            <p:nvPr/>
          </p:nvSpPr>
          <p:spPr>
            <a:xfrm>
              <a:off x="5437937" y="2269628"/>
              <a:ext cx="1932322" cy="720080"/>
            </a:xfrm>
            <a:prstGeom prst="wedgeRectCallout">
              <a:avLst>
                <a:gd name="adj1" fmla="val -56466"/>
                <a:gd name="adj2" fmla="val 113562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ja-JP" sz="1400" dirty="0" smtClean="0">
                  <a:solidFill>
                    <a:schemeClr val="tx1"/>
                  </a:solidFill>
                </a:rPr>
                <a:t>USB</a:t>
              </a:r>
              <a:r>
                <a:rPr lang="ja-JP" altLang="en-US" sz="1400" dirty="0" smtClean="0">
                  <a:solidFill>
                    <a:schemeClr val="tx1"/>
                  </a:solidFill>
                </a:rPr>
                <a:t>端子より、記録データを出力</a:t>
              </a:r>
              <a:endParaRPr lang="en-US" altLang="ja-JP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四角形吹き出し 18"/>
            <p:cNvSpPr/>
            <p:nvPr/>
          </p:nvSpPr>
          <p:spPr>
            <a:xfrm>
              <a:off x="1090211" y="3195599"/>
              <a:ext cx="2041632" cy="687687"/>
            </a:xfrm>
            <a:prstGeom prst="wedgeRectCallout">
              <a:avLst>
                <a:gd name="adj1" fmla="val 63250"/>
                <a:gd name="adj2" fmla="val 73035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ja-JP" altLang="en-US" sz="1400" dirty="0" smtClean="0">
                  <a:solidFill>
                    <a:schemeClr val="tx1"/>
                  </a:solidFill>
                </a:rPr>
                <a:t>下段に心電図アンプと電源を配置</a:t>
              </a:r>
              <a:endParaRPr lang="en-US" altLang="ja-JP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四角形吹き出し 19"/>
            <p:cNvSpPr/>
            <p:nvPr/>
          </p:nvSpPr>
          <p:spPr>
            <a:xfrm>
              <a:off x="3347862" y="5217557"/>
              <a:ext cx="1944217" cy="582707"/>
            </a:xfrm>
            <a:prstGeom prst="wedgeRectCallout">
              <a:avLst>
                <a:gd name="adj1" fmla="val -39520"/>
                <a:gd name="adj2" fmla="val -140346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ja-JP" altLang="en-US" sz="1400" dirty="0" smtClean="0">
                  <a:solidFill>
                    <a:schemeClr val="tx1"/>
                  </a:solidFill>
                </a:rPr>
                <a:t>心電図測定用電極へつながるケーブル</a:t>
              </a:r>
              <a:endParaRPr lang="en-US" altLang="ja-JP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下矢印 20"/>
          <p:cNvSpPr/>
          <p:nvPr/>
        </p:nvSpPr>
        <p:spPr>
          <a:xfrm rot="18727800">
            <a:off x="3055183" y="2588811"/>
            <a:ext cx="509993" cy="231620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44419" y="5558957"/>
            <a:ext cx="635982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作成方法を　</a:t>
            </a:r>
            <a:r>
              <a:rPr kumimoji="1" lang="en-US" altLang="ja-JP" dirty="0" err="1" smtClean="0"/>
              <a:t>OpenPsychophysiologyLab</a:t>
            </a:r>
            <a:r>
              <a:rPr lang="ja-JP" altLang="en-US" dirty="0"/>
              <a:t>　</a:t>
            </a:r>
            <a:r>
              <a:rPr kumimoji="1" lang="ja-JP" altLang="en-US" dirty="0" smtClean="0"/>
              <a:t>上にて公開しております</a:t>
            </a:r>
            <a:endParaRPr kumimoji="1" lang="en-US" altLang="ja-JP" dirty="0" smtClean="0"/>
          </a:p>
          <a:p>
            <a:r>
              <a:rPr lang="en-US" altLang="ja-JP" dirty="0"/>
              <a:t>http://protolab.sakura.ne.jp/OPPL/?page_id=756</a:t>
            </a:r>
            <a:endParaRPr kumimoji="1" lang="ja-JP" altLang="en-US" dirty="0"/>
          </a:p>
        </p:txBody>
      </p:sp>
      <p:pic>
        <p:nvPicPr>
          <p:cNvPr id="2050" name="Picture 2" descr="https://www.cman.jp/QRcode/make/qr/201509221249192041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190" y="5053161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82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3860304" y="1052735"/>
            <a:ext cx="4960168" cy="410445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395536" y="1052735"/>
            <a:ext cx="3312368" cy="410445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51520" y="18864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/>
              <a:t>測定器の操作</a:t>
            </a:r>
            <a:endParaRPr lang="ja-JP" alt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16" y="1686094"/>
            <a:ext cx="2072516" cy="207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78236"/>
            <a:ext cx="208823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00808"/>
            <a:ext cx="208823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786141" y="119675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計測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3861048"/>
            <a:ext cx="3168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感度調整をしてスイッチを</a:t>
            </a:r>
            <a:r>
              <a:rPr kumimoji="1" lang="en-US" altLang="ja-JP" dirty="0" smtClean="0"/>
              <a:t>ON</a:t>
            </a:r>
            <a:r>
              <a:rPr kumimoji="1" lang="ja-JP" altLang="en-US" dirty="0" smtClean="0"/>
              <a:t>にすると</a:t>
            </a:r>
            <a:r>
              <a:rPr kumimoji="1" lang="en-US" altLang="ja-JP" dirty="0" smtClean="0"/>
              <a:t>R</a:t>
            </a:r>
            <a:r>
              <a:rPr kumimoji="1" lang="ja-JP" altLang="en-US" dirty="0" smtClean="0"/>
              <a:t>波発生位置を内部メモリーに記録する。</a:t>
            </a:r>
            <a:r>
              <a:rPr kumimoji="1" lang="en-US" altLang="ja-JP" dirty="0" smtClean="0"/>
              <a:t>OFF</a:t>
            </a:r>
            <a:r>
              <a:rPr kumimoji="1" lang="ja-JP" altLang="en-US" dirty="0" smtClean="0"/>
              <a:t>にすると停止。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95937" y="3873822"/>
            <a:ext cx="4680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測定器の電源を</a:t>
            </a:r>
            <a:r>
              <a:rPr kumimoji="1" lang="en-US" altLang="ja-JP" dirty="0" smtClean="0"/>
              <a:t>OFF</a:t>
            </a:r>
            <a:r>
              <a:rPr kumimoji="1" lang="ja-JP" altLang="en-US" dirty="0" smtClean="0"/>
              <a:t>のまま</a:t>
            </a:r>
            <a:r>
              <a:rPr kumimoji="1" lang="en-US" altLang="ja-JP" dirty="0" smtClean="0"/>
              <a:t>PC</a:t>
            </a:r>
            <a:r>
              <a:rPr kumimoji="1" lang="ja-JP" altLang="en-US" dirty="0" smtClean="0"/>
              <a:t>に接続し、バスパワーで起動すると読み出しモードに。キーボードとして認識され、</a:t>
            </a:r>
            <a:r>
              <a:rPr kumimoji="1" lang="en-US" altLang="ja-JP" dirty="0" smtClean="0"/>
              <a:t>Excel</a:t>
            </a:r>
            <a:r>
              <a:rPr kumimoji="1" lang="ja-JP" altLang="en-US" dirty="0" smtClean="0"/>
              <a:t>等に</a:t>
            </a:r>
            <a:r>
              <a:rPr kumimoji="1" lang="en-US" altLang="ja-JP" dirty="0" smtClean="0"/>
              <a:t>R</a:t>
            </a:r>
            <a:r>
              <a:rPr kumimoji="1" lang="ja-JP" altLang="en-US" dirty="0" smtClean="0"/>
              <a:t>波発生時刻が記入される。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22560" y="1196752"/>
            <a:ext cx="2098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データの読み出し</a:t>
            </a:r>
            <a:endParaRPr kumimoji="1" lang="ja-JP" altLang="en-US" sz="2000" dirty="0"/>
          </a:p>
        </p:txBody>
      </p:sp>
      <p:sp>
        <p:nvSpPr>
          <p:cNvPr id="14" name="正方形/長方形 13"/>
          <p:cNvSpPr/>
          <p:nvPr/>
        </p:nvSpPr>
        <p:spPr>
          <a:xfrm>
            <a:off x="1619672" y="5445224"/>
            <a:ext cx="58326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・低コスト　　　　・操作が簡単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・どこでも測れる</a:t>
            </a:r>
            <a:r>
              <a:rPr lang="ja-JP" altLang="en-US" dirty="0" smtClean="0">
                <a:solidFill>
                  <a:srgbClr val="FF0000"/>
                </a:solidFill>
              </a:rPr>
              <a:t>　　・</a:t>
            </a:r>
            <a:r>
              <a:rPr lang="en-US" altLang="ja-JP" dirty="0" smtClean="0">
                <a:solidFill>
                  <a:srgbClr val="FF0000"/>
                </a:solidFill>
              </a:rPr>
              <a:t>PC</a:t>
            </a:r>
            <a:r>
              <a:rPr lang="ja-JP" altLang="en-US" dirty="0" smtClean="0">
                <a:solidFill>
                  <a:srgbClr val="FF0000"/>
                </a:solidFill>
              </a:rPr>
              <a:t>レスで測定可能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40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51520" y="18864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/>
              <a:t>実験の概要</a:t>
            </a:r>
            <a:endParaRPr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1012086"/>
            <a:ext cx="2098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課題：パズル課題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1620933"/>
            <a:ext cx="2238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計測スケジュール：</a:t>
            </a:r>
            <a:endParaRPr kumimoji="1" lang="ja-JP" altLang="en-US" sz="2000" dirty="0"/>
          </a:p>
        </p:txBody>
      </p:sp>
      <p:sp>
        <p:nvSpPr>
          <p:cNvPr id="8" name="正方形/長方形 7"/>
          <p:cNvSpPr/>
          <p:nvPr/>
        </p:nvSpPr>
        <p:spPr>
          <a:xfrm>
            <a:off x="3212232" y="2206289"/>
            <a:ext cx="229587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パズル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（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5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分）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70038" y="306109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（閉眼）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41630" y="310089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（閉眼）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9552" y="3614246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注意事項：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71600" y="4077072"/>
            <a:ext cx="3687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・計測器を目立たない場所に置く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71600" y="4517104"/>
            <a:ext cx="6588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・筋電図が混入しないようなるべく姿勢を変えないようにする</a:t>
            </a:r>
            <a:endParaRPr kumimoji="1" lang="ja-JP" altLang="en-US" sz="2000" dirty="0"/>
          </a:p>
        </p:txBody>
      </p:sp>
      <p:sp>
        <p:nvSpPr>
          <p:cNvPr id="18" name="正方形/長方形 17"/>
          <p:cNvSpPr/>
          <p:nvPr/>
        </p:nvSpPr>
        <p:spPr>
          <a:xfrm>
            <a:off x="763960" y="2204864"/>
            <a:ext cx="229587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前安静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（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5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分）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660504" y="2204864"/>
            <a:ext cx="229587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後安静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（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5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分）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7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9512" y="188640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はじめに</a:t>
            </a:r>
            <a:endParaRPr lang="en-US" altLang="ja-JP" sz="2400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539552" y="836712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精神生理学では、心と体の関係を、</a:t>
            </a:r>
            <a:r>
              <a:rPr lang="ja-JP" altLang="en-US" sz="2000" dirty="0">
                <a:solidFill>
                  <a:srgbClr val="FF0000"/>
                </a:solidFill>
              </a:rPr>
              <a:t>生きた人間を測定しながら学んでいく</a:t>
            </a:r>
            <a:r>
              <a:rPr lang="ja-JP" altLang="en-US" sz="2000" dirty="0"/>
              <a:t>事が</a:t>
            </a:r>
            <a:r>
              <a:rPr lang="ja-JP" altLang="en-US" sz="2000" dirty="0" smtClean="0"/>
              <a:t>欠かせない。</a:t>
            </a:r>
            <a:endParaRPr lang="ja-JP" altLang="en-US" sz="2000" dirty="0"/>
          </a:p>
        </p:txBody>
      </p:sp>
      <p:sp>
        <p:nvSpPr>
          <p:cNvPr id="7" name="正方形/長方形 6"/>
          <p:cNvSpPr/>
          <p:nvPr/>
        </p:nvSpPr>
        <p:spPr>
          <a:xfrm>
            <a:off x="1835696" y="1700808"/>
            <a:ext cx="669674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近年は、安価なマイクロコンピュータや、デジタルファブリケーション技術の普及により</a:t>
            </a:r>
            <a:r>
              <a:rPr lang="ja-JP" altLang="en-US" sz="2000" dirty="0" smtClean="0"/>
              <a:t>、</a:t>
            </a:r>
            <a:r>
              <a:rPr lang="ja-JP" altLang="en-US" sz="2800" u="sng" dirty="0" smtClean="0">
                <a:solidFill>
                  <a:srgbClr val="FF0000"/>
                </a:solidFill>
              </a:rPr>
              <a:t>現場に即した使いやすい</a:t>
            </a:r>
            <a:r>
              <a:rPr lang="ja-JP" altLang="en-US" sz="2000" dirty="0" smtClean="0"/>
              <a:t>生体</a:t>
            </a:r>
            <a:r>
              <a:rPr lang="ja-JP" altLang="en-US" sz="2000" dirty="0"/>
              <a:t>計測装置を自作する事も可能となりつつある。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1907704" y="4794632"/>
            <a:ext cx="525658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1)</a:t>
            </a:r>
            <a:r>
              <a:rPr lang="ja-JP" altLang="en-US" dirty="0">
                <a:solidFill>
                  <a:schemeClr val="tx1"/>
                </a:solidFill>
              </a:rPr>
              <a:t>対人ストレスが末梢皮膚温にあたえる</a:t>
            </a:r>
            <a:r>
              <a:rPr lang="ja-JP" altLang="en-US" dirty="0" smtClean="0">
                <a:solidFill>
                  <a:schemeClr val="tx1"/>
                </a:solidFill>
              </a:rPr>
              <a:t>影響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907704" y="5517232"/>
            <a:ext cx="525658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2</a:t>
            </a:r>
            <a:r>
              <a:rPr lang="en-US" altLang="ja-JP" dirty="0" smtClean="0">
                <a:solidFill>
                  <a:schemeClr val="tx1"/>
                </a:solidFill>
              </a:rPr>
              <a:t>)</a:t>
            </a:r>
            <a:r>
              <a:rPr lang="ja-JP" altLang="en-US" dirty="0" smtClean="0">
                <a:solidFill>
                  <a:schemeClr val="tx1"/>
                </a:solidFill>
              </a:rPr>
              <a:t>緊張・リラックスが</a:t>
            </a:r>
            <a:r>
              <a:rPr lang="ja-JP" altLang="en-US" dirty="0">
                <a:solidFill>
                  <a:schemeClr val="tx1"/>
                </a:solidFill>
              </a:rPr>
              <a:t>心拍ゆらぎに与える影響</a:t>
            </a:r>
          </a:p>
        </p:txBody>
      </p:sp>
      <p:sp>
        <p:nvSpPr>
          <p:cNvPr id="29" name="爆発 2 28"/>
          <p:cNvSpPr/>
          <p:nvPr/>
        </p:nvSpPr>
        <p:spPr>
          <a:xfrm>
            <a:off x="1043608" y="2996952"/>
            <a:ext cx="6696744" cy="1512168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ローコストな自作測定器を用いた精神生理学を体験しよう</a:t>
            </a:r>
            <a:r>
              <a:rPr lang="ja-JP" altLang="en-US" sz="2000" dirty="0" smtClean="0">
                <a:solidFill>
                  <a:schemeClr val="tx1"/>
                </a:solidFill>
              </a:rPr>
              <a:t>！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5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870001" y="2348880"/>
            <a:ext cx="5472608" cy="13838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/>
        </p:nvGrpSpPr>
        <p:grpSpPr>
          <a:xfrm rot="2593196">
            <a:off x="987158" y="3606847"/>
            <a:ext cx="660073" cy="792088"/>
            <a:chOff x="1547664" y="1412776"/>
            <a:chExt cx="1080120" cy="1296144"/>
          </a:xfrm>
        </p:grpSpPr>
        <p:sp>
          <p:nvSpPr>
            <p:cNvPr id="18" name="円/楕円 17"/>
            <p:cNvSpPr/>
            <p:nvPr/>
          </p:nvSpPr>
          <p:spPr>
            <a:xfrm>
              <a:off x="1547664" y="1628800"/>
              <a:ext cx="1080120" cy="10801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二等辺三角形 18"/>
            <p:cNvSpPr/>
            <p:nvPr/>
          </p:nvSpPr>
          <p:spPr>
            <a:xfrm>
              <a:off x="1962430" y="1412776"/>
              <a:ext cx="250588" cy="21602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3432008" y="3936884"/>
            <a:ext cx="660073" cy="792088"/>
            <a:chOff x="1547664" y="1412776"/>
            <a:chExt cx="1080120" cy="1296144"/>
          </a:xfrm>
        </p:grpSpPr>
        <p:sp>
          <p:nvSpPr>
            <p:cNvPr id="21" name="円/楕円 20"/>
            <p:cNvSpPr/>
            <p:nvPr/>
          </p:nvSpPr>
          <p:spPr>
            <a:xfrm>
              <a:off x="1547664" y="1628800"/>
              <a:ext cx="1080120" cy="10801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二等辺三角形 21"/>
            <p:cNvSpPr/>
            <p:nvPr/>
          </p:nvSpPr>
          <p:spPr>
            <a:xfrm>
              <a:off x="1962430" y="1412776"/>
              <a:ext cx="250588" cy="21602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5490542" y="3944791"/>
            <a:ext cx="660073" cy="792088"/>
            <a:chOff x="1547664" y="1412776"/>
            <a:chExt cx="1080120" cy="1296144"/>
          </a:xfrm>
        </p:grpSpPr>
        <p:sp>
          <p:nvSpPr>
            <p:cNvPr id="24" name="円/楕円 23"/>
            <p:cNvSpPr/>
            <p:nvPr/>
          </p:nvSpPr>
          <p:spPr>
            <a:xfrm>
              <a:off x="1547664" y="1628800"/>
              <a:ext cx="1080120" cy="10801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二等辺三角形 24"/>
            <p:cNvSpPr/>
            <p:nvPr/>
          </p:nvSpPr>
          <p:spPr>
            <a:xfrm>
              <a:off x="1962430" y="1412776"/>
              <a:ext cx="250588" cy="21602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" name="グループ化 25"/>
          <p:cNvGrpSpPr/>
          <p:nvPr/>
        </p:nvGrpSpPr>
        <p:grpSpPr>
          <a:xfrm rot="19411812">
            <a:off x="7445791" y="3799138"/>
            <a:ext cx="660073" cy="792088"/>
            <a:chOff x="1547664" y="1412776"/>
            <a:chExt cx="1080120" cy="1296144"/>
          </a:xfrm>
        </p:grpSpPr>
        <p:sp>
          <p:nvSpPr>
            <p:cNvPr id="27" name="円/楕円 26"/>
            <p:cNvSpPr/>
            <p:nvPr/>
          </p:nvSpPr>
          <p:spPr>
            <a:xfrm>
              <a:off x="1547664" y="1628800"/>
              <a:ext cx="1080120" cy="10801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二等辺三角形 27"/>
            <p:cNvSpPr/>
            <p:nvPr/>
          </p:nvSpPr>
          <p:spPr>
            <a:xfrm>
              <a:off x="1962430" y="1412776"/>
              <a:ext cx="250588" cy="21602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7369224" y="4887163"/>
            <a:ext cx="660073" cy="792088"/>
            <a:chOff x="7369224" y="4887163"/>
            <a:chExt cx="660073" cy="792088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7369224" y="4887163"/>
              <a:ext cx="660073" cy="792088"/>
              <a:chOff x="1547664" y="1412776"/>
              <a:chExt cx="1080120" cy="1296144"/>
            </a:xfrm>
          </p:grpSpPr>
          <p:sp>
            <p:nvSpPr>
              <p:cNvPr id="34" name="円/楕円 33"/>
              <p:cNvSpPr/>
              <p:nvPr/>
            </p:nvSpPr>
            <p:spPr>
              <a:xfrm>
                <a:off x="1547664" y="1628800"/>
                <a:ext cx="1080120" cy="10801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二等辺三角形 34"/>
              <p:cNvSpPr/>
              <p:nvPr/>
            </p:nvSpPr>
            <p:spPr>
              <a:xfrm>
                <a:off x="1962430" y="1412776"/>
                <a:ext cx="250588" cy="216024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6" name="テキスト ボックス 35"/>
            <p:cNvSpPr txBox="1"/>
            <p:nvPr/>
          </p:nvSpPr>
          <p:spPr>
            <a:xfrm>
              <a:off x="7483812" y="5164901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実</a:t>
              </a:r>
              <a:endParaRPr kumimoji="1" lang="ja-JP" altLang="en-US" dirty="0"/>
            </a:p>
          </p:txBody>
        </p:sp>
      </p:grpSp>
      <p:sp>
        <p:nvSpPr>
          <p:cNvPr id="38" name="正方形/長方形 37"/>
          <p:cNvSpPr/>
          <p:nvPr/>
        </p:nvSpPr>
        <p:spPr>
          <a:xfrm>
            <a:off x="251520" y="188640"/>
            <a:ext cx="3108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/>
              <a:t>実験者・参加者の配置</a:t>
            </a:r>
            <a:endParaRPr lang="ja-JP" altLang="en-US" sz="2400" dirty="0"/>
          </a:p>
        </p:txBody>
      </p:sp>
      <p:grpSp>
        <p:nvGrpSpPr>
          <p:cNvPr id="39" name="グループ化 38"/>
          <p:cNvGrpSpPr/>
          <p:nvPr/>
        </p:nvGrpSpPr>
        <p:grpSpPr>
          <a:xfrm>
            <a:off x="5234828" y="5080927"/>
            <a:ext cx="660073" cy="792088"/>
            <a:chOff x="7369224" y="4887163"/>
            <a:chExt cx="660073" cy="792088"/>
          </a:xfrm>
        </p:grpSpPr>
        <p:grpSp>
          <p:nvGrpSpPr>
            <p:cNvPr id="40" name="グループ化 39"/>
            <p:cNvGrpSpPr/>
            <p:nvPr/>
          </p:nvGrpSpPr>
          <p:grpSpPr>
            <a:xfrm>
              <a:off x="7369224" y="4887163"/>
              <a:ext cx="660073" cy="792088"/>
              <a:chOff x="1547664" y="1412776"/>
              <a:chExt cx="1080120" cy="1296144"/>
            </a:xfrm>
          </p:grpSpPr>
          <p:sp>
            <p:nvSpPr>
              <p:cNvPr id="42" name="円/楕円 41"/>
              <p:cNvSpPr/>
              <p:nvPr/>
            </p:nvSpPr>
            <p:spPr>
              <a:xfrm>
                <a:off x="1547664" y="1628800"/>
                <a:ext cx="1080120" cy="10801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二等辺三角形 42"/>
              <p:cNvSpPr/>
              <p:nvPr/>
            </p:nvSpPr>
            <p:spPr>
              <a:xfrm>
                <a:off x="1962430" y="1412776"/>
                <a:ext cx="250588" cy="216024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1" name="テキスト ボックス 40"/>
            <p:cNvSpPr txBox="1"/>
            <p:nvPr/>
          </p:nvSpPr>
          <p:spPr>
            <a:xfrm>
              <a:off x="7483812" y="5164901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実</a:t>
              </a:r>
              <a:endParaRPr kumimoji="1" lang="ja-JP" altLang="en-US" dirty="0"/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2660816" y="5035289"/>
            <a:ext cx="660073" cy="792088"/>
            <a:chOff x="7369224" y="4887163"/>
            <a:chExt cx="660073" cy="792088"/>
          </a:xfrm>
        </p:grpSpPr>
        <p:grpSp>
          <p:nvGrpSpPr>
            <p:cNvPr id="45" name="グループ化 44"/>
            <p:cNvGrpSpPr/>
            <p:nvPr/>
          </p:nvGrpSpPr>
          <p:grpSpPr>
            <a:xfrm>
              <a:off x="7369224" y="4887163"/>
              <a:ext cx="660073" cy="792088"/>
              <a:chOff x="1547664" y="1412776"/>
              <a:chExt cx="1080120" cy="1296144"/>
            </a:xfrm>
          </p:grpSpPr>
          <p:sp>
            <p:nvSpPr>
              <p:cNvPr id="47" name="円/楕円 46"/>
              <p:cNvSpPr/>
              <p:nvPr/>
            </p:nvSpPr>
            <p:spPr>
              <a:xfrm>
                <a:off x="1547664" y="1628800"/>
                <a:ext cx="1080120" cy="10801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二等辺三角形 47"/>
              <p:cNvSpPr/>
              <p:nvPr/>
            </p:nvSpPr>
            <p:spPr>
              <a:xfrm>
                <a:off x="1962430" y="1412776"/>
                <a:ext cx="250588" cy="216024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6" name="テキスト ボックス 45"/>
            <p:cNvSpPr txBox="1"/>
            <p:nvPr/>
          </p:nvSpPr>
          <p:spPr>
            <a:xfrm>
              <a:off x="7483812" y="5164901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実</a:t>
              </a:r>
              <a:endParaRPr kumimoji="1" lang="ja-JP" altLang="en-US" dirty="0"/>
            </a:p>
          </p:txBody>
        </p:sp>
      </p:grpSp>
      <p:grpSp>
        <p:nvGrpSpPr>
          <p:cNvPr id="49" name="グループ化 48"/>
          <p:cNvGrpSpPr/>
          <p:nvPr/>
        </p:nvGrpSpPr>
        <p:grpSpPr>
          <a:xfrm>
            <a:off x="410616" y="4566577"/>
            <a:ext cx="660073" cy="792088"/>
            <a:chOff x="7369224" y="4887163"/>
            <a:chExt cx="660073" cy="792088"/>
          </a:xfrm>
        </p:grpSpPr>
        <p:grpSp>
          <p:nvGrpSpPr>
            <p:cNvPr id="50" name="グループ化 49"/>
            <p:cNvGrpSpPr/>
            <p:nvPr/>
          </p:nvGrpSpPr>
          <p:grpSpPr>
            <a:xfrm>
              <a:off x="7369224" y="4887163"/>
              <a:ext cx="660073" cy="792088"/>
              <a:chOff x="1547664" y="1412776"/>
              <a:chExt cx="1080120" cy="1296144"/>
            </a:xfrm>
          </p:grpSpPr>
          <p:sp>
            <p:nvSpPr>
              <p:cNvPr id="52" name="円/楕円 51"/>
              <p:cNvSpPr/>
              <p:nvPr/>
            </p:nvSpPr>
            <p:spPr>
              <a:xfrm>
                <a:off x="1547664" y="1628800"/>
                <a:ext cx="1080120" cy="10801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二等辺三角形 52"/>
              <p:cNvSpPr/>
              <p:nvPr/>
            </p:nvSpPr>
            <p:spPr>
              <a:xfrm>
                <a:off x="1962430" y="1412776"/>
                <a:ext cx="250588" cy="216024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1" name="テキスト ボックス 50"/>
            <p:cNvSpPr txBox="1"/>
            <p:nvPr/>
          </p:nvSpPr>
          <p:spPr>
            <a:xfrm>
              <a:off x="7483812" y="5164901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実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04668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1965922" y="901773"/>
            <a:ext cx="1432072" cy="2520599"/>
            <a:chOff x="1812608" y="548680"/>
            <a:chExt cx="1585386" cy="2790448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608" y="548680"/>
              <a:ext cx="1585386" cy="2327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テキスト ボックス 1"/>
            <p:cNvSpPr txBox="1"/>
            <p:nvPr/>
          </p:nvSpPr>
          <p:spPr>
            <a:xfrm>
              <a:off x="2339752" y="2969796"/>
              <a:ext cx="732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うさぎ</a:t>
              </a:r>
              <a:endParaRPr kumimoji="1" lang="ja-JP" altLang="en-US" dirty="0"/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5577187" y="1147452"/>
            <a:ext cx="1822989" cy="2294823"/>
            <a:chOff x="5382023" y="674513"/>
            <a:chExt cx="2018154" cy="2540501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2023" y="674513"/>
              <a:ext cx="2018154" cy="207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6012160" y="2845682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はくちょう</a:t>
              </a:r>
              <a:endParaRPr kumimoji="1" lang="ja-JP" altLang="en-US" dirty="0"/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1989096" y="3645024"/>
            <a:ext cx="1432874" cy="2675411"/>
            <a:chOff x="1835696" y="3736939"/>
            <a:chExt cx="1586274" cy="296183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3736939"/>
              <a:ext cx="1586274" cy="2534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2165024" y="6329441"/>
              <a:ext cx="893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ろうそく</a:t>
              </a:r>
              <a:endParaRPr kumimoji="1" lang="ja-JP" altLang="en-US" dirty="0"/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5519885" y="4077072"/>
            <a:ext cx="1879041" cy="2116823"/>
            <a:chOff x="5318719" y="4170662"/>
            <a:chExt cx="2080207" cy="2343445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719" y="4170662"/>
              <a:ext cx="2080207" cy="2134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6191949" y="6144775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N</a:t>
              </a:r>
              <a:endParaRPr kumimoji="1" lang="ja-JP" altLang="en-US" dirty="0"/>
            </a:p>
          </p:txBody>
        </p:sp>
      </p:grpSp>
      <p:sp>
        <p:nvSpPr>
          <p:cNvPr id="15" name="正方形/長方形 14"/>
          <p:cNvSpPr/>
          <p:nvPr/>
        </p:nvSpPr>
        <p:spPr>
          <a:xfrm>
            <a:off x="251520" y="188640"/>
            <a:ext cx="2449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/>
              <a:t>課題（タングラム）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1864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51520" y="188640"/>
            <a:ext cx="3403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/>
              <a:t>データの読み込みと解析</a:t>
            </a:r>
            <a:endParaRPr lang="ja-JP" altLang="en-US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44" y="980728"/>
            <a:ext cx="208823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kodamalab.sakura.ne.jp/wordpress/wp-content/uploads/2015/06/c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322692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odamalab.sakura.ne.jp/wordpress/wp-content/uploads/2015/06/c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603882"/>
            <a:ext cx="4800848" cy="457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450652" y="5311066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http://kodamalab.sakura.ne.jp/nagano/rmssd/form.html</a:t>
            </a:r>
            <a:endParaRPr lang="ja-JP" altLang="en-US" dirty="0"/>
          </a:p>
        </p:txBody>
      </p:sp>
      <p:sp>
        <p:nvSpPr>
          <p:cNvPr id="7" name="下矢印 6"/>
          <p:cNvSpPr/>
          <p:nvPr/>
        </p:nvSpPr>
        <p:spPr>
          <a:xfrm>
            <a:off x="1308612" y="2891134"/>
            <a:ext cx="444568" cy="8258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 rot="16200000">
            <a:off x="3679476" y="4047976"/>
            <a:ext cx="38760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2881" y="5837202"/>
            <a:ext cx="6319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・検出失敗部分の修正および</a:t>
            </a:r>
            <a:r>
              <a:rPr kumimoji="1" lang="en-US" altLang="ja-JP" sz="2000" dirty="0" smtClean="0"/>
              <a:t>1</a:t>
            </a:r>
            <a:r>
              <a:rPr kumimoji="1" lang="ja-JP" altLang="en-US" sz="2000" dirty="0" smtClean="0"/>
              <a:t>分ごとの</a:t>
            </a:r>
            <a:r>
              <a:rPr kumimoji="1" lang="en-US" altLang="ja-JP" sz="2000" dirty="0" smtClean="0"/>
              <a:t>IBI</a:t>
            </a:r>
            <a:r>
              <a:rPr kumimoji="1" lang="ja-JP" altLang="en-US" sz="2000" dirty="0" smtClean="0"/>
              <a:t>・</a:t>
            </a:r>
            <a:r>
              <a:rPr kumimoji="1" lang="en-US" altLang="ja-JP" sz="2000" dirty="0" smtClean="0"/>
              <a:t>RMSSD</a:t>
            </a:r>
            <a:r>
              <a:rPr kumimoji="1" lang="ja-JP" altLang="en-US" sz="2000" dirty="0" smtClean="0"/>
              <a:t>値計算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08440" y="125186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B0F0"/>
                </a:solidFill>
              </a:rPr>
              <a:t>修正前波形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808440" y="153681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修正後波形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95800" y="3347699"/>
            <a:ext cx="4251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IBI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24128" y="3346761"/>
            <a:ext cx="86113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RMSSD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031743" y="3356992"/>
            <a:ext cx="11079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修正情報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1908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51520" y="188640"/>
            <a:ext cx="5822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/>
              <a:t>結果の事例解説（ゼミ生達による測定結果）</a:t>
            </a:r>
            <a:endParaRPr lang="ja-JP" alt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75" y="764704"/>
            <a:ext cx="3108729" cy="186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75" y="2672916"/>
            <a:ext cx="3108729" cy="186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75" y="4581127"/>
            <a:ext cx="3108729" cy="186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 rot="16200000">
            <a:off x="-111940" y="1456083"/>
            <a:ext cx="13612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Inter Beat Interval(</a:t>
            </a:r>
            <a:r>
              <a:rPr kumimoji="1" lang="en-US" altLang="ja-JP" sz="1000" dirty="0" err="1" smtClean="0"/>
              <a:t>ms</a:t>
            </a:r>
            <a:r>
              <a:rPr kumimoji="1" lang="en-US" altLang="ja-JP" sz="1000" dirty="0" smtClean="0"/>
              <a:t>)</a:t>
            </a:r>
            <a:endParaRPr kumimoji="1" lang="ja-JP" altLang="en-US" sz="1000" dirty="0"/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-122403" y="3355493"/>
            <a:ext cx="13612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Inter Beat Interval(</a:t>
            </a:r>
            <a:r>
              <a:rPr kumimoji="1" lang="en-US" altLang="ja-JP" sz="1000" dirty="0" err="1" smtClean="0"/>
              <a:t>ms</a:t>
            </a:r>
            <a:r>
              <a:rPr kumimoji="1" lang="en-US" altLang="ja-JP" sz="1000" dirty="0" smtClean="0"/>
              <a:t>)</a:t>
            </a:r>
            <a:endParaRPr kumimoji="1" lang="ja-JP" altLang="en-US" sz="1000" dirty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-122685" y="5354676"/>
            <a:ext cx="13612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Inter Beat Interval(</a:t>
            </a:r>
            <a:r>
              <a:rPr kumimoji="1" lang="en-US" altLang="ja-JP" sz="1000" dirty="0" err="1" smtClean="0"/>
              <a:t>ms</a:t>
            </a:r>
            <a:r>
              <a:rPr kumimoji="1" lang="en-US" altLang="ja-JP" sz="1000" dirty="0" smtClean="0"/>
              <a:t>)</a:t>
            </a:r>
            <a:endParaRPr kumimoji="1" lang="ja-JP" altLang="en-US" sz="1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33772" y="2503055"/>
            <a:ext cx="7617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/>
              <a:t>(beat count)</a:t>
            </a:r>
            <a:endParaRPr kumimoji="1" lang="ja-JP" altLang="en-US" sz="9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23751" y="4422303"/>
            <a:ext cx="7617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/>
              <a:t>(beat count)</a:t>
            </a:r>
            <a:endParaRPr kumimoji="1" lang="ja-JP" altLang="en-US" sz="9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923612" y="6336039"/>
            <a:ext cx="7617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/>
              <a:t>(beat count)</a:t>
            </a:r>
            <a:endParaRPr kumimoji="1" lang="ja-JP" altLang="en-US" sz="9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45" y="1916832"/>
            <a:ext cx="3481387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右矢印 15"/>
          <p:cNvSpPr/>
          <p:nvPr/>
        </p:nvSpPr>
        <p:spPr>
          <a:xfrm>
            <a:off x="3779912" y="3284984"/>
            <a:ext cx="648072" cy="7800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 rot="16200000">
            <a:off x="4504042" y="3047143"/>
            <a:ext cx="5597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RMSSD</a:t>
            </a:r>
            <a:endParaRPr kumimoji="1" lang="ja-JP" altLang="en-US" sz="1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522824" y="4962473"/>
            <a:ext cx="2361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・課題中に</a:t>
            </a:r>
            <a:r>
              <a:rPr kumimoji="1" lang="en-US" altLang="ja-JP" sz="2000" dirty="0" smtClean="0"/>
              <a:t>IBI</a:t>
            </a:r>
            <a:r>
              <a:rPr kumimoji="1" lang="ja-JP" altLang="en-US" sz="2000" dirty="0" smtClean="0"/>
              <a:t>は低下</a:t>
            </a:r>
            <a:endParaRPr kumimoji="1" lang="ja-JP" altLang="en-US" sz="2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520074" y="5405154"/>
            <a:ext cx="2299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</a:t>
            </a:r>
            <a:r>
              <a:rPr kumimoji="1" lang="en-US" altLang="ja-JP" sz="2000" dirty="0" smtClean="0"/>
              <a:t>RMSSD</a:t>
            </a:r>
            <a:r>
              <a:rPr kumimoji="1" lang="ja-JP" altLang="en-US" sz="2000" dirty="0" smtClean="0"/>
              <a:t>も低下傾向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8750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51520" y="188640"/>
            <a:ext cx="995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まとめ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49412" y="692696"/>
            <a:ext cx="7639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kumimoji="1" lang="ja-JP" altLang="en-US" sz="2400" dirty="0" smtClean="0"/>
              <a:t>・フィジカルコンピューティングやデジタルファブリケーション技術により、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低コストで様々な計測装置を作成</a:t>
            </a:r>
            <a:r>
              <a:rPr kumimoji="1" lang="ja-JP" altLang="en-US" sz="2400" dirty="0" smtClean="0"/>
              <a:t>することができる。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5576" y="1916832"/>
            <a:ext cx="7639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kumimoji="1" lang="ja-JP" altLang="en-US" sz="2400" dirty="0" smtClean="0"/>
              <a:t>・金銭的なコストだけでなく、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現場で運用しやすい装置</a:t>
            </a:r>
            <a:r>
              <a:rPr kumimoji="1" lang="ja-JP" altLang="en-US" sz="2400" dirty="0" smtClean="0"/>
              <a:t>を作成することで、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時間的なコスト</a:t>
            </a:r>
            <a:r>
              <a:rPr kumimoji="1" lang="ja-JP" altLang="en-US" sz="2400" dirty="0" smtClean="0"/>
              <a:t>を削減することができる。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5576" y="5048006"/>
            <a:ext cx="763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kumimoji="1" lang="ja-JP" altLang="en-US" sz="2400" dirty="0" smtClean="0"/>
              <a:t>・情報の整理と共有が必要</a:t>
            </a:r>
            <a:endParaRPr kumimoji="1" lang="ja-JP" altLang="en-US" sz="2400" dirty="0"/>
          </a:p>
        </p:txBody>
      </p:sp>
      <p:sp>
        <p:nvSpPr>
          <p:cNvPr id="6" name="正方形/長方形 5"/>
          <p:cNvSpPr/>
          <p:nvPr/>
        </p:nvSpPr>
        <p:spPr>
          <a:xfrm>
            <a:off x="323528" y="3826396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今後の課題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5576" y="5622339"/>
            <a:ext cx="7639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kumimoji="1" lang="ja-JP" altLang="en-US" sz="2400" dirty="0" smtClean="0"/>
              <a:t>・機器の製作だけでなく、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どのように実験を行うかなどの運用面</a:t>
            </a:r>
            <a:r>
              <a:rPr kumimoji="1" lang="ja-JP" altLang="en-US" sz="2400" dirty="0" smtClean="0"/>
              <a:t>での情報提供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5576" y="4437112"/>
            <a:ext cx="763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kumimoji="1" lang="ja-JP" altLang="en-US" sz="2400" dirty="0" smtClean="0"/>
              <a:t>・定期的なワークショップの開催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5576" y="2780928"/>
            <a:ext cx="7639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kumimoji="1" lang="ja-JP" altLang="en-US" sz="2400" dirty="0" smtClean="0"/>
              <a:t>・低コストで運用性に優れた自作計測器を用いることで、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未開拓の分野にも進出</a:t>
            </a:r>
            <a:r>
              <a:rPr kumimoji="1" lang="ja-JP" altLang="en-US" sz="2400" dirty="0" smtClean="0"/>
              <a:t>できる。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1140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26" y="508297"/>
            <a:ext cx="3744231" cy="400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01231"/>
            <a:ext cx="3744231" cy="395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グループ化 8"/>
          <p:cNvGrpSpPr/>
          <p:nvPr/>
        </p:nvGrpSpPr>
        <p:grpSpPr>
          <a:xfrm>
            <a:off x="4644008" y="608490"/>
            <a:ext cx="4242263" cy="804286"/>
            <a:chOff x="4644008" y="608490"/>
            <a:chExt cx="4242263" cy="804286"/>
          </a:xfrm>
        </p:grpSpPr>
        <p:sp>
          <p:nvSpPr>
            <p:cNvPr id="10" name="正方形/長方形 9"/>
            <p:cNvSpPr/>
            <p:nvPr/>
          </p:nvSpPr>
          <p:spPr>
            <a:xfrm>
              <a:off x="4644008" y="608490"/>
              <a:ext cx="4242263" cy="8042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4954294" y="694436"/>
              <a:ext cx="36439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みなさんの所属組織でも</a:t>
              </a:r>
              <a:endParaRPr kumimoji="1" lang="en-US" altLang="ja-JP" dirty="0" smtClean="0"/>
            </a:p>
            <a:p>
              <a:r>
                <a:rPr lang="ja-JP" altLang="en-US" dirty="0" smtClean="0"/>
                <a:t>　ワークショップを開催しませんか？</a:t>
              </a:r>
              <a:endParaRPr kumimoji="1" lang="ja-JP" altLang="en-US" dirty="0"/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4845198" y="1772816"/>
            <a:ext cx="3952174" cy="2739516"/>
            <a:chOff x="4934098" y="2394774"/>
            <a:chExt cx="3952174" cy="1682298"/>
          </a:xfrm>
        </p:grpSpPr>
        <p:sp>
          <p:nvSpPr>
            <p:cNvPr id="13" name="正方形/長方形 12"/>
            <p:cNvSpPr/>
            <p:nvPr/>
          </p:nvSpPr>
          <p:spPr>
            <a:xfrm>
              <a:off x="4934098" y="2394774"/>
              <a:ext cx="3952174" cy="16822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5156109" y="2492896"/>
              <a:ext cx="34838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/>
                <a:t>http://protolab.sakura.ne.jp/OPPL/</a:t>
              </a:r>
              <a:endParaRPr lang="ja-JP" altLang="en-US" dirty="0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546359" y="2748527"/>
              <a:ext cx="25540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/>
                <a:t>prototypings@gmail.com</a:t>
              </a:r>
              <a:endParaRPr lang="ja-JP" altLang="en-US" dirty="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5435499" y="3020787"/>
              <a:ext cx="2880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お問い合わせは上記まで！</a:t>
              </a:r>
              <a:endParaRPr kumimoji="1" lang="ja-JP" altLang="en-US" dirty="0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5082416" y="5157192"/>
            <a:ext cx="3525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この度は本ワークショップに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　ご参加ありがとうございました</a:t>
            </a:r>
            <a:endParaRPr kumimoji="1" lang="ja-JP" altLang="en-US" sz="2000" dirty="0"/>
          </a:p>
        </p:txBody>
      </p:sp>
      <p:pic>
        <p:nvPicPr>
          <p:cNvPr id="4098" name="Picture 2" descr="https://www.cman.jp/QRcode/make/qr/20150922125522100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537" y="3118356"/>
            <a:ext cx="128587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83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9512" y="188640"/>
            <a:ext cx="1980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本</a:t>
            </a:r>
            <a:r>
              <a:rPr lang="en-US" altLang="ja-JP" sz="2400" dirty="0" smtClean="0"/>
              <a:t>TWS</a:t>
            </a:r>
            <a:r>
              <a:rPr lang="ja-JP" altLang="en-US" sz="2400" dirty="0" smtClean="0"/>
              <a:t>の背景</a:t>
            </a:r>
            <a:endParaRPr lang="en-US" altLang="ja-JP" sz="2400" dirty="0" smtClean="0"/>
          </a:p>
        </p:txBody>
      </p:sp>
      <p:grpSp>
        <p:nvGrpSpPr>
          <p:cNvPr id="4" name="グループ化 3"/>
          <p:cNvGrpSpPr/>
          <p:nvPr/>
        </p:nvGrpSpPr>
        <p:grpSpPr>
          <a:xfrm>
            <a:off x="323690" y="908721"/>
            <a:ext cx="1980003" cy="2448272"/>
            <a:chOff x="222913" y="941674"/>
            <a:chExt cx="4061055" cy="5079614"/>
          </a:xfrm>
        </p:grpSpPr>
        <p:pic>
          <p:nvPicPr>
            <p:cNvPr id="19" name="Picture 4" descr="http://api.ning.com/files/qZj*IwdXRZo*IC8ZVZGiNx11CtqE4TeZ9Wt0TMLQXowqsabZrKuxJYJnMPLJfugGjyBQqL2cCv440Nj37uh4VWyaebz19KOa/mak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913" y="941674"/>
              <a:ext cx="3420456" cy="4838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www.make.co.kr/wp-content/uploads/2012/04/Vol0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37" y="1112244"/>
              <a:ext cx="3492541" cy="4909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://laughingsquid.com/wp-content/uploads/bre-pettis-makerot-20100122-18263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961" y="1335643"/>
              <a:ext cx="3629007" cy="4685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グループ化 4"/>
          <p:cNvGrpSpPr/>
          <p:nvPr/>
        </p:nvGrpSpPr>
        <p:grpSpPr>
          <a:xfrm>
            <a:off x="6300192" y="3526866"/>
            <a:ext cx="2582943" cy="3142494"/>
            <a:chOff x="4929452" y="1916832"/>
            <a:chExt cx="3747004" cy="4558729"/>
          </a:xfrm>
        </p:grpSpPr>
        <p:pic>
          <p:nvPicPr>
            <p:cNvPr id="17" name="Picture 4" descr="http://ec2.images-amazon.com/images/I/514L3hWq-eL._SL500_AA300_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452" y="1916832"/>
              <a:ext cx="3747004" cy="3747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297" y="3803113"/>
              <a:ext cx="1764196" cy="267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テキスト ボックス 22"/>
          <p:cNvSpPr txBox="1"/>
          <p:nvPr/>
        </p:nvSpPr>
        <p:spPr>
          <a:xfrm>
            <a:off x="2555776" y="1196752"/>
            <a:ext cx="5916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「</a:t>
            </a:r>
            <a:r>
              <a:rPr kumimoji="1" lang="en-US" altLang="ja-JP" sz="2000" dirty="0" smtClean="0"/>
              <a:t>3D</a:t>
            </a:r>
            <a:r>
              <a:rPr kumimoji="1" lang="ja-JP" altLang="en-US" sz="2000" dirty="0" smtClean="0"/>
              <a:t>プリンタ」に代表される、各種のデジタルファブリケーション技術が、既存の様々な</a:t>
            </a:r>
            <a:r>
              <a:rPr kumimoji="1" lang="en-US" altLang="ja-JP" sz="2000" dirty="0" smtClean="0"/>
              <a:t>Web</a:t>
            </a:r>
            <a:r>
              <a:rPr kumimoji="1" lang="ja-JP" altLang="en-US" sz="2000" dirty="0" smtClean="0"/>
              <a:t>分化と結びつくことによって、世界を大きく変えていく可能性があると考えられている。</a:t>
            </a:r>
            <a:endParaRPr kumimoji="1" lang="ja-JP" altLang="en-US" sz="20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555776" y="692696"/>
            <a:ext cx="3390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メーカームーブメントの到来</a:t>
            </a:r>
            <a:endParaRPr kumimoji="1" lang="ja-JP" altLang="en-US" sz="20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553530" y="3789040"/>
            <a:ext cx="4738550" cy="2274569"/>
            <a:chOff x="289162" y="3005459"/>
            <a:chExt cx="7596132" cy="3380913"/>
          </a:xfrm>
        </p:grpSpPr>
        <p:pic>
          <p:nvPicPr>
            <p:cNvPr id="12" name="Picture 2" descr="http://i.gzn.jp/img/2012/12/04/3d-printer-replicator-2/00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62" y="4030215"/>
              <a:ext cx="3844492" cy="2160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kodamalab.sakura.ne.jp/wordpress/wp-content/uploads/2014/04/36c8c9261c98e7c1b7d7d5e14410cdd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1838" y="3743781"/>
              <a:ext cx="3523456" cy="2642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865226" y="3246883"/>
              <a:ext cx="2995235" cy="777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3D</a:t>
              </a:r>
              <a:r>
                <a:rPr kumimoji="1" lang="ja-JP" altLang="en-US" sz="1400" dirty="0" smtClean="0"/>
                <a:t>プリンタ</a:t>
              </a:r>
              <a:endParaRPr kumimoji="1" lang="en-US" altLang="ja-JP" sz="1400" dirty="0" smtClean="0"/>
            </a:p>
            <a:p>
              <a:r>
                <a:rPr lang="en-US" altLang="ja-JP" sz="1400" dirty="0" err="1" smtClean="0"/>
                <a:t>MakerBot</a:t>
              </a:r>
              <a:r>
                <a:rPr lang="en-US" altLang="ja-JP" sz="1400" dirty="0" smtClean="0"/>
                <a:t> Replicator2X</a:t>
              </a:r>
              <a:endParaRPr kumimoji="1" lang="ja-JP" altLang="en-US" sz="1400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153925" y="3005459"/>
              <a:ext cx="2327936" cy="777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3D</a:t>
              </a:r>
              <a:r>
                <a:rPr kumimoji="1" lang="ja-JP" altLang="en-US" sz="1400" dirty="0" smtClean="0"/>
                <a:t>切削マシン</a:t>
              </a:r>
              <a:endParaRPr kumimoji="1" lang="en-US" altLang="ja-JP" sz="1400" dirty="0" smtClean="0"/>
            </a:p>
            <a:p>
              <a:r>
                <a:rPr kumimoji="1" lang="en-US" altLang="ja-JP" sz="1400" dirty="0" smtClean="0"/>
                <a:t>Roland </a:t>
              </a:r>
              <a:r>
                <a:rPr kumimoji="1" lang="ja-JP" altLang="en-US" sz="1400" dirty="0" smtClean="0"/>
                <a:t>　</a:t>
              </a:r>
              <a:r>
                <a:rPr kumimoji="1" lang="en-US" altLang="ja-JP" sz="1400" dirty="0" err="1" smtClean="0"/>
                <a:t>iModela</a:t>
              </a:r>
              <a:endParaRPr kumimoji="1" lang="ja-JP" altLang="en-US" sz="1400" dirty="0"/>
            </a:p>
          </p:txBody>
        </p:sp>
      </p:grpSp>
      <p:sp>
        <p:nvSpPr>
          <p:cNvPr id="18" name="正方形/長方形 17"/>
          <p:cNvSpPr/>
          <p:nvPr/>
        </p:nvSpPr>
        <p:spPr>
          <a:xfrm>
            <a:off x="3553738" y="2671347"/>
            <a:ext cx="347668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FF0000"/>
                </a:solidFill>
              </a:rPr>
              <a:t>心理学もその例外ではない！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63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907704" y="1933479"/>
            <a:ext cx="5544616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皮膚温の測定（</a:t>
            </a:r>
            <a:r>
              <a:rPr kumimoji="1" lang="en-US" altLang="ja-JP" dirty="0" smtClean="0">
                <a:solidFill>
                  <a:schemeClr val="tx1"/>
                </a:solidFill>
              </a:rPr>
              <a:t>25</a:t>
            </a:r>
            <a:r>
              <a:rPr kumimoji="1" lang="ja-JP" altLang="en-US" dirty="0" smtClean="0">
                <a:solidFill>
                  <a:schemeClr val="tx1"/>
                </a:solidFill>
              </a:rPr>
              <a:t>分）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907704" y="3637668"/>
            <a:ext cx="5544616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心拍ゆらぎの測定（</a:t>
            </a:r>
            <a:r>
              <a:rPr kumimoji="1" lang="en-US" altLang="ja-JP" dirty="0" smtClean="0">
                <a:solidFill>
                  <a:schemeClr val="tx1"/>
                </a:solidFill>
              </a:rPr>
              <a:t>25</a:t>
            </a:r>
            <a:r>
              <a:rPr kumimoji="1" lang="ja-JP" altLang="en-US" dirty="0" smtClean="0">
                <a:solidFill>
                  <a:schemeClr val="tx1"/>
                </a:solidFill>
              </a:rPr>
              <a:t>分）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907704" y="949370"/>
            <a:ext cx="55446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イントロダクション（</a:t>
            </a:r>
            <a:r>
              <a:rPr kumimoji="1" lang="en-US" altLang="ja-JP" dirty="0" smtClean="0">
                <a:solidFill>
                  <a:schemeClr val="tx1"/>
                </a:solidFill>
              </a:rPr>
              <a:t>10</a:t>
            </a:r>
            <a:r>
              <a:rPr kumimoji="1" lang="ja-JP" altLang="en-US" dirty="0" smtClean="0">
                <a:solidFill>
                  <a:schemeClr val="tx1"/>
                </a:solidFill>
              </a:rPr>
              <a:t>分）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907704" y="5341858"/>
            <a:ext cx="55446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まとめ（</a:t>
            </a:r>
            <a:r>
              <a:rPr kumimoji="1" lang="en-US" altLang="ja-JP" dirty="0" smtClean="0">
                <a:solidFill>
                  <a:schemeClr val="tx1"/>
                </a:solidFill>
              </a:rPr>
              <a:t>10</a:t>
            </a:r>
            <a:r>
              <a:rPr kumimoji="1" lang="ja-JP" altLang="en-US" dirty="0" smtClean="0">
                <a:solidFill>
                  <a:schemeClr val="tx1"/>
                </a:solidFill>
              </a:rPr>
              <a:t>分）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512" y="188640"/>
            <a:ext cx="3166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本日のおおまかな予定</a:t>
            </a:r>
            <a:endParaRPr lang="en-US" altLang="ja-JP" sz="24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43608" y="764704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11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40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43608" y="1701686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11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50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43608" y="3388350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12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15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43608" y="5095334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12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40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43608" y="6011118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12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50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27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124582" y="3244334"/>
            <a:ext cx="6894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/>
              <a:t>1)</a:t>
            </a:r>
            <a:r>
              <a:rPr lang="ja-JP" altLang="en-US" sz="2800" dirty="0"/>
              <a:t>対人ストレスが末梢皮膚温にあたえる影響</a:t>
            </a:r>
          </a:p>
        </p:txBody>
      </p:sp>
    </p:spTree>
    <p:extLst>
      <p:ext uri="{BB962C8B-B14F-4D97-AF65-F5344CB8AC3E}">
        <p14:creationId xmlns:p14="http://schemas.microsoft.com/office/powerpoint/2010/main" val="61372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9512" y="18864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皮膚温概説</a:t>
            </a:r>
            <a:endParaRPr lang="en-US" altLang="ja-JP" sz="2400" dirty="0" smtClean="0"/>
          </a:p>
        </p:txBody>
      </p:sp>
      <p:grpSp>
        <p:nvGrpSpPr>
          <p:cNvPr id="3" name="グループ化 2"/>
          <p:cNvGrpSpPr/>
          <p:nvPr/>
        </p:nvGrpSpPr>
        <p:grpSpPr>
          <a:xfrm>
            <a:off x="5868144" y="253240"/>
            <a:ext cx="2504127" cy="3877050"/>
            <a:chOff x="4955505" y="810230"/>
            <a:chExt cx="3784228" cy="547687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810230"/>
              <a:ext cx="2295525" cy="547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5505" y="3650159"/>
              <a:ext cx="1476375" cy="2543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グループ化 11"/>
          <p:cNvGrpSpPr/>
          <p:nvPr/>
        </p:nvGrpSpPr>
        <p:grpSpPr>
          <a:xfrm>
            <a:off x="326531" y="3212976"/>
            <a:ext cx="4245469" cy="3107444"/>
            <a:chOff x="300608" y="3562246"/>
            <a:chExt cx="4343400" cy="3179122"/>
          </a:xfrm>
        </p:grpSpPr>
        <p:pic>
          <p:nvPicPr>
            <p:cNvPr id="13" name="Picture 2" descr="i:\Windesktop\peripheral1.jpe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08" y="3970736"/>
              <a:ext cx="4343400" cy="2770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正方形/長方形 13"/>
            <p:cNvSpPr/>
            <p:nvPr/>
          </p:nvSpPr>
          <p:spPr>
            <a:xfrm>
              <a:off x="547998" y="3562246"/>
              <a:ext cx="1553247" cy="409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000" dirty="0">
                  <a:latin typeface="+mj-ea"/>
                  <a:ea typeface="+mj-ea"/>
                </a:rPr>
                <a:t>普通の</a:t>
              </a:r>
              <a:r>
                <a:rPr lang="ja-JP" altLang="en-US" sz="2000" dirty="0" smtClean="0">
                  <a:latin typeface="+mj-ea"/>
                  <a:ea typeface="+mj-ea"/>
                </a:rPr>
                <a:t>時</a:t>
              </a:r>
              <a:endParaRPr lang="ja-JP" altLang="en-US" sz="2000" dirty="0">
                <a:latin typeface="+mj-ea"/>
                <a:ea typeface="+mj-ea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2980734" y="3562246"/>
              <a:ext cx="1546683" cy="409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000" dirty="0" smtClean="0">
                  <a:solidFill>
                    <a:srgbClr val="FF3300"/>
                  </a:solidFill>
                  <a:latin typeface="+mj-ea"/>
                  <a:ea typeface="+mj-ea"/>
                </a:rPr>
                <a:t>緊張した時</a:t>
              </a:r>
              <a:endParaRPr lang="ja-JP" altLang="en-US" sz="2000" dirty="0">
                <a:solidFill>
                  <a:srgbClr val="FF33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547216" y="1124744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内蔵や脳などの体幹部が</a:t>
            </a:r>
            <a:r>
              <a:rPr kumimoji="1" lang="en-US" altLang="ja-JP" sz="2000" dirty="0" smtClean="0"/>
              <a:t>37</a:t>
            </a:r>
            <a:r>
              <a:rPr lang="ja-JP" altLang="en-US" sz="2000" dirty="0" smtClean="0"/>
              <a:t>℃に維持されているのに対し、</a:t>
            </a:r>
            <a:r>
              <a:rPr lang="ja-JP" altLang="en-US" sz="2000" dirty="0"/>
              <a:t>手のひらや足の温度は、季節や</a:t>
            </a:r>
            <a:r>
              <a:rPr lang="ja-JP" altLang="en-US" sz="2000" dirty="0">
                <a:solidFill>
                  <a:srgbClr val="FF0000"/>
                </a:solidFill>
              </a:rPr>
              <a:t>心の状態に応じて変化</a:t>
            </a:r>
            <a:r>
              <a:rPr lang="ja-JP" altLang="en-US" sz="2000" dirty="0"/>
              <a:t>している！</a:t>
            </a:r>
          </a:p>
          <a:p>
            <a:endParaRPr kumimoji="1"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22191" y="4581128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人前に立って緊張したときなどは、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交感神経の働きにより</a:t>
            </a:r>
            <a:r>
              <a:rPr kumimoji="1" lang="ja-JP" altLang="en-US" sz="2000" dirty="0" smtClean="0"/>
              <a:t>血管が収縮し、血流が阻害され、皮膚温が低下する。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4168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51520" y="188640"/>
            <a:ext cx="6455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/>
              <a:t>測定器（スタンドアロン</a:t>
            </a:r>
            <a:r>
              <a:rPr lang="en-US" altLang="ja-JP" sz="2400" dirty="0" smtClean="0"/>
              <a:t>4</a:t>
            </a:r>
            <a:r>
              <a:rPr lang="ja-JP" altLang="en-US" sz="2400" dirty="0" smtClean="0"/>
              <a:t>人同時皮膚温計）の概観</a:t>
            </a:r>
            <a:endParaRPr lang="ja-JP" altLang="en-US" sz="2400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862436" y="909240"/>
            <a:ext cx="6973696" cy="4680000"/>
            <a:chOff x="831232" y="1089000"/>
            <a:chExt cx="6973696" cy="4680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"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1089000"/>
              <a:ext cx="6238782" cy="46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グループ化 6"/>
            <p:cNvGrpSpPr/>
            <p:nvPr/>
          </p:nvGrpSpPr>
          <p:grpSpPr>
            <a:xfrm>
              <a:off x="831232" y="2236280"/>
              <a:ext cx="1724544" cy="616656"/>
              <a:chOff x="615610" y="2269943"/>
              <a:chExt cx="1724544" cy="616656"/>
            </a:xfrm>
          </p:grpSpPr>
          <p:sp>
            <p:nvSpPr>
              <p:cNvPr id="5" name="二等辺三角形 4"/>
              <p:cNvSpPr/>
              <p:nvPr/>
            </p:nvSpPr>
            <p:spPr>
              <a:xfrm rot="6731153">
                <a:off x="991921" y="2316440"/>
                <a:ext cx="196386" cy="943931"/>
              </a:xfrm>
              <a:prstGeom prst="triangle">
                <a:avLst/>
              </a:prstGeom>
              <a:solidFill>
                <a:srgbClr val="FFC6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615610" y="2269943"/>
                <a:ext cx="1724544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9C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 smtClean="0">
                    <a:solidFill>
                      <a:sysClr val="windowText" lastClr="000000"/>
                    </a:solidFill>
                  </a:rPr>
                  <a:t>温度センサー</a:t>
                </a:r>
                <a:endParaRPr kumimoji="1" lang="ja-JP" alt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9" name="グループ化 8"/>
            <p:cNvGrpSpPr/>
            <p:nvPr/>
          </p:nvGrpSpPr>
          <p:grpSpPr>
            <a:xfrm>
              <a:off x="3563888" y="4077072"/>
              <a:ext cx="1822738" cy="943931"/>
              <a:chOff x="1711536" y="1562119"/>
              <a:chExt cx="1822738" cy="943931"/>
            </a:xfrm>
          </p:grpSpPr>
          <p:sp>
            <p:nvSpPr>
              <p:cNvPr id="10" name="二等辺三角形 9"/>
              <p:cNvSpPr/>
              <p:nvPr/>
            </p:nvSpPr>
            <p:spPr>
              <a:xfrm rot="18900000">
                <a:off x="1711536" y="1562119"/>
                <a:ext cx="196386" cy="943931"/>
              </a:xfrm>
              <a:prstGeom prst="triangle">
                <a:avLst/>
              </a:prstGeom>
              <a:solidFill>
                <a:srgbClr val="FFC6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1809730" y="2034085"/>
                <a:ext cx="1724544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9C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>
                    <a:solidFill>
                      <a:sysClr val="windowText" lastClr="000000"/>
                    </a:solidFill>
                  </a:rPr>
                  <a:t>Arduino Uno</a:t>
                </a:r>
                <a:endParaRPr kumimoji="1" lang="ja-JP" altLang="en-US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3" name="グループ化 12"/>
            <p:cNvGrpSpPr/>
            <p:nvPr/>
          </p:nvGrpSpPr>
          <p:grpSpPr>
            <a:xfrm>
              <a:off x="5296830" y="2415687"/>
              <a:ext cx="2508098" cy="567623"/>
              <a:chOff x="1446991" y="2098446"/>
              <a:chExt cx="2508098" cy="567623"/>
            </a:xfrm>
          </p:grpSpPr>
          <p:sp>
            <p:nvSpPr>
              <p:cNvPr id="14" name="二等辺三角形 13"/>
              <p:cNvSpPr/>
              <p:nvPr/>
            </p:nvSpPr>
            <p:spPr>
              <a:xfrm rot="14981875">
                <a:off x="1820764" y="2095910"/>
                <a:ext cx="196386" cy="943931"/>
              </a:xfrm>
              <a:prstGeom prst="triangle">
                <a:avLst/>
              </a:prstGeom>
              <a:solidFill>
                <a:srgbClr val="FFC6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1972228" y="2098446"/>
                <a:ext cx="1982861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9C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 smtClean="0">
                    <a:solidFill>
                      <a:sysClr val="windowText" lastClr="000000"/>
                    </a:solidFill>
                  </a:rPr>
                  <a:t>液晶ディスプレイ</a:t>
                </a:r>
                <a:endParaRPr kumimoji="1" lang="ja-JP" altLang="en-US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3" name="テキスト ボックス 2"/>
          <p:cNvSpPr txBox="1"/>
          <p:nvPr/>
        </p:nvSpPr>
        <p:spPr>
          <a:xfrm>
            <a:off x="323528" y="5805264"/>
            <a:ext cx="663002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作成方法を　</a:t>
            </a:r>
            <a:r>
              <a:rPr kumimoji="1" lang="en-US" altLang="ja-JP" dirty="0" err="1" smtClean="0"/>
              <a:t>OpenPsychophysiologyLab</a:t>
            </a:r>
            <a:r>
              <a:rPr lang="ja-JP" altLang="en-US" dirty="0"/>
              <a:t>　</a:t>
            </a:r>
            <a:r>
              <a:rPr kumimoji="1" lang="ja-JP" altLang="en-US" dirty="0" smtClean="0"/>
              <a:t>上にて公開しております</a:t>
            </a:r>
            <a:endParaRPr kumimoji="1" lang="en-US" altLang="ja-JP" dirty="0" smtClean="0"/>
          </a:p>
          <a:p>
            <a:r>
              <a:rPr lang="en-US" altLang="ja-JP" dirty="0"/>
              <a:t>http://protolab.sakura.ne.jp/OPPL/?page_id=735</a:t>
            </a:r>
            <a:endParaRPr kumimoji="1" lang="ja-JP" altLang="en-US" dirty="0"/>
          </a:p>
        </p:txBody>
      </p:sp>
      <p:pic>
        <p:nvPicPr>
          <p:cNvPr id="3074" name="Picture 2" descr="https://www.cman.jp/QRcode/make/qr/201509221253492800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01208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2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51520" y="188640"/>
            <a:ext cx="3089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センサー</a:t>
            </a:r>
            <a:r>
              <a:rPr lang="ja-JP" altLang="en-US" sz="2400" dirty="0" smtClean="0"/>
              <a:t>の取り付け方</a:t>
            </a:r>
            <a:endParaRPr lang="ja-JP" altLang="en-US" sz="2400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311761" y="836712"/>
            <a:ext cx="8520478" cy="5860750"/>
            <a:chOff x="395536" y="736602"/>
            <a:chExt cx="8520478" cy="5860750"/>
          </a:xfrm>
        </p:grpSpPr>
        <p:pic>
          <p:nvPicPr>
            <p:cNvPr id="4098" name="Picture 2" descr="C:\Users\HP-nagano\Desktop\se2.jpe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239" y="1101288"/>
              <a:ext cx="2160000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395536" y="736602"/>
              <a:ext cx="2289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dirty="0" smtClean="0"/>
                <a:t>テープを約</a:t>
              </a:r>
              <a:r>
                <a:rPr kumimoji="1" lang="en-US" altLang="ja-JP" dirty="0" smtClean="0"/>
                <a:t>3cm</a:t>
              </a:r>
              <a:r>
                <a:rPr kumimoji="1" lang="ja-JP" altLang="en-US" dirty="0" smtClean="0"/>
                <a:t>に切る</a:t>
              </a:r>
              <a:endParaRPr kumimoji="1" lang="ja-JP" altLang="en-US" dirty="0"/>
            </a:p>
          </p:txBody>
        </p:sp>
        <p:sp>
          <p:nvSpPr>
            <p:cNvPr id="4" name="右矢印 3"/>
            <p:cNvSpPr/>
            <p:nvPr/>
          </p:nvSpPr>
          <p:spPr>
            <a:xfrm>
              <a:off x="2712255" y="1785244"/>
              <a:ext cx="648072" cy="792088"/>
            </a:xfrm>
            <a:prstGeom prst="rightArrow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099" name="Picture 3" descr="C:\Users\HP-nagano\Desktop\image_1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8873" y="1101288"/>
              <a:ext cx="2160000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2870686" y="736602"/>
              <a:ext cx="3296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/>
                <a:t>数字が書いている方を</a:t>
              </a:r>
              <a:r>
                <a:rPr lang="ja-JP" altLang="en-US" dirty="0" smtClean="0"/>
                <a:t>上にする</a:t>
              </a:r>
              <a:endParaRPr kumimoji="1" lang="ja-JP" altLang="en-US" dirty="0"/>
            </a:p>
          </p:txBody>
        </p:sp>
        <p:pic>
          <p:nvPicPr>
            <p:cNvPr id="4100" name="Picture 4" descr="C:\Users\HP-nagano\Desktop\image_2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447" y="1101288"/>
              <a:ext cx="2160000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6803737" y="736602"/>
              <a:ext cx="1441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dirty="0" smtClean="0"/>
                <a:t>テープを貼る</a:t>
              </a:r>
              <a:endParaRPr kumimoji="1" lang="ja-JP" altLang="en-US" dirty="0"/>
            </a:p>
          </p:txBody>
        </p:sp>
        <p:pic>
          <p:nvPicPr>
            <p:cNvPr id="4101" name="Picture 5" descr="C:\Users\HP-nagano\Desktop\image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447" y="4067780"/>
              <a:ext cx="2160000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6132880" y="6228020"/>
              <a:ext cx="27831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dirty="0" smtClean="0"/>
                <a:t>左手人差し指に貼り付ける</a:t>
              </a:r>
              <a:endParaRPr kumimoji="1" lang="ja-JP" altLang="en-US" dirty="0"/>
            </a:p>
          </p:txBody>
        </p:sp>
        <p:pic>
          <p:nvPicPr>
            <p:cNvPr id="4103" name="Picture 7" descr="C:\Users\HP-nagano\Desktop\image (2).jpe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8873" y="4067780"/>
              <a:ext cx="2160000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4195707" y="6228020"/>
              <a:ext cx="646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dirty="0" smtClean="0"/>
                <a:t>完了</a:t>
              </a:r>
              <a:endParaRPr kumimoji="1" lang="ja-JP" altLang="en-US" dirty="0"/>
            </a:p>
          </p:txBody>
        </p:sp>
        <p:sp>
          <p:nvSpPr>
            <p:cNvPr id="17" name="右矢印 16"/>
            <p:cNvSpPr/>
            <p:nvPr/>
          </p:nvSpPr>
          <p:spPr>
            <a:xfrm>
              <a:off x="5702387" y="1785244"/>
              <a:ext cx="648072" cy="792088"/>
            </a:xfrm>
            <a:prstGeom prst="rightArrow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" name="グループ化 10"/>
            <p:cNvGrpSpPr/>
            <p:nvPr/>
          </p:nvGrpSpPr>
          <p:grpSpPr>
            <a:xfrm>
              <a:off x="467544" y="4463704"/>
              <a:ext cx="3029997" cy="1368152"/>
              <a:chOff x="467544" y="4477536"/>
              <a:chExt cx="3029997" cy="1368152"/>
            </a:xfrm>
          </p:grpSpPr>
          <p:sp>
            <p:nvSpPr>
              <p:cNvPr id="16" name="テキスト ボックス 15"/>
              <p:cNvSpPr txBox="1"/>
              <p:nvPr/>
            </p:nvSpPr>
            <p:spPr>
              <a:xfrm>
                <a:off x="467544" y="4477536"/>
                <a:ext cx="30299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※1</a:t>
                </a:r>
                <a:r>
                  <a:rPr lang="ja-JP" altLang="en-US" dirty="0" smtClean="0">
                    <a:solidFill>
                      <a:srgbClr val="FF0000"/>
                    </a:solidFill>
                  </a:rPr>
                  <a:t>：</a:t>
                </a:r>
                <a:r>
                  <a:rPr kumimoji="1" lang="ja-JP" altLang="en-US" dirty="0" smtClean="0">
                    <a:solidFill>
                      <a:srgbClr val="FF0000"/>
                    </a:solidFill>
                  </a:rPr>
                  <a:t>センサーと指が密着する</a:t>
                </a:r>
                <a:endParaRPr kumimoji="1" lang="en-US" altLang="ja-JP" dirty="0" smtClean="0">
                  <a:solidFill>
                    <a:srgbClr val="FF0000"/>
                  </a:solidFill>
                </a:endParaRPr>
              </a:p>
              <a:p>
                <a:r>
                  <a:rPr kumimoji="1" lang="ja-JP" altLang="en-US" dirty="0" smtClean="0">
                    <a:solidFill>
                      <a:srgbClr val="FF0000"/>
                    </a:solidFill>
                  </a:rPr>
                  <a:t>ように</a:t>
                </a:r>
                <a:r>
                  <a:rPr lang="ja-JP" altLang="en-US" dirty="0" smtClean="0">
                    <a:solidFill>
                      <a:srgbClr val="FF0000"/>
                    </a:solidFill>
                  </a:rPr>
                  <a:t>貼り付ける</a:t>
                </a:r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467544" y="5199357"/>
                <a:ext cx="27222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※2</a:t>
                </a:r>
                <a:r>
                  <a:rPr lang="ja-JP" altLang="en-US" dirty="0" smtClean="0">
                    <a:solidFill>
                      <a:srgbClr val="FF0000"/>
                    </a:solidFill>
                  </a:rPr>
                  <a:t>：圧迫しすぎないように</a:t>
                </a:r>
                <a:endParaRPr lang="en-US" altLang="ja-JP" dirty="0" smtClean="0">
                  <a:solidFill>
                    <a:srgbClr val="FF0000"/>
                  </a:solidFill>
                </a:endParaRPr>
              </a:p>
              <a:p>
                <a:r>
                  <a:rPr lang="ja-JP" altLang="en-US" dirty="0" smtClean="0">
                    <a:solidFill>
                      <a:srgbClr val="FF0000"/>
                    </a:solidFill>
                  </a:rPr>
                  <a:t>注意する</a:t>
                </a:r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2" name="右矢印 21"/>
            <p:cNvSpPr/>
            <p:nvPr/>
          </p:nvSpPr>
          <p:spPr>
            <a:xfrm rot="10800000">
              <a:off x="5697624" y="4672805"/>
              <a:ext cx="648072" cy="792088"/>
            </a:xfrm>
            <a:prstGeom prst="rightArrow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右矢印 24"/>
            <p:cNvSpPr/>
            <p:nvPr/>
          </p:nvSpPr>
          <p:spPr>
            <a:xfrm rot="5400000">
              <a:off x="7161270" y="3268490"/>
              <a:ext cx="648072" cy="792088"/>
            </a:xfrm>
            <a:prstGeom prst="rightArrow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37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51520" y="188640"/>
            <a:ext cx="2552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/>
              <a:t>測定データの確認</a:t>
            </a:r>
            <a:endParaRPr lang="ja-JP" altLang="en-US" sz="2400" dirty="0"/>
          </a:p>
        </p:txBody>
      </p:sp>
      <p:pic>
        <p:nvPicPr>
          <p:cNvPr id="5122" name="Picture 2" descr="C:\Users\HP-nagano\Desktop\lcd1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4084" y="764704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二等辺三角形 3"/>
          <p:cNvSpPr/>
          <p:nvPr/>
        </p:nvSpPr>
        <p:spPr>
          <a:xfrm rot="7635440">
            <a:off x="1978459" y="1644007"/>
            <a:ext cx="196386" cy="1117901"/>
          </a:xfrm>
          <a:prstGeom prst="triangle">
            <a:avLst/>
          </a:prstGeom>
          <a:solidFill>
            <a:srgbClr val="FFC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91731" y="1788061"/>
            <a:ext cx="1724544" cy="432048"/>
          </a:xfrm>
          <a:prstGeom prst="rect">
            <a:avLst/>
          </a:prstGeom>
          <a:solidFill>
            <a:schemeClr val="bg1"/>
          </a:solidFill>
          <a:ln>
            <a:solidFill>
              <a:srgbClr val="FF9C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ysClr val="windowText" lastClr="000000"/>
                </a:solidFill>
              </a:rPr>
              <a:t>計測時間（秒）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6" name="二等辺三角形 5"/>
          <p:cNvSpPr/>
          <p:nvPr/>
        </p:nvSpPr>
        <p:spPr>
          <a:xfrm rot="18000000">
            <a:off x="4143151" y="2740610"/>
            <a:ext cx="196386" cy="1117901"/>
          </a:xfrm>
          <a:prstGeom prst="triangle">
            <a:avLst/>
          </a:prstGeom>
          <a:solidFill>
            <a:srgbClr val="FFC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844086" y="3376042"/>
            <a:ext cx="1911015" cy="432048"/>
          </a:xfrm>
          <a:prstGeom prst="rect">
            <a:avLst/>
          </a:prstGeom>
          <a:solidFill>
            <a:schemeClr val="bg1"/>
          </a:solidFill>
          <a:ln>
            <a:solidFill>
              <a:srgbClr val="FF9C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ysClr val="windowText" lastClr="000000"/>
                </a:solidFill>
              </a:rPr>
              <a:t>皮膚温（℃</a:t>
            </a:r>
            <a:r>
              <a:rPr lang="en-US" altLang="ja-JP" dirty="0" smtClean="0">
                <a:solidFill>
                  <a:sysClr val="windowText" lastClr="000000"/>
                </a:solidFill>
              </a:rPr>
              <a:t>×10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）</a:t>
            </a:r>
            <a:endParaRPr lang="en-US" altLang="ja-JP" dirty="0" smtClean="0">
              <a:solidFill>
                <a:sysClr val="windowText" lastClr="00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792541" y="2995551"/>
            <a:ext cx="334580" cy="292506"/>
          </a:xfrm>
          <a:prstGeom prst="rect">
            <a:avLst/>
          </a:prstGeom>
          <a:solidFill>
            <a:schemeClr val="bg1"/>
          </a:solidFill>
          <a:ln>
            <a:solidFill>
              <a:srgbClr val="FF9C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ysClr val="windowText" lastClr="000000"/>
                </a:solidFill>
              </a:rPr>
              <a:t>①</a:t>
            </a:r>
            <a:endParaRPr kumimoji="1" lang="ja-JP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296597" y="2995551"/>
            <a:ext cx="334580" cy="292506"/>
          </a:xfrm>
          <a:prstGeom prst="rect">
            <a:avLst/>
          </a:prstGeom>
          <a:solidFill>
            <a:schemeClr val="bg1"/>
          </a:solidFill>
          <a:ln>
            <a:solidFill>
              <a:srgbClr val="FF9C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ysClr val="windowText" lastClr="000000"/>
                </a:solidFill>
              </a:rPr>
              <a:t>②</a:t>
            </a:r>
            <a:endParaRPr kumimoji="1" lang="ja-JP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800653" y="2995551"/>
            <a:ext cx="334580" cy="292506"/>
          </a:xfrm>
          <a:prstGeom prst="rect">
            <a:avLst/>
          </a:prstGeom>
          <a:solidFill>
            <a:schemeClr val="bg1"/>
          </a:solidFill>
          <a:ln>
            <a:solidFill>
              <a:srgbClr val="FF9C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ysClr val="windowText" lastClr="000000"/>
                </a:solidFill>
              </a:rPr>
              <a:t>③</a:t>
            </a:r>
            <a:endParaRPr kumimoji="1" lang="ja-JP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304709" y="2995551"/>
            <a:ext cx="334580" cy="292506"/>
          </a:xfrm>
          <a:prstGeom prst="rect">
            <a:avLst/>
          </a:prstGeom>
          <a:solidFill>
            <a:schemeClr val="bg1"/>
          </a:solidFill>
          <a:ln>
            <a:solidFill>
              <a:srgbClr val="FF9C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ysClr val="windowText" lastClr="000000"/>
                </a:solidFill>
              </a:rPr>
              <a:t>④</a:t>
            </a:r>
            <a:endParaRPr kumimoji="1" lang="ja-JP" altLang="en-US" sz="1600" dirty="0">
              <a:solidFill>
                <a:sysClr val="windowText" lastClr="000000"/>
              </a:solidFill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6041253" y="404664"/>
            <a:ext cx="2160000" cy="4465417"/>
            <a:chOff x="5742399" y="1339607"/>
            <a:chExt cx="2160000" cy="4465417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5742399" y="1339607"/>
              <a:ext cx="2160000" cy="2160000"/>
              <a:chOff x="5868144" y="1339607"/>
              <a:chExt cx="2160000" cy="2160000"/>
            </a:xfrm>
          </p:grpSpPr>
          <p:pic>
            <p:nvPicPr>
              <p:cNvPr id="5123" name="Picture 3" descr="C:\Users\HP-nagano\Desktop\lcd2.jpe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5868144" y="1339607"/>
                <a:ext cx="2160000" cy="21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円/楕円 2"/>
              <p:cNvSpPr/>
              <p:nvPr/>
            </p:nvSpPr>
            <p:spPr>
              <a:xfrm>
                <a:off x="6516216" y="2200911"/>
                <a:ext cx="360876" cy="36087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12"/>
            <p:cNvGrpSpPr/>
            <p:nvPr/>
          </p:nvGrpSpPr>
          <p:grpSpPr>
            <a:xfrm>
              <a:off x="5742399" y="3645024"/>
              <a:ext cx="2160000" cy="2160000"/>
              <a:chOff x="5868144" y="4005064"/>
              <a:chExt cx="2160000" cy="2160000"/>
            </a:xfrm>
          </p:grpSpPr>
          <p:pic>
            <p:nvPicPr>
              <p:cNvPr id="5124" name="Picture 4" descr="C:\Users\HP-nagano\Desktop\lcd3.jpe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20000" contras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5868144" y="4005064"/>
                <a:ext cx="2160000" cy="21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円/楕円 16"/>
              <p:cNvSpPr/>
              <p:nvPr/>
            </p:nvSpPr>
            <p:spPr>
              <a:xfrm>
                <a:off x="6493608" y="4962104"/>
                <a:ext cx="360876" cy="36087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5" name="右矢印 14"/>
            <p:cNvSpPr/>
            <p:nvPr/>
          </p:nvSpPr>
          <p:spPr>
            <a:xfrm rot="5400000">
              <a:off x="6498363" y="3176272"/>
              <a:ext cx="648072" cy="792088"/>
            </a:xfrm>
            <a:prstGeom prst="rightArrow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586012" y="4365104"/>
            <a:ext cx="4176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センサーの番号順に温度が表示されます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dirty="0" smtClean="0"/>
              <a:t>（</a:t>
            </a:r>
            <a:r>
              <a:rPr lang="en-US" altLang="ja-JP" dirty="0" smtClean="0"/>
              <a:t>282</a:t>
            </a:r>
            <a:r>
              <a:rPr lang="ja-JP" altLang="en-US" dirty="0" smtClean="0"/>
              <a:t>→</a:t>
            </a:r>
            <a:r>
              <a:rPr lang="en-US" altLang="ja-JP" dirty="0" smtClean="0"/>
              <a:t>28.2</a:t>
            </a:r>
            <a:r>
              <a:rPr lang="ja-JP" altLang="en-US" dirty="0" smtClean="0"/>
              <a:t>℃という意味です）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494047" y="4869160"/>
            <a:ext cx="3254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>
                <a:solidFill>
                  <a:srgbClr val="FF0000"/>
                </a:solidFill>
              </a:rPr>
              <a:t>30</a:t>
            </a:r>
            <a:r>
              <a:rPr lang="ja-JP" altLang="en-US" dirty="0">
                <a:solidFill>
                  <a:srgbClr val="FF0000"/>
                </a:solidFill>
              </a:rPr>
              <a:t>秒ごとに記録</a:t>
            </a:r>
            <a:r>
              <a:rPr lang="ja-JP" altLang="en-US" dirty="0" smtClean="0">
                <a:solidFill>
                  <a:srgbClr val="FF0000"/>
                </a:solidFill>
              </a:rPr>
              <a:t>します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dirty="0" smtClean="0"/>
              <a:t>（</a:t>
            </a:r>
            <a:r>
              <a:rPr lang="en-US" altLang="ja-JP" dirty="0" smtClean="0"/>
              <a:t>30</a:t>
            </a:r>
            <a:r>
              <a:rPr lang="ja-JP" altLang="en-US" dirty="0" smtClean="0"/>
              <a:t>秒ごと小人が手をあげます）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1619672" y="5805264"/>
            <a:ext cx="58326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・低コストで作成しやすい　　・操作が簡単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・</a:t>
            </a:r>
            <a:r>
              <a:rPr kumimoji="1" lang="en-US" altLang="ja-JP" dirty="0" smtClean="0">
                <a:solidFill>
                  <a:srgbClr val="FF0000"/>
                </a:solidFill>
              </a:rPr>
              <a:t>4</a:t>
            </a:r>
            <a:r>
              <a:rPr kumimoji="1" lang="ja-JP" altLang="en-US" dirty="0" smtClean="0">
                <a:solidFill>
                  <a:srgbClr val="FF0000"/>
                </a:solidFill>
              </a:rPr>
              <a:t>人同時に測定可能</a:t>
            </a:r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　　・</a:t>
            </a:r>
            <a:r>
              <a:rPr lang="en-US" altLang="ja-JP" dirty="0" smtClean="0">
                <a:solidFill>
                  <a:srgbClr val="FF0000"/>
                </a:solidFill>
              </a:rPr>
              <a:t>PC</a:t>
            </a:r>
            <a:r>
              <a:rPr lang="ja-JP" altLang="en-US" dirty="0" smtClean="0">
                <a:solidFill>
                  <a:srgbClr val="FF0000"/>
                </a:solidFill>
              </a:rPr>
              <a:t>レスで実験可能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4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1221</Words>
  <Application>Microsoft Office PowerPoint</Application>
  <PresentationFormat>画面に合わせる (4:3)</PresentationFormat>
  <Paragraphs>191</Paragraphs>
  <Slides>25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6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-</dc:creator>
  <cp:lastModifiedBy>HP-nagano</cp:lastModifiedBy>
  <cp:revision>158</cp:revision>
  <cp:lastPrinted>2015-09-22T03:59:42Z</cp:lastPrinted>
  <dcterms:created xsi:type="dcterms:W3CDTF">2015-09-09T06:24:15Z</dcterms:created>
  <dcterms:modified xsi:type="dcterms:W3CDTF">2015-09-26T10:35:10Z</dcterms:modified>
</cp:coreProperties>
</file>