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66" r:id="rId4"/>
    <p:sldId id="268" r:id="rId5"/>
    <p:sldId id="269" r:id="rId6"/>
    <p:sldId id="270" r:id="rId7"/>
    <p:sldId id="257" r:id="rId8"/>
    <p:sldId id="258" r:id="rId9"/>
    <p:sldId id="261" r:id="rId10"/>
    <p:sldId id="262" r:id="rId11"/>
    <p:sldId id="259" r:id="rId12"/>
    <p:sldId id="260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6" autoAdjust="0"/>
    <p:restoredTop sz="94660"/>
  </p:normalViewPr>
  <p:slideViewPr>
    <p:cSldViewPr>
      <p:cViewPr varScale="1">
        <p:scale>
          <a:sx n="86" d="100"/>
          <a:sy n="86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F22A9-D356-4B4D-9E8A-C895ACAF1534}" type="datetimeFigureOut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40BE6-F200-4A13-B976-360F913D94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3727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センサーは、ハンダづけ済のものを予め用意しておく。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組み立ては、要するに</a:t>
            </a:r>
            <a:r>
              <a:rPr kumimoji="1" lang="en-US" altLang="ja-JP" dirty="0" smtClean="0"/>
              <a:t>Arduino</a:t>
            </a:r>
            <a:r>
              <a:rPr kumimoji="1" lang="ja-JP" altLang="en-US" dirty="0" smtClean="0"/>
              <a:t>に差し込むだけだが、最初歩はこれくらいでも良いのでは？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AE28B-9DF2-4A72-BF19-9CDEED21056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920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センサーは、ハンダづけ済のものを予め用意しておく。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組み立ては、要するに</a:t>
            </a:r>
            <a:r>
              <a:rPr kumimoji="1" lang="en-US" altLang="ja-JP" dirty="0" smtClean="0"/>
              <a:t>Arduino</a:t>
            </a:r>
            <a:r>
              <a:rPr kumimoji="1" lang="ja-JP" altLang="en-US" dirty="0" smtClean="0"/>
              <a:t>に差し込むだけだが、最初歩はこれくらいでも良いのでは？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AE28B-9DF2-4A72-BF19-9CDEED21056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7920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84E5-05B9-4982-A880-94CC6C84C742}" type="datetimeFigureOut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ED7-0409-4DA2-A0AA-263BC2822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62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84E5-05B9-4982-A880-94CC6C84C742}" type="datetimeFigureOut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ED7-0409-4DA2-A0AA-263BC2822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31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84E5-05B9-4982-A880-94CC6C84C742}" type="datetimeFigureOut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ED7-0409-4DA2-A0AA-263BC2822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296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84E5-05B9-4982-A880-94CC6C84C742}" type="datetimeFigureOut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ED7-0409-4DA2-A0AA-263BC2822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432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84E5-05B9-4982-A880-94CC6C84C742}" type="datetimeFigureOut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ED7-0409-4DA2-A0AA-263BC2822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58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84E5-05B9-4982-A880-94CC6C84C742}" type="datetimeFigureOut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ED7-0409-4DA2-A0AA-263BC2822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07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84E5-05B9-4982-A880-94CC6C84C742}" type="datetimeFigureOut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ED7-0409-4DA2-A0AA-263BC2822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12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84E5-05B9-4982-A880-94CC6C84C742}" type="datetimeFigureOut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ED7-0409-4DA2-A0AA-263BC2822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41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84E5-05B9-4982-A880-94CC6C84C742}" type="datetimeFigureOut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ED7-0409-4DA2-A0AA-263BC2822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17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84E5-05B9-4982-A880-94CC6C84C742}" type="datetimeFigureOut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ED7-0409-4DA2-A0AA-263BC2822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92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184E5-05B9-4982-A880-94CC6C84C742}" type="datetimeFigureOut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1ED7-0409-4DA2-A0AA-263BC2822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64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184E5-05B9-4982-A880-94CC6C84C742}" type="datetimeFigureOut">
              <a:rPr kumimoji="1" lang="ja-JP" altLang="en-US" smtClean="0"/>
              <a:t>2015/9/15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D1ED7-0409-4DA2-A0AA-263BC2822B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291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7.png"/><Relationship Id="rId18" Type="http://schemas.microsoft.com/office/2007/relationships/hdphoto" Target="../media/hdphoto9.wdp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12" Type="http://schemas.microsoft.com/office/2007/relationships/hdphoto" Target="../media/hdphoto6.wdp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5.png"/><Relationship Id="rId1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69490" y="692696"/>
            <a:ext cx="671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/>
              <a:t>スタンドアロン心拍計</a:t>
            </a:r>
            <a:endParaRPr kumimoji="1" lang="ja-JP" altLang="en-US" sz="3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69489" y="5723964"/>
            <a:ext cx="733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詳細は　</a:t>
            </a:r>
            <a:r>
              <a:rPr lang="en-US" altLang="ja-JP" dirty="0"/>
              <a:t>http://protolab.sakura.ne.jp/OPPL/?</a:t>
            </a:r>
            <a:r>
              <a:rPr lang="en-US" altLang="ja-JP" dirty="0" smtClean="0"/>
              <a:t>page_id=756</a:t>
            </a:r>
            <a:r>
              <a:rPr lang="ja-JP" altLang="en-US" dirty="0" smtClean="0"/>
              <a:t>　をご覧ください。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979" y="1555051"/>
            <a:ext cx="4137308" cy="413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3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24264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皮膚温センサーの</a:t>
            </a:r>
            <a:r>
              <a:rPr lang="ja-JP" altLang="en-US" sz="2800" dirty="0" smtClean="0"/>
              <a:t>組み立て</a:t>
            </a:r>
            <a:r>
              <a:rPr kumimoji="1" lang="en-US" altLang="ja-JP" sz="2800" dirty="0" smtClean="0"/>
              <a:t>(2)</a:t>
            </a:r>
            <a:endParaRPr kumimoji="1" lang="ja-JP" altLang="en-US" sz="2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7229"/>
            <a:ext cx="1787937" cy="17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757" y="917229"/>
            <a:ext cx="1787937" cy="17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94" y="917229"/>
            <a:ext cx="1787937" cy="17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17229"/>
            <a:ext cx="1787937" cy="17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39" y="3976093"/>
            <a:ext cx="1787937" cy="17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76" y="3976093"/>
            <a:ext cx="1787937" cy="17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3976093"/>
            <a:ext cx="1787937" cy="17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51" y="3976093"/>
            <a:ext cx="1787937" cy="17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251520" y="2836172"/>
            <a:ext cx="1787937" cy="8309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①片側をワイヤストリッパーでむき、はんだを染みこませる。</a:t>
            </a:r>
            <a:endParaRPr lang="en-US" altLang="ja-JP" sz="1200" dirty="0" smtClean="0"/>
          </a:p>
          <a:p>
            <a:endParaRPr kumimoji="1" lang="ja-JP" altLang="en-US" sz="12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387757" y="2836172"/>
            <a:ext cx="1787937" cy="8309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②</a:t>
            </a:r>
            <a:r>
              <a:rPr kumimoji="1" lang="en-US" altLang="ja-JP" sz="1200" u="sng" dirty="0" smtClean="0"/>
              <a:t>LM35DZ</a:t>
            </a:r>
            <a:r>
              <a:rPr kumimoji="1" lang="ja-JP" altLang="en-US" sz="1200" u="sng" dirty="0" smtClean="0"/>
              <a:t>は平たい面が表</a:t>
            </a:r>
            <a:r>
              <a:rPr kumimoji="1" lang="ja-JP" altLang="en-US" sz="1200" dirty="0" smtClean="0"/>
              <a:t>。左から赤白黒の順にはんだ付け。</a:t>
            </a:r>
            <a:r>
              <a:rPr kumimoji="1" lang="ja-JP" altLang="en-US" sz="1200" u="sng" dirty="0" smtClean="0"/>
              <a:t>真ん中にのみ収縮チューブ</a:t>
            </a:r>
            <a:r>
              <a:rPr kumimoji="1" lang="ja-JP" altLang="en-US" sz="1200" dirty="0" smtClean="0"/>
              <a:t>をつける。</a:t>
            </a:r>
            <a:endParaRPr kumimoji="1" lang="ja-JP" altLang="en-US" sz="12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523994" y="2836172"/>
            <a:ext cx="1787937" cy="8309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③大きめの収縮チューブでハンダ付け部分を覆う。</a:t>
            </a:r>
            <a:endParaRPr kumimoji="1" lang="en-US" altLang="ja-JP" sz="1200" dirty="0" smtClean="0"/>
          </a:p>
          <a:p>
            <a:endParaRPr lang="en-US" altLang="ja-JP" sz="1200" dirty="0"/>
          </a:p>
          <a:p>
            <a:endParaRPr kumimoji="1" lang="ja-JP" altLang="en-US" sz="12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660232" y="2836172"/>
            <a:ext cx="1787937" cy="8309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④反対側もワイヤストリッパーで剥いて、はんだを染みこませる。</a:t>
            </a:r>
            <a:endParaRPr kumimoji="1" lang="en-US" altLang="ja-JP" sz="1200" dirty="0" smtClean="0"/>
          </a:p>
          <a:p>
            <a:endParaRPr kumimoji="1" lang="ja-JP" altLang="en-US" sz="1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59767" y="5879013"/>
            <a:ext cx="1787937" cy="8309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⑤ピンヘッダーにハンダ付けする。ピンヘッダー側にもハンダをつけておくとやりやすい。</a:t>
            </a:r>
            <a:endParaRPr kumimoji="1" lang="ja-JP" altLang="en-US" sz="12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895546" y="5879013"/>
            <a:ext cx="1787937" cy="8309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⑥ハンダ付けが終わったら</a:t>
            </a:r>
            <a:r>
              <a:rPr lang="ja-JP" altLang="en-US" sz="1200" dirty="0" smtClean="0"/>
              <a:t>ニッパーで分割する。</a:t>
            </a:r>
            <a:endParaRPr lang="en-US" altLang="ja-JP" sz="1200" dirty="0" smtClean="0"/>
          </a:p>
          <a:p>
            <a:endParaRPr kumimoji="1" lang="en-US" altLang="ja-JP" sz="1200" dirty="0"/>
          </a:p>
          <a:p>
            <a:endParaRPr kumimoji="1" lang="en-US" altLang="ja-JP" sz="1200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31325" y="5879013"/>
            <a:ext cx="1787937" cy="8309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⑦プラスチック部分を抜き取り、ハンダ付けした部分を収縮チューブで覆う。</a:t>
            </a:r>
            <a:endParaRPr kumimoji="1" lang="ja-JP" altLang="en-US" sz="12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167103" y="5879013"/>
            <a:ext cx="1787937" cy="8309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⑧完成。</a:t>
            </a:r>
            <a:endParaRPr kumimoji="1" lang="en-US" altLang="ja-JP" sz="1200" dirty="0" smtClean="0"/>
          </a:p>
          <a:p>
            <a:endParaRPr lang="en-US" altLang="ja-JP" sz="1200" dirty="0"/>
          </a:p>
          <a:p>
            <a:endParaRPr kumimoji="1" lang="en-US" altLang="ja-JP" sz="1200" dirty="0" smtClean="0"/>
          </a:p>
          <a:p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461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24264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+mj-ea"/>
                <a:ea typeface="+mj-ea"/>
              </a:rPr>
              <a:t>Arduino</a:t>
            </a:r>
            <a:r>
              <a:rPr kumimoji="1" lang="ja-JP" altLang="en-US" sz="2800" dirty="0" smtClean="0">
                <a:latin typeface="+mj-ea"/>
                <a:ea typeface="+mj-ea"/>
              </a:rPr>
              <a:t>とディスプレイの接続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51002"/>
            <a:ext cx="4632176" cy="463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95536" y="1196752"/>
            <a:ext cx="30716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Arduino		</a:t>
            </a:r>
            <a:r>
              <a:rPr kumimoji="1" lang="ja-JP" altLang="en-US" sz="1400" dirty="0" smtClean="0"/>
              <a:t>ブレッドボード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-----------------------------------------------------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5V		</a:t>
            </a:r>
            <a:r>
              <a:rPr lang="ja-JP" altLang="en-US" sz="1400" dirty="0" smtClean="0"/>
              <a:t>電源ライン赤</a:t>
            </a:r>
            <a:endParaRPr lang="en-US" altLang="ja-JP" sz="1400" dirty="0" smtClean="0"/>
          </a:p>
          <a:p>
            <a:r>
              <a:rPr kumimoji="1" lang="en-US" altLang="ja-JP" sz="1400" dirty="0" smtClean="0"/>
              <a:t>GND		</a:t>
            </a:r>
            <a:r>
              <a:rPr kumimoji="1" lang="ja-JP" altLang="en-US" sz="1400" dirty="0" smtClean="0"/>
              <a:t>電源ライン青</a:t>
            </a:r>
            <a:endParaRPr kumimoji="1"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2353991"/>
            <a:ext cx="33009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ブレッドボード</a:t>
            </a:r>
            <a:r>
              <a:rPr kumimoji="1" lang="en-US" altLang="ja-JP" sz="1400" dirty="0" smtClean="0"/>
              <a:t>	</a:t>
            </a:r>
            <a:r>
              <a:rPr kumimoji="1" lang="ja-JP" altLang="en-US" sz="1400" dirty="0" smtClean="0"/>
              <a:t>液晶ディスプレイ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-----------------------------------------------------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電源ライン赤</a:t>
            </a:r>
            <a:r>
              <a:rPr lang="en-US" altLang="ja-JP" sz="1400" dirty="0" smtClean="0"/>
              <a:t>	+V</a:t>
            </a:r>
          </a:p>
          <a:p>
            <a:r>
              <a:rPr kumimoji="1" lang="ja-JP" altLang="en-US" sz="1400" dirty="0" smtClean="0"/>
              <a:t>電源ライン青</a:t>
            </a:r>
            <a:r>
              <a:rPr kumimoji="1" lang="en-US" altLang="ja-JP" sz="1400" dirty="0" smtClean="0"/>
              <a:t>	GND</a:t>
            </a:r>
            <a:endParaRPr kumimoji="1" lang="ja-JP" altLang="en-US" sz="1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3501008"/>
            <a:ext cx="33009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Arduino		</a:t>
            </a:r>
            <a:r>
              <a:rPr kumimoji="1" lang="ja-JP" altLang="en-US" sz="1400" dirty="0" smtClean="0"/>
              <a:t>液晶ディスプレイ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-----------------------------------------------------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A4		SDA</a:t>
            </a:r>
          </a:p>
          <a:p>
            <a:r>
              <a:rPr kumimoji="1" lang="en-US" altLang="ja-JP" sz="1400" dirty="0" smtClean="0"/>
              <a:t>A5		SCL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9460" y="506602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・ワイヤーの色は何色でも問題ないが、電源は赤黒もしくは赤青などの色を使うことが望ましい。</a:t>
            </a:r>
            <a:endParaRPr lang="en-US" altLang="ja-JP" sz="1400" dirty="0" smtClean="0"/>
          </a:p>
        </p:txBody>
      </p:sp>
    </p:spTree>
    <p:extLst>
      <p:ext uri="{BB962C8B-B14F-4D97-AF65-F5344CB8AC3E}">
        <p14:creationId xmlns:p14="http://schemas.microsoft.com/office/powerpoint/2010/main" val="33578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900" y="1268760"/>
            <a:ext cx="4632176" cy="463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51520" y="24264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+mj-ea"/>
                <a:ea typeface="+mj-ea"/>
              </a:rPr>
              <a:t>Arduino</a:t>
            </a:r>
            <a:r>
              <a:rPr kumimoji="1" lang="ja-JP" altLang="en-US" sz="2800" dirty="0" smtClean="0">
                <a:latin typeface="+mj-ea"/>
                <a:ea typeface="+mj-ea"/>
              </a:rPr>
              <a:t>と皮膚温センサーの接続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1196752"/>
            <a:ext cx="33457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Arduino		</a:t>
            </a:r>
            <a:r>
              <a:rPr kumimoji="1" lang="ja-JP" altLang="en-US" sz="1400" dirty="0" smtClean="0"/>
              <a:t>皮膚温センサー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----------------------------------------------------------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A0		</a:t>
            </a:r>
            <a:r>
              <a:rPr lang="ja-JP" altLang="en-US" sz="1400" dirty="0" smtClean="0"/>
              <a:t>センサー</a:t>
            </a:r>
            <a:r>
              <a:rPr lang="en-US" altLang="ja-JP" sz="1400" dirty="0" smtClean="0"/>
              <a:t>1</a:t>
            </a:r>
            <a:r>
              <a:rPr lang="ja-JP" altLang="en-US" sz="1400" dirty="0" smtClean="0"/>
              <a:t>の白線</a:t>
            </a:r>
            <a:endParaRPr lang="en-US" altLang="ja-JP" sz="1400" dirty="0" smtClean="0"/>
          </a:p>
          <a:p>
            <a:r>
              <a:rPr lang="en-US" altLang="ja-JP" sz="1400" dirty="0" smtClean="0"/>
              <a:t>A1		</a:t>
            </a:r>
            <a:r>
              <a:rPr lang="ja-JP" altLang="en-US" sz="1400" dirty="0" smtClean="0"/>
              <a:t>センサー</a:t>
            </a:r>
            <a:r>
              <a:rPr lang="en-US" altLang="ja-JP" sz="1400" dirty="0" smtClean="0"/>
              <a:t>2</a:t>
            </a:r>
            <a:r>
              <a:rPr lang="ja-JP" altLang="en-US" sz="1400" dirty="0" smtClean="0"/>
              <a:t>の白線</a:t>
            </a:r>
            <a:endParaRPr lang="en-US" altLang="ja-JP" sz="1400" dirty="0" smtClean="0"/>
          </a:p>
          <a:p>
            <a:r>
              <a:rPr lang="en-US" altLang="ja-JP" sz="1400" dirty="0" smtClean="0"/>
              <a:t>A2		</a:t>
            </a:r>
            <a:r>
              <a:rPr lang="ja-JP" altLang="en-US" sz="1400" dirty="0" smtClean="0"/>
              <a:t>センサー</a:t>
            </a:r>
            <a:r>
              <a:rPr lang="en-US" altLang="ja-JP" sz="1400" dirty="0" smtClean="0"/>
              <a:t>3</a:t>
            </a:r>
            <a:r>
              <a:rPr lang="ja-JP" altLang="en-US" sz="1400" dirty="0" smtClean="0"/>
              <a:t>の白線</a:t>
            </a:r>
            <a:endParaRPr lang="en-US" altLang="ja-JP" sz="1400" dirty="0" smtClean="0"/>
          </a:p>
          <a:p>
            <a:r>
              <a:rPr lang="en-US" altLang="ja-JP" sz="1400" dirty="0" smtClean="0"/>
              <a:t>A4		</a:t>
            </a:r>
            <a:r>
              <a:rPr lang="ja-JP" altLang="en-US" sz="1400" dirty="0" smtClean="0"/>
              <a:t>センサー</a:t>
            </a:r>
            <a:r>
              <a:rPr lang="en-US" altLang="ja-JP" sz="1400" dirty="0" smtClean="0"/>
              <a:t>4</a:t>
            </a:r>
            <a:r>
              <a:rPr lang="ja-JP" altLang="en-US" sz="1400" dirty="0" smtClean="0"/>
              <a:t>の白線</a:t>
            </a:r>
            <a:endParaRPr lang="en-US" altLang="ja-JP" sz="1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2852936"/>
            <a:ext cx="32912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ブレッドボード</a:t>
            </a:r>
            <a:r>
              <a:rPr kumimoji="1" lang="en-US" altLang="ja-JP" sz="1400" dirty="0" smtClean="0"/>
              <a:t>	</a:t>
            </a:r>
            <a:r>
              <a:rPr kumimoji="1" lang="ja-JP" altLang="en-US" sz="1400" dirty="0" smtClean="0"/>
              <a:t>皮膚温センサー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---------------------------------------------------------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電源ライン赤</a:t>
            </a:r>
            <a:r>
              <a:rPr lang="en-US" altLang="ja-JP" sz="1400" dirty="0" smtClean="0"/>
              <a:t>	</a:t>
            </a:r>
            <a:r>
              <a:rPr lang="ja-JP" altLang="en-US" sz="1400" dirty="0" smtClean="0"/>
              <a:t>センサーの赤線</a:t>
            </a:r>
            <a:endParaRPr lang="en-US" altLang="ja-JP" sz="1400" dirty="0" smtClean="0"/>
          </a:p>
          <a:p>
            <a:r>
              <a:rPr kumimoji="1" lang="ja-JP" altLang="en-US" sz="1400" dirty="0" smtClean="0"/>
              <a:t>電源ライン青</a:t>
            </a:r>
            <a:r>
              <a:rPr kumimoji="1" lang="en-US" altLang="ja-JP" sz="1400" dirty="0" smtClean="0"/>
              <a:t>	</a:t>
            </a:r>
            <a:r>
              <a:rPr kumimoji="1" lang="ja-JP" altLang="en-US" sz="1400" dirty="0" smtClean="0"/>
              <a:t>センサーの黒線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（センサー</a:t>
            </a:r>
            <a:r>
              <a:rPr kumimoji="1" lang="en-US" altLang="ja-JP" sz="1400" dirty="0" smtClean="0"/>
              <a:t>1</a:t>
            </a:r>
            <a:r>
              <a:rPr kumimoji="1" lang="ja-JP" altLang="en-US" sz="1400" dirty="0" smtClean="0"/>
              <a:t>～</a:t>
            </a:r>
            <a:r>
              <a:rPr kumimoji="1" lang="en-US" altLang="ja-JP" sz="1400" dirty="0" smtClean="0"/>
              <a:t>4</a:t>
            </a:r>
            <a:r>
              <a:rPr kumimoji="1" lang="ja-JP" altLang="en-US" sz="1400" dirty="0" smtClean="0"/>
              <a:t>同様に行う）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578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24264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ソフトウェアの書き込み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24" y="1268760"/>
            <a:ext cx="3903216" cy="390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395536" y="1268760"/>
            <a:ext cx="42484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ソフトウェアは、以下</a:t>
            </a:r>
            <a:r>
              <a:rPr lang="ja-JP" altLang="en-US" dirty="0" smtClean="0"/>
              <a:t>から</a:t>
            </a:r>
            <a:r>
              <a:rPr lang="ja-JP" altLang="en-US" dirty="0"/>
              <a:t>入手してください</a:t>
            </a:r>
            <a:r>
              <a:rPr lang="ja-JP" altLang="en-US" dirty="0" smtClean="0"/>
              <a:t>。</a:t>
            </a:r>
            <a:endParaRPr kumimoji="1" lang="en-US" altLang="ja-JP" dirty="0" smtClean="0"/>
          </a:p>
          <a:p>
            <a:r>
              <a:rPr lang="en-US" altLang="ja-JP" sz="1600" dirty="0"/>
              <a:t>http://protolab.sakura.ne.jp/OPPL/?page_id=735</a:t>
            </a:r>
            <a:endParaRPr lang="en-US" altLang="ja-JP" sz="16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95536" y="2132856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測定・表示ソフトウェアは、</a:t>
            </a:r>
            <a:r>
              <a:rPr lang="en-US" altLang="ja-JP" dirty="0"/>
              <a:t>Arduino</a:t>
            </a:r>
            <a:r>
              <a:rPr lang="ja-JP" altLang="en-US" dirty="0"/>
              <a:t>開発環境</a:t>
            </a:r>
            <a:r>
              <a:rPr lang="en-US" altLang="ja-JP" dirty="0"/>
              <a:t>(1.0.5)</a:t>
            </a:r>
            <a:r>
              <a:rPr lang="ja-JP" altLang="en-US" dirty="0"/>
              <a:t>で作成しました</a:t>
            </a:r>
            <a:r>
              <a:rPr lang="ja-JP" altLang="en-US" dirty="0" smtClean="0"/>
              <a:t>。本プログラムは液晶ディスプレイ（</a:t>
            </a:r>
            <a:r>
              <a:rPr lang="en-US" altLang="ja-JP" dirty="0" smtClean="0"/>
              <a:t>ST7032</a:t>
            </a:r>
            <a:r>
              <a:rPr lang="ja-JP" altLang="en-US" dirty="0" smtClean="0"/>
              <a:t>）制御ライブラリを必要とします。下記から入手してください。</a:t>
            </a:r>
            <a:r>
              <a:rPr lang="en-US" altLang="ja-JP" dirty="0" smtClean="0"/>
              <a:t>http://ore-kb.net/archives/195</a:t>
            </a:r>
          </a:p>
          <a:p>
            <a:r>
              <a:rPr lang="ja-JP" altLang="en-US" dirty="0" smtClean="0"/>
              <a:t>（オレ工房様）</a:t>
            </a:r>
            <a:endParaRPr lang="en-US" altLang="ja-JP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5536" y="4172887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正しく書き込むと、液晶ディスプレイの上段に経過時間（秒）が、下段に</a:t>
            </a:r>
            <a:r>
              <a:rPr lang="en-US" altLang="ja-JP" dirty="0" smtClean="0"/>
              <a:t>4</a:t>
            </a:r>
            <a:r>
              <a:rPr lang="ja-JP" altLang="en-US" dirty="0" smtClean="0"/>
              <a:t>本のセンサーから得た温度（</a:t>
            </a:r>
            <a:r>
              <a:rPr lang="en-US" altLang="ja-JP" dirty="0" smtClean="0"/>
              <a:t>10</a:t>
            </a:r>
            <a:r>
              <a:rPr lang="ja-JP" altLang="en-US" dirty="0" smtClean="0"/>
              <a:t>倍された℃）が表示されます。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3370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rotolab.sakura.ne.jp/OPPL/wp-content/uploads/2015/03/tem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01008"/>
            <a:ext cx="5840363" cy="268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51520" y="24264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皮膚温の測定例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76" y="1060090"/>
            <a:ext cx="1808017" cy="180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四角形吹き出し 6"/>
          <p:cNvSpPr/>
          <p:nvPr/>
        </p:nvSpPr>
        <p:spPr>
          <a:xfrm>
            <a:off x="251520" y="859712"/>
            <a:ext cx="1944217" cy="767347"/>
          </a:xfrm>
          <a:prstGeom prst="wedgeRectCallout">
            <a:avLst>
              <a:gd name="adj1" fmla="val 43211"/>
              <a:gd name="adj2" fmla="val 92231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 smtClean="0">
                <a:solidFill>
                  <a:schemeClr val="tx1"/>
                </a:solidFill>
              </a:rPr>
              <a:t>センサーの平たい</a:t>
            </a:r>
            <a:r>
              <a:rPr lang="ja-JP" altLang="en-US" sz="1400" dirty="0">
                <a:solidFill>
                  <a:schemeClr val="tx1"/>
                </a:solidFill>
              </a:rPr>
              <a:t>方を</a:t>
            </a:r>
            <a:r>
              <a:rPr lang="ja-JP" altLang="en-US" sz="1400" dirty="0" smtClean="0">
                <a:solidFill>
                  <a:schemeClr val="tx1"/>
                </a:solidFill>
              </a:rPr>
              <a:t>指側にしてメンディングテープで固定する。</a:t>
            </a:r>
            <a:endParaRPr lang="en-US" altLang="ja-JP" sz="1400" dirty="0">
              <a:solidFill>
                <a:schemeClr val="tx1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4855840" y="3717032"/>
            <a:ext cx="0" cy="208823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6368008" y="3717032"/>
            <a:ext cx="0" cy="208823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781406" y="311976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安静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72732" y="3131676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ストレス課題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05347" y="31409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回復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346613" y="630387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（秒）</a:t>
            </a:r>
            <a:endParaRPr kumimoji="1" lang="ja-JP" altLang="en-US" sz="1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55421" y="321297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（℃）</a:t>
            </a:r>
            <a:endParaRPr kumimoji="1" lang="ja-JP" altLang="en-US" sz="1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35896" y="980728"/>
            <a:ext cx="5192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皮膚温測定の注意事項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/>
              <a:t>・室温が一定（</a:t>
            </a:r>
            <a:r>
              <a:rPr lang="en-US" altLang="ja-JP" dirty="0" smtClean="0"/>
              <a:t>23</a:t>
            </a:r>
            <a:r>
              <a:rPr lang="ja-JP" altLang="en-US" dirty="0" smtClean="0"/>
              <a:t>～</a:t>
            </a:r>
            <a:r>
              <a:rPr lang="en-US" altLang="ja-JP" dirty="0" smtClean="0"/>
              <a:t>25</a:t>
            </a:r>
            <a:r>
              <a:rPr lang="ja-JP" altLang="en-US" dirty="0" smtClean="0"/>
              <a:t>℃程度）になるようにする</a:t>
            </a:r>
            <a:endParaRPr lang="en-US" altLang="ja-JP" dirty="0" smtClean="0"/>
          </a:p>
          <a:p>
            <a:r>
              <a:rPr lang="ja-JP" altLang="en-US" dirty="0" smtClean="0"/>
              <a:t>・エアコンの風が当たらないようにする</a:t>
            </a:r>
            <a:endParaRPr lang="en-US" altLang="ja-JP" dirty="0" smtClean="0"/>
          </a:p>
          <a:p>
            <a:r>
              <a:rPr lang="ja-JP" altLang="en-US" dirty="0" smtClean="0"/>
              <a:t>・計測中にセンサーに触らないようにする</a:t>
            </a:r>
            <a:endParaRPr lang="en-US" altLang="ja-JP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04912" y="3573016"/>
            <a:ext cx="26116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　ストレス負荷により、交感神経が働き指先部位の血管が収縮すると、血流量が減少し、その結果として皮膚温が低下する。</a:t>
            </a:r>
            <a:endParaRPr lang="en-US" altLang="ja-JP" sz="1600" dirty="0" smtClean="0"/>
          </a:p>
          <a:p>
            <a:r>
              <a:rPr lang="ja-JP" altLang="en-US" sz="1600" dirty="0" smtClean="0"/>
              <a:t>　皮膚温の変化は緩慢で、ストレス負荷が始まってからしばらくしてから低下し始め、負荷を終えた後も</a:t>
            </a:r>
            <a:r>
              <a:rPr lang="en-US" altLang="ja-JP" sz="1600" dirty="0" smtClean="0"/>
              <a:t>30</a:t>
            </a:r>
            <a:r>
              <a:rPr lang="ja-JP" altLang="en-US" sz="1600" dirty="0" smtClean="0"/>
              <a:t>～</a:t>
            </a:r>
            <a:r>
              <a:rPr lang="en-US" altLang="ja-JP" sz="1600" dirty="0" smtClean="0"/>
              <a:t>60</a:t>
            </a:r>
            <a:r>
              <a:rPr lang="ja-JP" altLang="en-US" sz="1600" dirty="0" smtClean="0"/>
              <a:t>秒後に上昇を開始する。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19337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6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グループ化 52"/>
          <p:cNvGrpSpPr/>
          <p:nvPr/>
        </p:nvGrpSpPr>
        <p:grpSpPr>
          <a:xfrm rot="16200000">
            <a:off x="5821836" y="1657547"/>
            <a:ext cx="304800" cy="708075"/>
            <a:chOff x="6620752" y="2060848"/>
            <a:chExt cx="304800" cy="708075"/>
          </a:xfrm>
        </p:grpSpPr>
        <p:cxnSp>
          <p:nvCxnSpPr>
            <p:cNvPr id="54" name="直線コネクタ 53"/>
            <p:cNvCxnSpPr/>
            <p:nvPr/>
          </p:nvCxnSpPr>
          <p:spPr>
            <a:xfrm>
              <a:off x="6620752" y="2060848"/>
              <a:ext cx="0" cy="708075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6773152" y="2060848"/>
              <a:ext cx="0" cy="708075"/>
            </a:xfrm>
            <a:prstGeom prst="line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>
              <a:off x="6925552" y="2060848"/>
              <a:ext cx="0" cy="708075"/>
            </a:xfrm>
            <a:prstGeom prst="line">
              <a:avLst/>
            </a:prstGeom>
            <a:ln w="635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グループ化 44"/>
          <p:cNvGrpSpPr/>
          <p:nvPr/>
        </p:nvGrpSpPr>
        <p:grpSpPr>
          <a:xfrm rot="16200000">
            <a:off x="497776" y="2850278"/>
            <a:ext cx="2709825" cy="152400"/>
            <a:chOff x="1163771" y="3708648"/>
            <a:chExt cx="5410125" cy="152400"/>
          </a:xfrm>
        </p:grpSpPr>
        <p:cxnSp>
          <p:nvCxnSpPr>
            <p:cNvPr id="46" name="直線コネクタ 45"/>
            <p:cNvCxnSpPr/>
            <p:nvPr/>
          </p:nvCxnSpPr>
          <p:spPr>
            <a:xfrm>
              <a:off x="1163771" y="3708648"/>
              <a:ext cx="5400600" cy="0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1173296" y="3861048"/>
              <a:ext cx="5400600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グループ化 25"/>
          <p:cNvGrpSpPr/>
          <p:nvPr/>
        </p:nvGrpSpPr>
        <p:grpSpPr>
          <a:xfrm>
            <a:off x="2124400" y="1942973"/>
            <a:ext cx="2709825" cy="152400"/>
            <a:chOff x="1163771" y="3708648"/>
            <a:chExt cx="5410125" cy="152400"/>
          </a:xfrm>
        </p:grpSpPr>
        <p:cxnSp>
          <p:nvCxnSpPr>
            <p:cNvPr id="5" name="直線コネクタ 4"/>
            <p:cNvCxnSpPr/>
            <p:nvPr/>
          </p:nvCxnSpPr>
          <p:spPr>
            <a:xfrm>
              <a:off x="1163771" y="3708648"/>
              <a:ext cx="5400600" cy="0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1173296" y="3861048"/>
              <a:ext cx="5400600" cy="0"/>
            </a:xfrm>
            <a:prstGeom prst="line">
              <a:avLst/>
            </a:prstGeom>
            <a:ln w="63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テキスト ボックス 1"/>
          <p:cNvSpPr txBox="1"/>
          <p:nvPr/>
        </p:nvSpPr>
        <p:spPr>
          <a:xfrm>
            <a:off x="323528" y="26064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装置の構成</a:t>
            </a:r>
            <a:endParaRPr kumimoji="1" lang="ja-JP" altLang="en-US" sz="2800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3436115" y="1109067"/>
            <a:ext cx="2286769" cy="1824588"/>
            <a:chOff x="5655279" y="2708547"/>
            <a:chExt cx="2286769" cy="1824588"/>
          </a:xfrm>
        </p:grpSpPr>
        <p:sp>
          <p:nvSpPr>
            <p:cNvPr id="10" name="正方形/長方形 9"/>
            <p:cNvSpPr/>
            <p:nvPr/>
          </p:nvSpPr>
          <p:spPr>
            <a:xfrm>
              <a:off x="5655279" y="2708547"/>
              <a:ext cx="2286769" cy="18245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036" y="2996952"/>
              <a:ext cx="1945436" cy="140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グループ化 16"/>
          <p:cNvGrpSpPr/>
          <p:nvPr/>
        </p:nvGrpSpPr>
        <p:grpSpPr>
          <a:xfrm>
            <a:off x="1168613" y="3305105"/>
            <a:ext cx="1368152" cy="1404362"/>
            <a:chOff x="3211348" y="3128773"/>
            <a:chExt cx="1368152" cy="1404362"/>
          </a:xfrm>
        </p:grpSpPr>
        <p:sp>
          <p:nvSpPr>
            <p:cNvPr id="11" name="正方形/長方形 10"/>
            <p:cNvSpPr/>
            <p:nvPr/>
          </p:nvSpPr>
          <p:spPr>
            <a:xfrm>
              <a:off x="3211348" y="3128773"/>
              <a:ext cx="1368152" cy="140436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536" y="3407092"/>
              <a:ext cx="1128713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Picture 11" descr="http://upload.wikimedia.org/wikipedia/commons/thumb/4/42/Opensource.svg/220px-Opensourc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65" y="332656"/>
            <a:ext cx="601454" cy="54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http://olimex.files.wordpress.com/2012/05/oshw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92" y="336143"/>
            <a:ext cx="618173" cy="5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874231" y="1240383"/>
            <a:ext cx="2173199" cy="1529752"/>
            <a:chOff x="5425310" y="927346"/>
            <a:chExt cx="2173199" cy="1529752"/>
          </a:xfrm>
        </p:grpSpPr>
        <p:sp>
          <p:nvSpPr>
            <p:cNvPr id="41" name="正方形/長方形 40"/>
            <p:cNvSpPr/>
            <p:nvPr/>
          </p:nvSpPr>
          <p:spPr>
            <a:xfrm>
              <a:off x="5425310" y="927346"/>
              <a:ext cx="2173199" cy="152975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2704" y="968028"/>
              <a:ext cx="2049228" cy="1461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テキスト ボックス 43"/>
          <p:cNvSpPr txBox="1"/>
          <p:nvPr/>
        </p:nvSpPr>
        <p:spPr>
          <a:xfrm>
            <a:off x="2339752" y="2881327"/>
            <a:ext cx="791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I2C</a:t>
            </a:r>
            <a:r>
              <a:rPr lang="ja-JP" altLang="en-US" sz="1200" dirty="0" smtClean="0"/>
              <a:t>バス</a:t>
            </a:r>
            <a:endParaRPr kumimoji="1" lang="ja-JP" altLang="en-US" sz="1200" dirty="0"/>
          </a:p>
        </p:txBody>
      </p:sp>
      <p:grpSp>
        <p:nvGrpSpPr>
          <p:cNvPr id="6" name="グループ化 5"/>
          <p:cNvGrpSpPr/>
          <p:nvPr/>
        </p:nvGrpSpPr>
        <p:grpSpPr>
          <a:xfrm rot="16200000">
            <a:off x="6132367" y="1105733"/>
            <a:ext cx="2016225" cy="1824588"/>
            <a:chOff x="5796135" y="3668834"/>
            <a:chExt cx="2016225" cy="1824588"/>
          </a:xfrm>
        </p:grpSpPr>
        <p:sp>
          <p:nvSpPr>
            <p:cNvPr id="50" name="正方形/長方形 49"/>
            <p:cNvSpPr/>
            <p:nvPr/>
          </p:nvSpPr>
          <p:spPr>
            <a:xfrm>
              <a:off x="5796135" y="3668834"/>
              <a:ext cx="2016225" cy="18245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870" y="3882635"/>
              <a:ext cx="1432300" cy="1376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" name="テキスト ボックス 58"/>
          <p:cNvSpPr txBox="1"/>
          <p:nvPr/>
        </p:nvSpPr>
        <p:spPr>
          <a:xfrm>
            <a:off x="5436443" y="3075317"/>
            <a:ext cx="105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電源および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アナログ信号</a:t>
            </a:r>
            <a:endParaRPr kumimoji="1" lang="ja-JP" altLang="en-US" sz="12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81732" y="2256389"/>
            <a:ext cx="1274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I2C</a:t>
            </a:r>
            <a:r>
              <a:rPr kumimoji="1" lang="ja-JP" altLang="en-US" sz="1200" dirty="0" smtClean="0"/>
              <a:t>接続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液晶ディスプレイ</a:t>
            </a:r>
            <a:endParaRPr kumimoji="1" lang="ja-JP" altLang="en-US" sz="1200" dirty="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661656" y="2519610"/>
            <a:ext cx="99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Arduino</a:t>
            </a:r>
            <a:r>
              <a:rPr kumimoji="1" lang="ja-JP" altLang="en-US" sz="1200" dirty="0" smtClean="0"/>
              <a:t>互換</a:t>
            </a:r>
            <a:endParaRPr kumimoji="1" lang="en-US" altLang="ja-JP" sz="1200" dirty="0" smtClean="0"/>
          </a:p>
          <a:p>
            <a:r>
              <a:rPr kumimoji="1" lang="en-US" altLang="ja-JP" sz="1200" dirty="0" smtClean="0"/>
              <a:t>DaVinci32U</a:t>
            </a:r>
            <a:endParaRPr kumimoji="1" lang="ja-JP" altLang="en-US" sz="12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469248" y="1295474"/>
            <a:ext cx="1487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マイクロコンピュータ</a:t>
            </a:r>
            <a:endParaRPr kumimoji="1" lang="ja-JP" altLang="en-US" sz="12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423605" y="1103972"/>
            <a:ext cx="1361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自作心電図アンプ</a:t>
            </a:r>
            <a:endParaRPr kumimoji="1" lang="ja-JP" altLang="en-US" sz="1200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231094" y="4410434"/>
            <a:ext cx="1143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1Mbit EEPROM</a:t>
            </a:r>
            <a:endParaRPr kumimoji="1" lang="ja-JP" altLang="en-US" sz="12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445491" y="3341315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/>
              <a:t>記憶媒体</a:t>
            </a:r>
            <a:endParaRPr kumimoji="1" lang="ja-JP" altLang="en-US" sz="12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887813" y="3717032"/>
            <a:ext cx="56701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機能一覧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・測定された心電図波形より</a:t>
            </a:r>
            <a:r>
              <a:rPr kumimoji="1" lang="en-US" altLang="ja-JP" dirty="0" smtClean="0"/>
              <a:t>Arduino</a:t>
            </a:r>
            <a:r>
              <a:rPr kumimoji="1" lang="ja-JP" altLang="en-US" dirty="0" smtClean="0"/>
              <a:t>で</a:t>
            </a:r>
            <a:r>
              <a:rPr kumimoji="1" lang="en-US" altLang="ja-JP" dirty="0" smtClean="0"/>
              <a:t>R</a:t>
            </a:r>
            <a:r>
              <a:rPr kumimoji="1" lang="ja-JP" altLang="en-US" dirty="0" smtClean="0"/>
              <a:t>波を検出</a:t>
            </a:r>
            <a:endParaRPr kumimoji="1" lang="en-US" altLang="ja-JP" dirty="0" smtClean="0"/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R</a:t>
            </a:r>
            <a:r>
              <a:rPr lang="ja-JP" altLang="en-US" dirty="0" smtClean="0"/>
              <a:t>波検出時の時刻を</a:t>
            </a:r>
            <a:r>
              <a:rPr lang="en-US" altLang="ja-JP" dirty="0" smtClean="0"/>
              <a:t>EEPROM</a:t>
            </a:r>
            <a:r>
              <a:rPr lang="ja-JP" altLang="en-US" dirty="0" smtClean="0"/>
              <a:t>に記録</a:t>
            </a:r>
            <a:endParaRPr lang="en-US" altLang="ja-JP" dirty="0" smtClean="0"/>
          </a:p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PC</a:t>
            </a:r>
            <a:r>
              <a:rPr kumimoji="1" lang="ja-JP" altLang="en-US" dirty="0" smtClean="0"/>
              <a:t>に</a:t>
            </a:r>
            <a:r>
              <a:rPr kumimoji="1" lang="en-US" altLang="ja-JP" dirty="0" smtClean="0"/>
              <a:t>USB</a:t>
            </a:r>
            <a:r>
              <a:rPr kumimoji="1" lang="ja-JP" altLang="en-US" dirty="0" smtClean="0"/>
              <a:t>接続された際はキーボードとして認識される</a:t>
            </a:r>
            <a:endParaRPr kumimoji="1" lang="en-US" altLang="ja-JP" dirty="0" smtClean="0"/>
          </a:p>
          <a:p>
            <a:r>
              <a:rPr lang="ja-JP" altLang="en-US" dirty="0" smtClean="0"/>
              <a:t>・キーボードインターフェイスで</a:t>
            </a:r>
            <a:r>
              <a:rPr lang="en-US" altLang="ja-JP" dirty="0" smtClean="0"/>
              <a:t>PC</a:t>
            </a:r>
            <a:r>
              <a:rPr lang="ja-JP" altLang="en-US" dirty="0" smtClean="0"/>
              <a:t>に記録データを書き出し</a:t>
            </a:r>
            <a:endParaRPr kumimoji="1" lang="ja-JP" altLang="en-US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11560" y="5313982"/>
            <a:ext cx="58993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特徴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・ソフトウェア・ハードウェアともにオープンソース資産を利用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・軽量かつコンパクト、電池駆動で測定時に</a:t>
            </a:r>
            <a:r>
              <a:rPr kumimoji="1" lang="en-US" altLang="ja-JP" dirty="0" smtClean="0"/>
              <a:t>PC</a:t>
            </a:r>
            <a:r>
              <a:rPr kumimoji="1" lang="ja-JP" altLang="en-US" dirty="0" smtClean="0"/>
              <a:t>が必要ない</a:t>
            </a:r>
            <a:endParaRPr kumimoji="1" lang="en-US" altLang="ja-JP" dirty="0" smtClean="0"/>
          </a:p>
          <a:p>
            <a:r>
              <a:rPr lang="ja-JP" altLang="en-US" dirty="0"/>
              <a:t>・ローコスト（</a:t>
            </a:r>
            <a:r>
              <a:rPr lang="en-US" altLang="ja-JP" dirty="0"/>
              <a:t>1</a:t>
            </a:r>
            <a:r>
              <a:rPr lang="ja-JP" altLang="en-US" dirty="0"/>
              <a:t>台</a:t>
            </a:r>
            <a:r>
              <a:rPr lang="en-US" altLang="ja-JP" dirty="0"/>
              <a:t>5000</a:t>
            </a:r>
            <a:r>
              <a:rPr lang="ja-JP" altLang="en-US" dirty="0" smtClean="0"/>
              <a:t>円弱の</a:t>
            </a:r>
            <a:r>
              <a:rPr lang="ja-JP" altLang="en-US" dirty="0"/>
              <a:t>部品代</a:t>
            </a:r>
            <a:r>
              <a:rPr lang="ja-JP" altLang="en-US" dirty="0" smtClean="0"/>
              <a:t>）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447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23528" y="26064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完成図</a:t>
            </a:r>
            <a:endParaRPr kumimoji="1" lang="ja-JP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410445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四角形吹き出し 5"/>
          <p:cNvSpPr/>
          <p:nvPr/>
        </p:nvSpPr>
        <p:spPr>
          <a:xfrm>
            <a:off x="1187624" y="1627059"/>
            <a:ext cx="1944217" cy="767347"/>
          </a:xfrm>
          <a:prstGeom prst="wedgeRectCallout">
            <a:avLst>
              <a:gd name="adj1" fmla="val 43211"/>
              <a:gd name="adj2" fmla="val 92231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 smtClean="0">
                <a:solidFill>
                  <a:schemeClr val="tx1"/>
                </a:solidFill>
              </a:rPr>
              <a:t>液晶画面に、</a:t>
            </a:r>
            <a:r>
              <a:rPr lang="en-US" altLang="ja-JP" sz="1400" dirty="0" smtClean="0">
                <a:solidFill>
                  <a:schemeClr val="tx1"/>
                </a:solidFill>
              </a:rPr>
              <a:t>IBI</a:t>
            </a:r>
            <a:r>
              <a:rPr lang="ja-JP" altLang="en-US" sz="1400" dirty="0" err="1" smtClean="0">
                <a:solidFill>
                  <a:schemeClr val="tx1"/>
                </a:solidFill>
              </a:rPr>
              <a:t>、</a:t>
            </a:r>
            <a:r>
              <a:rPr lang="en-US" altLang="ja-JP" sz="1400" dirty="0" smtClean="0">
                <a:solidFill>
                  <a:schemeClr val="tx1"/>
                </a:solidFill>
              </a:rPr>
              <a:t>R</a:t>
            </a:r>
            <a:r>
              <a:rPr lang="ja-JP" altLang="en-US" sz="1400" dirty="0" smtClean="0">
                <a:solidFill>
                  <a:schemeClr val="tx1"/>
                </a:solidFill>
              </a:rPr>
              <a:t>波検出感度、検出数、バッテリ電圧を表示</a:t>
            </a:r>
            <a:endParaRPr lang="en-US" altLang="ja-JP" sz="1400" dirty="0">
              <a:solidFill>
                <a:schemeClr val="tx1"/>
              </a:solidFill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3491880" y="1196752"/>
            <a:ext cx="1944217" cy="582707"/>
          </a:xfrm>
          <a:prstGeom prst="wedgeRectCallout">
            <a:avLst>
              <a:gd name="adj1" fmla="val -29887"/>
              <a:gd name="adj2" fmla="val 12812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 smtClean="0">
                <a:solidFill>
                  <a:schemeClr val="tx1"/>
                </a:solidFill>
              </a:rPr>
              <a:t>インターフェイス用ボタンを装備</a:t>
            </a:r>
            <a:endParaRPr lang="en-US" altLang="ja-JP" sz="1400" dirty="0">
              <a:solidFill>
                <a:schemeClr val="tx1"/>
              </a:solidFill>
            </a:endParaRPr>
          </a:p>
        </p:txBody>
      </p:sp>
      <p:sp>
        <p:nvSpPr>
          <p:cNvPr id="8" name="四角形吹き出し 7"/>
          <p:cNvSpPr/>
          <p:nvPr/>
        </p:nvSpPr>
        <p:spPr>
          <a:xfrm>
            <a:off x="5724128" y="1931859"/>
            <a:ext cx="1944217" cy="582707"/>
          </a:xfrm>
          <a:prstGeom prst="wedgeRectCallout">
            <a:avLst>
              <a:gd name="adj1" fmla="val -46320"/>
              <a:gd name="adj2" fmla="val 9787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 smtClean="0">
                <a:solidFill>
                  <a:schemeClr val="tx1"/>
                </a:solidFill>
              </a:rPr>
              <a:t>単三形電池で、</a:t>
            </a:r>
            <a:r>
              <a:rPr lang="en-US" altLang="ja-JP" sz="1400" dirty="0" smtClean="0">
                <a:solidFill>
                  <a:schemeClr val="tx1"/>
                </a:solidFill>
              </a:rPr>
              <a:t>2</a:t>
            </a:r>
            <a:r>
              <a:rPr lang="ja-JP" altLang="en-US" sz="1400" dirty="0" smtClean="0">
                <a:solidFill>
                  <a:schemeClr val="tx1"/>
                </a:solidFill>
              </a:rPr>
              <a:t>～</a:t>
            </a:r>
            <a:r>
              <a:rPr lang="en-US" altLang="ja-JP" sz="1400" dirty="0" smtClean="0">
                <a:solidFill>
                  <a:schemeClr val="tx1"/>
                </a:solidFill>
              </a:rPr>
              <a:t>3</a:t>
            </a:r>
            <a:r>
              <a:rPr lang="ja-JP" altLang="en-US" sz="1400" dirty="0" smtClean="0">
                <a:solidFill>
                  <a:schemeClr val="tx1"/>
                </a:solidFill>
              </a:rPr>
              <a:t>時間駆動</a:t>
            </a:r>
            <a:endParaRPr lang="en-US" altLang="ja-JP" sz="1400" dirty="0">
              <a:solidFill>
                <a:schemeClr val="tx1"/>
              </a:solidFill>
            </a:endParaRPr>
          </a:p>
        </p:txBody>
      </p:sp>
      <p:sp>
        <p:nvSpPr>
          <p:cNvPr id="9" name="四角形吹き出し 8"/>
          <p:cNvSpPr/>
          <p:nvPr/>
        </p:nvSpPr>
        <p:spPr>
          <a:xfrm>
            <a:off x="5292079" y="4077072"/>
            <a:ext cx="2376265" cy="720080"/>
          </a:xfrm>
          <a:prstGeom prst="wedgeRectCallout">
            <a:avLst>
              <a:gd name="adj1" fmla="val -53120"/>
              <a:gd name="adj2" fmla="val -7417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 smtClean="0">
                <a:solidFill>
                  <a:schemeClr val="tx1"/>
                </a:solidFill>
              </a:rPr>
              <a:t>マイクロコンピュータの</a:t>
            </a:r>
            <a:r>
              <a:rPr lang="en-US" altLang="ja-JP" sz="1400" dirty="0" smtClean="0">
                <a:solidFill>
                  <a:schemeClr val="tx1"/>
                </a:solidFill>
              </a:rPr>
              <a:t>USB</a:t>
            </a:r>
            <a:r>
              <a:rPr lang="ja-JP" altLang="en-US" sz="1400" dirty="0" smtClean="0">
                <a:solidFill>
                  <a:schemeClr val="tx1"/>
                </a:solidFill>
              </a:rPr>
              <a:t>端子より、記録データを出力</a:t>
            </a:r>
            <a:endParaRPr lang="en-US" altLang="ja-JP" sz="1400" dirty="0">
              <a:solidFill>
                <a:schemeClr val="tx1"/>
              </a:solidFill>
            </a:endParaRPr>
          </a:p>
        </p:txBody>
      </p:sp>
      <p:sp>
        <p:nvSpPr>
          <p:cNvPr id="10" name="四角形吹き出し 9"/>
          <p:cNvSpPr/>
          <p:nvPr/>
        </p:nvSpPr>
        <p:spPr>
          <a:xfrm>
            <a:off x="755576" y="3941440"/>
            <a:ext cx="2376265" cy="855712"/>
          </a:xfrm>
          <a:prstGeom prst="wedgeRectCallout">
            <a:avLst>
              <a:gd name="adj1" fmla="val 50731"/>
              <a:gd name="adj2" fmla="val -92533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 smtClean="0">
                <a:solidFill>
                  <a:schemeClr val="tx1"/>
                </a:solidFill>
              </a:rPr>
              <a:t>上段はマイクロコンピュータおよびディスプレイ、下段は心電図</a:t>
            </a:r>
            <a:r>
              <a:rPr lang="ja-JP" altLang="en-US" sz="1400" dirty="0" smtClean="0">
                <a:solidFill>
                  <a:schemeClr val="tx1"/>
                </a:solidFill>
              </a:rPr>
              <a:t>アンプの</a:t>
            </a:r>
            <a:r>
              <a:rPr lang="en-US" altLang="ja-JP" sz="1400" dirty="0" smtClean="0">
                <a:solidFill>
                  <a:schemeClr val="tx1"/>
                </a:solidFill>
              </a:rPr>
              <a:t>2</a:t>
            </a:r>
            <a:r>
              <a:rPr lang="ja-JP" altLang="en-US" sz="1400" dirty="0" smtClean="0">
                <a:solidFill>
                  <a:schemeClr val="tx1"/>
                </a:solidFill>
              </a:rPr>
              <a:t>枚基板構成</a:t>
            </a:r>
            <a:endParaRPr lang="en-US" altLang="ja-JP" sz="1400" dirty="0">
              <a:solidFill>
                <a:schemeClr val="tx1"/>
              </a:solidFill>
            </a:endParaRPr>
          </a:p>
        </p:txBody>
      </p:sp>
      <p:sp>
        <p:nvSpPr>
          <p:cNvPr id="11" name="四角形吹き出し 10"/>
          <p:cNvSpPr/>
          <p:nvPr/>
        </p:nvSpPr>
        <p:spPr>
          <a:xfrm>
            <a:off x="3347862" y="5217557"/>
            <a:ext cx="1944217" cy="582707"/>
          </a:xfrm>
          <a:prstGeom prst="wedgeRectCallout">
            <a:avLst>
              <a:gd name="adj1" fmla="val -39520"/>
              <a:gd name="adj2" fmla="val -140346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400" dirty="0" smtClean="0">
                <a:solidFill>
                  <a:schemeClr val="tx1"/>
                </a:solidFill>
              </a:rPr>
              <a:t>心電図測定用電極へつながるケーブル</a:t>
            </a:r>
            <a:endParaRPr lang="en-US" altLang="ja-JP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4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odamalab.sakura.ne.jp/wordpress/wp-content/uploads/2015/05/par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45965"/>
            <a:ext cx="7839075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23528" y="26064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構成部品一覧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629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9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20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19509"/>
            <a:ext cx="4073969" cy="412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95536" y="33265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装置の概要</a:t>
            </a:r>
            <a:endParaRPr lang="ja-JP" altLang="en-US" sz="32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1268760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この皮膚温計測器は</a:t>
            </a:r>
            <a:r>
              <a:rPr lang="ja-JP" altLang="en-US" dirty="0" smtClean="0"/>
              <a:t>、</a:t>
            </a:r>
            <a:r>
              <a:rPr lang="en-US" altLang="ja-JP" dirty="0" smtClean="0"/>
              <a:t>4</a:t>
            </a:r>
            <a:r>
              <a:rPr lang="ja-JP" altLang="en-US" dirty="0" smtClean="0"/>
              <a:t>人分の皮膚温を同時に測り、液晶ディスプレイ上に表示することができます。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表示された皮膚温は、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秒毎に紙に記録し、実験後にグラフ用紙を用いて視覚化することを想定しています。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コンピュータなしで実験でき、かつローコストであるため、実験実習などでの使用に適しています。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3578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95536" y="332656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必要部品一覧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7584" y="1340768"/>
            <a:ext cx="7056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部</a:t>
            </a:r>
            <a:r>
              <a:rPr lang="ja-JP" altLang="en-US" sz="1600" dirty="0" smtClean="0"/>
              <a:t>品名</a:t>
            </a:r>
            <a:r>
              <a:rPr lang="en-US" altLang="ja-JP" sz="1600" dirty="0" smtClean="0"/>
              <a:t>			</a:t>
            </a:r>
            <a:r>
              <a:rPr lang="ja-JP" altLang="en-US" sz="1600" dirty="0" smtClean="0"/>
              <a:t>型番</a:t>
            </a:r>
            <a:r>
              <a:rPr lang="en-US" altLang="ja-JP" sz="1600" dirty="0" smtClean="0"/>
              <a:t>			</a:t>
            </a:r>
            <a:r>
              <a:rPr lang="ja-JP" altLang="en-US" sz="1600" dirty="0" smtClean="0"/>
              <a:t>価格（円）</a:t>
            </a:r>
            <a:endParaRPr lang="en-US" altLang="ja-JP" sz="1600" dirty="0" smtClean="0"/>
          </a:p>
          <a:p>
            <a:r>
              <a:rPr lang="en-US" altLang="ja-JP" sz="1600" dirty="0" smtClean="0"/>
              <a:t>-----------------------------------------------------------------------------------------------------------</a:t>
            </a:r>
          </a:p>
          <a:p>
            <a:r>
              <a:rPr lang="ja-JP" altLang="en-US" sz="1600" dirty="0" smtClean="0"/>
              <a:t>マイクロコンピュータ</a:t>
            </a:r>
            <a:r>
              <a:rPr lang="en-US" altLang="ja-JP" sz="1600" dirty="0" smtClean="0"/>
              <a:t>x1 	</a:t>
            </a:r>
            <a:r>
              <a:rPr lang="en-US" altLang="ja-JP" sz="1600" dirty="0" err="1" smtClean="0"/>
              <a:t>ArduinoUNO</a:t>
            </a:r>
            <a:r>
              <a:rPr lang="en-US" altLang="ja-JP" sz="1600" dirty="0" smtClean="0"/>
              <a:t> 		3000</a:t>
            </a:r>
            <a:endParaRPr lang="en-US" altLang="ja-JP" sz="1600" dirty="0"/>
          </a:p>
          <a:p>
            <a:r>
              <a:rPr lang="ja-JP" altLang="en-US" sz="1600" dirty="0" smtClean="0"/>
              <a:t>ブレッドボード </a:t>
            </a:r>
            <a:r>
              <a:rPr lang="en-US" altLang="ja-JP" sz="1600" dirty="0" smtClean="0"/>
              <a:t>x1		165-40-8010		250</a:t>
            </a:r>
            <a:endParaRPr lang="en-US" altLang="ja-JP" sz="1600" dirty="0"/>
          </a:p>
          <a:p>
            <a:r>
              <a:rPr lang="ja-JP" altLang="en-US" sz="1600" dirty="0" smtClean="0"/>
              <a:t>温度</a:t>
            </a:r>
            <a:r>
              <a:rPr lang="ja-JP" altLang="en-US" sz="1600" dirty="0"/>
              <a:t>センサー </a:t>
            </a:r>
            <a:r>
              <a:rPr lang="en-US" altLang="ja-JP" sz="1600" dirty="0" smtClean="0"/>
              <a:t>x4		LM35DZ 			600</a:t>
            </a:r>
            <a:endParaRPr lang="en-US" altLang="ja-JP" sz="1600" dirty="0"/>
          </a:p>
          <a:p>
            <a:r>
              <a:rPr lang="ja-JP" altLang="en-US" sz="1600" dirty="0" smtClean="0"/>
              <a:t>液晶</a:t>
            </a:r>
            <a:r>
              <a:rPr lang="ja-JP" altLang="en-US" sz="1600" dirty="0"/>
              <a:t>ディスプレイ </a:t>
            </a:r>
            <a:r>
              <a:rPr lang="en-US" altLang="ja-JP" sz="1600" dirty="0" smtClean="0"/>
              <a:t>x1		AE-AQM1602A 		550</a:t>
            </a:r>
            <a:endParaRPr lang="en-US" altLang="ja-JP" sz="1600" dirty="0"/>
          </a:p>
          <a:p>
            <a:r>
              <a:rPr lang="ja-JP" altLang="en-US" sz="1600" dirty="0" smtClean="0"/>
              <a:t>サーボケーブル</a:t>
            </a:r>
            <a:r>
              <a:rPr lang="en-US" altLang="ja-JP" sz="1600" dirty="0" smtClean="0"/>
              <a:t>(100cm</a:t>
            </a:r>
            <a:r>
              <a:rPr lang="en-US" altLang="ja-JP" sz="1600" dirty="0"/>
              <a:t>) </a:t>
            </a:r>
            <a:r>
              <a:rPr lang="en-US" altLang="ja-JP" sz="1600" dirty="0" smtClean="0"/>
              <a:t>x4				500</a:t>
            </a:r>
            <a:endParaRPr lang="en-US" altLang="ja-JP" sz="1600" dirty="0"/>
          </a:p>
          <a:p>
            <a:r>
              <a:rPr lang="ja-JP" altLang="en-US" sz="1600" dirty="0" smtClean="0"/>
              <a:t>単芯ワイヤー </a:t>
            </a:r>
            <a:r>
              <a:rPr lang="ja-JP" altLang="en-US" sz="1600" dirty="0"/>
              <a:t>各色適宜</a:t>
            </a:r>
          </a:p>
          <a:p>
            <a:r>
              <a:rPr lang="ja-JP" altLang="en-US" sz="1600" dirty="0" smtClean="0"/>
              <a:t>収縮</a:t>
            </a:r>
            <a:r>
              <a:rPr lang="ja-JP" altLang="en-US" sz="1600" dirty="0"/>
              <a:t>チューブ 各色</a:t>
            </a:r>
            <a:r>
              <a:rPr lang="ja-JP" altLang="en-US" sz="1600" dirty="0" smtClean="0"/>
              <a:t>適宜</a:t>
            </a:r>
            <a:endParaRPr lang="en-US" altLang="ja-JP" sz="1600" dirty="0" smtClean="0"/>
          </a:p>
          <a:p>
            <a:r>
              <a:rPr kumimoji="1" lang="ja-JP" altLang="en-US" sz="1600" dirty="0" smtClean="0"/>
              <a:t>ケース</a:t>
            </a:r>
            <a:r>
              <a:rPr kumimoji="1" lang="en-US" altLang="ja-JP" sz="1600" dirty="0" smtClean="0"/>
              <a:t>			</a:t>
            </a:r>
            <a:r>
              <a:rPr kumimoji="1" lang="ja-JP" altLang="en-US" sz="1600" dirty="0" smtClean="0"/>
              <a:t>適切なサイズのもの</a:t>
            </a:r>
            <a:endParaRPr kumimoji="1" lang="en-US" altLang="ja-JP" sz="1600" dirty="0" smtClean="0"/>
          </a:p>
          <a:p>
            <a:r>
              <a:rPr lang="en-US" altLang="ja-JP" sz="1600" dirty="0" smtClean="0"/>
              <a:t>-----------------------------------------------------------------------------------------------------------</a:t>
            </a:r>
          </a:p>
          <a:p>
            <a:r>
              <a:rPr kumimoji="1" lang="en-US" altLang="ja-JP" sz="1600" dirty="0" smtClean="0"/>
              <a:t>						5000</a:t>
            </a:r>
            <a:r>
              <a:rPr kumimoji="1" lang="ja-JP" altLang="en-US" sz="1600" dirty="0" smtClean="0"/>
              <a:t>円程度</a:t>
            </a:r>
            <a:endParaRPr kumimoji="1" lang="ja-JP" altLang="en-US" sz="1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4653136"/>
            <a:ext cx="6213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・各部品は秋月電子で入手</a:t>
            </a:r>
            <a:r>
              <a:rPr lang="ja-JP" altLang="en-US" dirty="0" smtClean="0"/>
              <a:t>可能　（</a:t>
            </a:r>
            <a:r>
              <a:rPr lang="en-US" altLang="ja-JP" dirty="0" smtClean="0"/>
              <a:t> http:// akizukidenshi.com/</a:t>
            </a:r>
            <a:r>
              <a:rPr lang="ja-JP" altLang="en-US" dirty="0" smtClean="0"/>
              <a:t>）</a:t>
            </a:r>
            <a:endParaRPr lang="ja-JP" altLang="en-US" dirty="0"/>
          </a:p>
          <a:p>
            <a:r>
              <a:rPr kumimoji="1" lang="ja-JP" altLang="en-US" dirty="0" smtClean="0"/>
              <a:t>・サーボ延長線はラジコン部品ショップで入手可能</a:t>
            </a:r>
            <a:endParaRPr kumimoji="1" lang="en-US" altLang="ja-JP" dirty="0" smtClean="0"/>
          </a:p>
          <a:p>
            <a:r>
              <a:rPr lang="ja-JP" altLang="en-US" dirty="0" smtClean="0"/>
              <a:t>（</a:t>
            </a:r>
            <a:r>
              <a:rPr lang="en-US" altLang="ja-JP" dirty="0" smtClean="0"/>
              <a:t>http://robin.jp/SHOP/16749/16750/list.html</a:t>
            </a:r>
            <a:r>
              <a:rPr lang="ja-JP" altLang="en-US" dirty="0" smtClean="0"/>
              <a:t>　等）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3578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24264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皮膚温センサーの組み立て</a:t>
            </a:r>
            <a:r>
              <a:rPr kumimoji="1" lang="en-US" altLang="ja-JP" sz="2800" dirty="0" smtClean="0"/>
              <a:t>(1)</a:t>
            </a:r>
            <a:endParaRPr kumimoji="1" lang="ja-JP" altLang="en-US" sz="2800" dirty="0"/>
          </a:p>
        </p:txBody>
      </p:sp>
      <p:pic>
        <p:nvPicPr>
          <p:cNvPr id="6" name="Picture 2" descr="http://kodamalab.sakura.ne.jp/wordpress/wp-content/uploads/2014/07/20140714-220554-7955441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8058"/>
            <a:ext cx="4689103" cy="351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2312567" y="5221649"/>
            <a:ext cx="433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1.</a:t>
            </a:r>
            <a:r>
              <a:rPr kumimoji="1" lang="ja-JP" altLang="en-US" dirty="0" smtClean="0"/>
              <a:t>皮膚温センサー（</a:t>
            </a:r>
            <a:r>
              <a:rPr kumimoji="1" lang="en-US" altLang="ja-JP" dirty="0" smtClean="0"/>
              <a:t>LM35DZ</a:t>
            </a:r>
            <a:r>
              <a:rPr kumimoji="1" lang="ja-JP" altLang="en-US" dirty="0" smtClean="0"/>
              <a:t>） </a:t>
            </a:r>
            <a:r>
              <a:rPr kumimoji="1" lang="en-US" altLang="ja-JP" dirty="0" smtClean="0"/>
              <a:t>	x4</a:t>
            </a:r>
          </a:p>
          <a:p>
            <a:r>
              <a:rPr kumimoji="1" lang="en-US" altLang="ja-JP" dirty="0" smtClean="0"/>
              <a:t>2.</a:t>
            </a:r>
            <a:r>
              <a:rPr kumimoji="1" lang="ja-JP" altLang="en-US" dirty="0" smtClean="0"/>
              <a:t>赤白黒のサーボ用ケーブル</a:t>
            </a:r>
            <a:r>
              <a:rPr kumimoji="1" lang="en-US" altLang="ja-JP" dirty="0" smtClean="0"/>
              <a:t>100cm 	x4</a:t>
            </a:r>
          </a:p>
          <a:p>
            <a:r>
              <a:rPr kumimoji="1" lang="en-US" altLang="ja-JP" dirty="0" smtClean="0"/>
              <a:t>3.</a:t>
            </a:r>
            <a:r>
              <a:rPr kumimoji="1" lang="ja-JP" altLang="en-US" dirty="0" smtClean="0"/>
              <a:t>ピンヘッダー </a:t>
            </a:r>
            <a:r>
              <a:rPr lang="ja-JP" altLang="en-US" dirty="0"/>
              <a:t>　</a:t>
            </a:r>
            <a:r>
              <a:rPr lang="en-US" altLang="ja-JP" dirty="0" smtClean="0"/>
              <a:t>			</a:t>
            </a:r>
            <a:r>
              <a:rPr lang="ja-JP" altLang="en-US" dirty="0" smtClean="0"/>
              <a:t>適宜</a:t>
            </a:r>
            <a:endParaRPr kumimoji="1" lang="en-US" altLang="ja-JP" dirty="0" smtClean="0"/>
          </a:p>
          <a:p>
            <a:r>
              <a:rPr lang="en-US" altLang="ja-JP" dirty="0"/>
              <a:t>4</a:t>
            </a:r>
            <a:r>
              <a:rPr lang="en-US" altLang="ja-JP" dirty="0" smtClean="0"/>
              <a:t>.</a:t>
            </a:r>
            <a:r>
              <a:rPr lang="ja-JP" altLang="en-US" dirty="0" smtClean="0"/>
              <a:t>収縮チューブ（大・小）</a:t>
            </a:r>
            <a:r>
              <a:rPr lang="en-US" altLang="ja-JP" dirty="0" smtClean="0"/>
              <a:t>		</a:t>
            </a:r>
            <a:r>
              <a:rPr lang="ja-JP" altLang="en-US" dirty="0" smtClean="0"/>
              <a:t>適宜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23010" y="908720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用意するもの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684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600</Words>
  <Application>Microsoft Office PowerPoint</Application>
  <PresentationFormat>画面に合わせる (4:3)</PresentationFormat>
  <Paragraphs>118</Paragraphs>
  <Slides>15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HP-nagano</dc:creator>
  <cp:lastModifiedBy>HP-nagano</cp:lastModifiedBy>
  <cp:revision>83</cp:revision>
  <dcterms:created xsi:type="dcterms:W3CDTF">2015-09-15T03:20:06Z</dcterms:created>
  <dcterms:modified xsi:type="dcterms:W3CDTF">2015-09-15T09:07:23Z</dcterms:modified>
</cp:coreProperties>
</file>