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59" r:id="rId3"/>
    <p:sldId id="279" r:id="rId4"/>
    <p:sldId id="261" r:id="rId5"/>
    <p:sldId id="286" r:id="rId6"/>
    <p:sldId id="287" r:id="rId7"/>
    <p:sldId id="290" r:id="rId8"/>
    <p:sldId id="282" r:id="rId9"/>
    <p:sldId id="280" r:id="rId10"/>
    <p:sldId id="281" r:id="rId11"/>
    <p:sldId id="273" r:id="rId12"/>
    <p:sldId id="283" r:id="rId13"/>
    <p:sldId id="284" r:id="rId14"/>
    <p:sldId id="274" r:id="rId15"/>
    <p:sldId id="263" r:id="rId16"/>
    <p:sldId id="269" r:id="rId17"/>
    <p:sldId id="270" r:id="rId18"/>
    <p:sldId id="264" r:id="rId19"/>
    <p:sldId id="268" r:id="rId20"/>
    <p:sldId id="289" r:id="rId21"/>
    <p:sldId id="288" r:id="rId22"/>
  </p:sldIdLst>
  <p:sldSz cx="9144000" cy="6858000" type="screen4x3"/>
  <p:notesSz cx="6799263"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27" autoAdjust="0"/>
  </p:normalViewPr>
  <p:slideViewPr>
    <p:cSldViewPr>
      <p:cViewPr varScale="1">
        <p:scale>
          <a:sx n="55" d="100"/>
          <a:sy n="55" d="100"/>
        </p:scale>
        <p:origin x="175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7" cy="496570"/>
          </a:xfrm>
          <a:prstGeom prst="rect">
            <a:avLst/>
          </a:prstGeom>
        </p:spPr>
        <p:txBody>
          <a:bodyPr vert="horz" lIns="91440" tIns="45720" rIns="91440" bIns="45720" rtlCol="0"/>
          <a:lstStyle>
            <a:lvl1pPr algn="r">
              <a:defRPr sz="1200"/>
            </a:lvl1pPr>
          </a:lstStyle>
          <a:p>
            <a:fld id="{E6A6330A-29B6-4F87-A3AA-3F19D1D241B2}" type="datetimeFigureOut">
              <a:rPr kumimoji="1" lang="ja-JP" altLang="en-US" smtClean="0"/>
              <a:pPr/>
              <a:t>2014/9/10</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927" y="4717415"/>
            <a:ext cx="5439410" cy="446913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6"/>
            <a:ext cx="2946347"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3106"/>
            <a:ext cx="2946347" cy="496570"/>
          </a:xfrm>
          <a:prstGeom prst="rect">
            <a:avLst/>
          </a:prstGeom>
        </p:spPr>
        <p:txBody>
          <a:bodyPr vert="horz" lIns="91440" tIns="45720" rIns="91440" bIns="45720" rtlCol="0" anchor="b"/>
          <a:lstStyle>
            <a:lvl1pPr algn="r">
              <a:defRPr sz="1200"/>
            </a:lvl1pPr>
          </a:lstStyle>
          <a:p>
            <a:fld id="{EA1AE28B-9DF2-4A72-BF19-9CDEED210560}" type="slidenum">
              <a:rPr kumimoji="1" lang="ja-JP" altLang="en-US" smtClean="0"/>
              <a:pPr/>
              <a:t>‹#›</a:t>
            </a:fld>
            <a:endParaRPr kumimoji="1" lang="ja-JP" altLang="en-US"/>
          </a:p>
        </p:txBody>
      </p:sp>
    </p:spTree>
    <p:extLst>
      <p:ext uri="{BB962C8B-B14F-4D97-AF65-F5344CB8AC3E}">
        <p14:creationId xmlns:p14="http://schemas.microsoft.com/office/powerpoint/2010/main" val="1344319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会場は</a:t>
            </a:r>
            <a:r>
              <a:rPr lang="en-US" altLang="ja-JP" dirty="0" err="1" smtClean="0"/>
              <a:t>Wifi</a:t>
            </a:r>
            <a:r>
              <a:rPr lang="ja-JP" altLang="en-US" dirty="0" smtClean="0"/>
              <a:t>が使えるようなので、指定アドレスからダウンロードし、インストールしてもらう。</a:t>
            </a:r>
            <a:endParaRPr lang="en-US" altLang="ja-JP" dirty="0" smtClean="0"/>
          </a:p>
          <a:p>
            <a:r>
              <a:rPr lang="ja-JP" altLang="en-US" dirty="0" smtClean="0"/>
              <a:t>あるいは、環境の設定までは、事前に行ってきてもらう？</a:t>
            </a:r>
            <a:endParaRPr lang="en-US" altLang="ja-JP" dirty="0" smtClean="0"/>
          </a:p>
          <a:p>
            <a:r>
              <a:rPr lang="ja-JP" altLang="en-US" dirty="0" smtClean="0"/>
              <a:t>接続がうまくいかない人のために、開発環境が入った</a:t>
            </a:r>
            <a:r>
              <a:rPr lang="en-US" altLang="ja-JP" dirty="0" smtClean="0"/>
              <a:t>USB</a:t>
            </a:r>
            <a:r>
              <a:rPr lang="ja-JP" altLang="en-US" dirty="0" smtClean="0"/>
              <a:t>メモリを</a:t>
            </a:r>
            <a:r>
              <a:rPr lang="en-US" altLang="ja-JP" dirty="0" smtClean="0"/>
              <a:t>10</a:t>
            </a:r>
            <a:r>
              <a:rPr lang="ja-JP" altLang="en-US" dirty="0" smtClean="0"/>
              <a:t>個くらい用意しておく。</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2</a:t>
            </a:fld>
            <a:endParaRPr kumimoji="1" lang="ja-JP" altLang="en-US"/>
          </a:p>
        </p:txBody>
      </p:sp>
    </p:spTree>
    <p:extLst>
      <p:ext uri="{BB962C8B-B14F-4D97-AF65-F5344CB8AC3E}">
        <p14:creationId xmlns:p14="http://schemas.microsoft.com/office/powerpoint/2010/main" val="398671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13</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開発環境を設定して、</a:t>
            </a:r>
            <a:r>
              <a:rPr kumimoji="1" lang="en-US" altLang="ja-JP" dirty="0" smtClean="0"/>
              <a:t>Arduino</a:t>
            </a:r>
            <a:r>
              <a:rPr kumimoji="1" lang="ja-JP" altLang="en-US" dirty="0" smtClean="0"/>
              <a:t>にこちらで用意したソフトウェアを書き込む。</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15</a:t>
            </a:fld>
            <a:endParaRPr kumimoji="1" lang="ja-JP" altLang="en-US"/>
          </a:p>
        </p:txBody>
      </p:sp>
    </p:spTree>
    <p:extLst>
      <p:ext uri="{BB962C8B-B14F-4D97-AF65-F5344CB8AC3E}">
        <p14:creationId xmlns:p14="http://schemas.microsoft.com/office/powerpoint/2010/main" val="239541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2.Processing</a:t>
            </a:r>
            <a:r>
              <a:rPr kumimoji="1" lang="ja-JP" altLang="en-US" dirty="0" smtClean="0"/>
              <a:t>側のソフトウェアを起動して動作を確認</a:t>
            </a:r>
            <a:endParaRPr lang="en-US" altLang="ja-JP" dirty="0" smtClean="0"/>
          </a:p>
          <a:p>
            <a:endParaRPr kumimoji="1" lang="en-US" altLang="ja-JP" dirty="0" smtClean="0"/>
          </a:p>
          <a:p>
            <a:r>
              <a:rPr lang="ja-JP" altLang="en-US" dirty="0" smtClean="0"/>
              <a:t>まずは動作を確認する。</a:t>
            </a:r>
            <a:endParaRPr lang="en-US" altLang="ja-JP" dirty="0" smtClean="0"/>
          </a:p>
          <a:p>
            <a:r>
              <a:rPr kumimoji="1" lang="ja-JP" altLang="en-US" dirty="0" smtClean="0"/>
              <a:t>そのあと、プログラムの簡単な解説を行う。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16</a:t>
            </a:fld>
            <a:endParaRPr kumimoji="1" lang="ja-JP" altLang="en-US"/>
          </a:p>
        </p:txBody>
      </p:sp>
    </p:spTree>
    <p:extLst>
      <p:ext uri="{BB962C8B-B14F-4D97-AF65-F5344CB8AC3E}">
        <p14:creationId xmlns:p14="http://schemas.microsoft.com/office/powerpoint/2010/main" val="310458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・脈波がどのような原理で測定されるのか</a:t>
            </a:r>
            <a:endParaRPr kumimoji="1" lang="en-US" altLang="ja-JP" sz="1200" dirty="0" smtClean="0"/>
          </a:p>
          <a:p>
            <a:r>
              <a:rPr lang="ja-JP" altLang="en-US" sz="1200" dirty="0" smtClean="0"/>
              <a:t>・プログラムはどのような処理をしているのか</a:t>
            </a:r>
            <a:endParaRPr lang="en-US" altLang="ja-JP" sz="1200" dirty="0" smtClean="0"/>
          </a:p>
          <a:p>
            <a:endParaRPr kumimoji="1" lang="en-US" altLang="ja-JP" sz="1200" dirty="0" smtClean="0"/>
          </a:p>
          <a:p>
            <a:r>
              <a:rPr lang="ja-JP" altLang="en-US" sz="1200" dirty="0" smtClean="0"/>
              <a:t>　などの簡単な解説があっても良いかもしれない。</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17</a:t>
            </a:fld>
            <a:endParaRPr kumimoji="1" lang="ja-JP" altLang="en-US"/>
          </a:p>
        </p:txBody>
      </p:sp>
    </p:spTree>
    <p:extLst>
      <p:ext uri="{BB962C8B-B14F-4D97-AF65-F5344CB8AC3E}">
        <p14:creationId xmlns:p14="http://schemas.microsoft.com/office/powerpoint/2010/main" val="284036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ここでは、少し長く測定できる実習用のソフトに切り替えて実験を行う。</a:t>
            </a:r>
            <a:endParaRPr kumimoji="1" lang="en-US" altLang="ja-JP" dirty="0" smtClean="0"/>
          </a:p>
          <a:p>
            <a:r>
              <a:rPr kumimoji="1" lang="ja-JP" altLang="en-US" dirty="0" smtClean="0"/>
              <a:t>実習では、自作の測定器を用いて自己紹介をする際の皮膚温の変化を測定してみる。</a:t>
            </a:r>
            <a:endParaRPr kumimoji="1" lang="en-US" altLang="ja-JP" dirty="0" smtClean="0"/>
          </a:p>
          <a:p>
            <a:r>
              <a:rPr kumimoji="1" lang="ja-JP" altLang="en-US" dirty="0" smtClean="0"/>
              <a:t>安静期の必要性など、簡単な実験計画の話もできると良い。</a:t>
            </a:r>
            <a:endParaRPr lang="en-US" altLang="ja-JP" dirty="0" smtClean="0"/>
          </a:p>
          <a:p>
            <a:r>
              <a:rPr kumimoji="1" lang="ja-JP" altLang="en-US" dirty="0" smtClean="0"/>
              <a:t>あと、ストレスと末梢循環の関連性なども話をするべき？</a:t>
            </a:r>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18</a:t>
            </a:fld>
            <a:endParaRPr kumimoji="1" lang="ja-JP" altLang="en-US"/>
          </a:p>
        </p:txBody>
      </p:sp>
    </p:spTree>
    <p:extLst>
      <p:ext uri="{BB962C8B-B14F-4D97-AF65-F5344CB8AC3E}">
        <p14:creationId xmlns:p14="http://schemas.microsoft.com/office/powerpoint/2010/main" val="29904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3</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4</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センサーは、ハンダづけ済のものを予め用意しておく。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組み立ては、要するに</a:t>
            </a:r>
            <a:r>
              <a:rPr kumimoji="1" lang="en-US" altLang="ja-JP" dirty="0" smtClean="0"/>
              <a:t>Arduino</a:t>
            </a:r>
            <a:r>
              <a:rPr kumimoji="1" lang="ja-JP" altLang="en-US" dirty="0" smtClean="0"/>
              <a:t>に差し込むだけだが、最初歩はこれくらいでも良いのでは？</a:t>
            </a:r>
          </a:p>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6</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8</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9</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10</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11</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AE28B-9DF2-4A72-BF19-9CDEED210560}" type="slidenum">
              <a:rPr kumimoji="1" lang="ja-JP" altLang="en-US" smtClean="0"/>
              <a:pPr/>
              <a:t>12</a:t>
            </a:fld>
            <a:endParaRPr kumimoji="1" lang="ja-JP" altLang="en-US"/>
          </a:p>
        </p:txBody>
      </p:sp>
    </p:spTree>
    <p:extLst>
      <p:ext uri="{BB962C8B-B14F-4D97-AF65-F5344CB8AC3E}">
        <p14:creationId xmlns:p14="http://schemas.microsoft.com/office/powerpoint/2010/main" val="247792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4256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4833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43933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46216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8966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01988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22423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31138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365067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267938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8265293-D06C-41CC-B4B1-9EFDC7F42F23}" type="datetimeFigureOut">
              <a:rPr kumimoji="1" lang="ja-JP" altLang="en-US" smtClean="0"/>
              <a:pPr/>
              <a:t>2014/9/10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146383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65293-D06C-41CC-B4B1-9EFDC7F42F23}" type="datetimeFigureOut">
              <a:rPr kumimoji="1" lang="ja-JP" altLang="en-US" smtClean="0"/>
              <a:pPr/>
              <a:t>2014/9/10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D114F-8851-426B-B312-26F3026FD9FD}" type="slidenum">
              <a:rPr kumimoji="1" lang="ja-JP" altLang="en-US" smtClean="0"/>
              <a:pPr/>
              <a:t>‹#›</a:t>
            </a:fld>
            <a:endParaRPr kumimoji="1" lang="ja-JP" altLang="en-US"/>
          </a:p>
        </p:txBody>
      </p:sp>
    </p:spTree>
    <p:extLst>
      <p:ext uri="{BB962C8B-B14F-4D97-AF65-F5344CB8AC3E}">
        <p14:creationId xmlns:p14="http://schemas.microsoft.com/office/powerpoint/2010/main" val="61355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2.wdp"/><Relationship Id="rId5" Type="http://schemas.openxmlformats.org/officeDocument/2006/relationships/image" Target="../media/image19.png"/><Relationship Id="rId4" Type="http://schemas.microsoft.com/office/2007/relationships/hdphoto" Target="../media/hdphoto11.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protolab.sakura.ne.jp/OPPL/?page_id=165"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protolab.sakura.ne.jp/OPPL/?page_id=165"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908720"/>
            <a:ext cx="6768752" cy="646331"/>
          </a:xfrm>
          <a:prstGeom prst="rect">
            <a:avLst/>
          </a:prstGeom>
          <a:noFill/>
        </p:spPr>
        <p:txBody>
          <a:bodyPr wrap="square" rtlCol="0">
            <a:spAutoFit/>
          </a:bodyPr>
          <a:lstStyle/>
          <a:p>
            <a:pPr algn="ctr"/>
            <a:r>
              <a:rPr kumimoji="1" lang="en-US" altLang="ja-JP" sz="3600" dirty="0" smtClean="0"/>
              <a:t>Arduino</a:t>
            </a:r>
            <a:r>
              <a:rPr kumimoji="1" lang="ja-JP" altLang="en-US" sz="3600" dirty="0" smtClean="0"/>
              <a:t>による指尖容積脈波測定</a:t>
            </a:r>
            <a:endParaRPr kumimoji="1" lang="ja-JP" altLang="en-U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233" y="1815640"/>
            <a:ext cx="508757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19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800" dirty="0" smtClean="0"/>
              <a:t>（抵抗）</a:t>
            </a:r>
            <a:endParaRPr kumimoji="1" lang="ja-JP" altLang="en-US" sz="2800" dirty="0"/>
          </a:p>
        </p:txBody>
      </p:sp>
      <p:pic>
        <p:nvPicPr>
          <p:cNvPr id="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070261" y="1268760"/>
            <a:ext cx="4571429" cy="45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5912439" y="1907208"/>
            <a:ext cx="2051707" cy="720080"/>
          </a:xfrm>
          <a:prstGeom prst="wedgeRectCallout">
            <a:avLst>
              <a:gd name="adj1" fmla="val -79448"/>
              <a:gd name="adj2" fmla="val 6325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【2.4kΩ</a:t>
            </a:r>
            <a:r>
              <a:rPr kumimoji="1" lang="ja-JP" altLang="en-US" sz="1600" b="1" dirty="0" smtClean="0">
                <a:solidFill>
                  <a:schemeClr val="tx1"/>
                </a:solidFill>
              </a:rPr>
              <a:t>（赤黄赤</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j5-j6</a:t>
            </a:r>
            <a:endParaRPr kumimoji="1" lang="en-US" altLang="ja-JP" sz="1600" dirty="0" smtClean="0">
              <a:solidFill>
                <a:schemeClr val="tx1"/>
              </a:solidFill>
            </a:endParaRPr>
          </a:p>
        </p:txBody>
      </p:sp>
      <p:sp>
        <p:nvSpPr>
          <p:cNvPr id="5" name="四角形吹き出し 4"/>
          <p:cNvSpPr/>
          <p:nvPr/>
        </p:nvSpPr>
        <p:spPr>
          <a:xfrm>
            <a:off x="6259264" y="3034804"/>
            <a:ext cx="1865188" cy="720080"/>
          </a:xfrm>
          <a:prstGeom prst="wedgeRectCallout">
            <a:avLst>
              <a:gd name="adj1" fmla="val -95790"/>
              <a:gd name="adj2" fmla="val 47383"/>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【1kΩ</a:t>
            </a:r>
            <a:r>
              <a:rPr kumimoji="1" lang="ja-JP" altLang="en-US" sz="1600" b="1" dirty="0" smtClean="0">
                <a:solidFill>
                  <a:schemeClr val="tx1"/>
                </a:solidFill>
              </a:rPr>
              <a:t>（茶黒赤</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j10-j12</a:t>
            </a:r>
            <a:endParaRPr kumimoji="1" lang="en-US" altLang="ja-JP" sz="1600" dirty="0" smtClean="0">
              <a:solidFill>
                <a:schemeClr val="tx1"/>
              </a:solidFill>
            </a:endParaRPr>
          </a:p>
        </p:txBody>
      </p:sp>
      <p:sp>
        <p:nvSpPr>
          <p:cNvPr id="6" name="四角形吹き出し 5"/>
          <p:cNvSpPr/>
          <p:nvPr/>
        </p:nvSpPr>
        <p:spPr>
          <a:xfrm>
            <a:off x="5796136" y="3953694"/>
            <a:ext cx="1865188" cy="720080"/>
          </a:xfrm>
          <a:prstGeom prst="wedgeRectCallout">
            <a:avLst>
              <a:gd name="adj1" fmla="val -100556"/>
              <a:gd name="adj2" fmla="val -30219"/>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【1MΩ</a:t>
            </a:r>
            <a:r>
              <a:rPr kumimoji="1" lang="ja-JP" altLang="en-US" sz="1600" b="1" dirty="0" smtClean="0">
                <a:solidFill>
                  <a:schemeClr val="tx1"/>
                </a:solidFill>
              </a:rPr>
              <a:t>（茶黒緑</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h12-h13</a:t>
            </a:r>
            <a:endParaRPr kumimoji="1" lang="en-US" altLang="ja-JP" sz="1600" dirty="0" smtClean="0">
              <a:solidFill>
                <a:schemeClr val="tx1"/>
              </a:solidFill>
            </a:endParaRPr>
          </a:p>
        </p:txBody>
      </p:sp>
      <p:sp>
        <p:nvSpPr>
          <p:cNvPr id="7" name="四角形吹き出し 6"/>
          <p:cNvSpPr/>
          <p:nvPr/>
        </p:nvSpPr>
        <p:spPr>
          <a:xfrm>
            <a:off x="1886453" y="2674764"/>
            <a:ext cx="2051707" cy="720080"/>
          </a:xfrm>
          <a:prstGeom prst="wedgeRectCallout">
            <a:avLst>
              <a:gd name="adj1" fmla="val 94861"/>
              <a:gd name="adj2" fmla="val 6854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【100kΩ</a:t>
            </a:r>
            <a:r>
              <a:rPr kumimoji="1" lang="ja-JP" altLang="en-US" sz="1600" b="1" dirty="0" smtClean="0">
                <a:solidFill>
                  <a:schemeClr val="tx1"/>
                </a:solidFill>
              </a:rPr>
              <a:t>（茶</a:t>
            </a:r>
            <a:r>
              <a:rPr kumimoji="1" lang="ja-JP" altLang="en-US" sz="1600" b="1" smtClean="0">
                <a:solidFill>
                  <a:schemeClr val="tx1"/>
                </a:solidFill>
              </a:rPr>
              <a:t>黒</a:t>
            </a:r>
            <a:r>
              <a:rPr lang="ja-JP" altLang="en-US" sz="1600" b="1">
                <a:solidFill>
                  <a:schemeClr val="tx1"/>
                </a:solidFill>
              </a:rPr>
              <a:t>黄</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h10-h11</a:t>
            </a:r>
            <a:endParaRPr kumimoji="1" lang="en-US" altLang="ja-JP" sz="1600" dirty="0" smtClean="0">
              <a:solidFill>
                <a:schemeClr val="tx1"/>
              </a:solidFill>
            </a:endParaRPr>
          </a:p>
        </p:txBody>
      </p:sp>
      <p:sp>
        <p:nvSpPr>
          <p:cNvPr id="8" name="四角形吹き出し 7"/>
          <p:cNvSpPr/>
          <p:nvPr/>
        </p:nvSpPr>
        <p:spPr>
          <a:xfrm>
            <a:off x="1698700" y="4149080"/>
            <a:ext cx="1865188" cy="720080"/>
          </a:xfrm>
          <a:prstGeom prst="wedgeRectCallout">
            <a:avLst>
              <a:gd name="adj1" fmla="val 97585"/>
              <a:gd name="adj2" fmla="val -23164"/>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【220Ω</a:t>
            </a:r>
            <a:r>
              <a:rPr kumimoji="1" lang="ja-JP" altLang="en-US" sz="1600" b="1" dirty="0" smtClean="0">
                <a:solidFill>
                  <a:schemeClr val="tx1"/>
                </a:solidFill>
              </a:rPr>
              <a:t>（赤赤茶</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g13-g14</a:t>
            </a:r>
            <a:endParaRPr kumimoji="1" lang="en-US" altLang="ja-JP" sz="1600" dirty="0" smtClean="0">
              <a:solidFill>
                <a:schemeClr val="tx1"/>
              </a:solidFill>
            </a:endParaRPr>
          </a:p>
        </p:txBody>
      </p:sp>
      <p:sp>
        <p:nvSpPr>
          <p:cNvPr id="9" name="四角形吹き出し 8"/>
          <p:cNvSpPr/>
          <p:nvPr/>
        </p:nvSpPr>
        <p:spPr>
          <a:xfrm>
            <a:off x="2562796" y="5373216"/>
            <a:ext cx="1865188" cy="720080"/>
          </a:xfrm>
          <a:prstGeom prst="wedgeRectCallout">
            <a:avLst>
              <a:gd name="adj1" fmla="val 58774"/>
              <a:gd name="adj2" fmla="val -137804"/>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【220Ω</a:t>
            </a:r>
            <a:r>
              <a:rPr kumimoji="1" lang="ja-JP" altLang="en-US" sz="1600" b="1" dirty="0" smtClean="0">
                <a:solidFill>
                  <a:schemeClr val="tx1"/>
                </a:solidFill>
              </a:rPr>
              <a:t>（赤赤茶</a:t>
            </a:r>
            <a:r>
              <a:rPr kumimoji="1" lang="ja-JP" altLang="en-US" sz="1600" b="1" smtClean="0">
                <a:solidFill>
                  <a:schemeClr val="tx1"/>
                </a:solidFill>
              </a:rPr>
              <a:t>金）</a:t>
            </a:r>
            <a:r>
              <a:rPr kumimoji="1" lang="en-US" altLang="ja-JP" sz="1600" b="1" smtClean="0">
                <a:solidFill>
                  <a:schemeClr val="tx1"/>
                </a:solidFill>
              </a:rPr>
              <a:t>】</a:t>
            </a:r>
            <a:endParaRPr kumimoji="1" lang="en-US" altLang="ja-JP" sz="1600" b="1" dirty="0" smtClean="0">
              <a:solidFill>
                <a:schemeClr val="tx1"/>
              </a:solidFill>
            </a:endParaRPr>
          </a:p>
          <a:p>
            <a:pPr algn="ctr"/>
            <a:r>
              <a:rPr lang="en-US" altLang="ja-JP" sz="1600" dirty="0" smtClean="0">
                <a:solidFill>
                  <a:schemeClr val="tx1"/>
                </a:solidFill>
              </a:rPr>
              <a:t>g15-g16</a:t>
            </a:r>
            <a:endParaRPr kumimoji="1" lang="en-US" altLang="ja-JP" sz="1600" dirty="0" smtClean="0">
              <a:solidFill>
                <a:schemeClr val="tx1"/>
              </a:solidFill>
            </a:endParaRPr>
          </a:p>
        </p:txBody>
      </p:sp>
      <p:sp>
        <p:nvSpPr>
          <p:cNvPr id="10" name="テキスト ボックス 9"/>
          <p:cNvSpPr txBox="1"/>
          <p:nvPr/>
        </p:nvSpPr>
        <p:spPr>
          <a:xfrm>
            <a:off x="5899099" y="6332891"/>
            <a:ext cx="2852063" cy="338554"/>
          </a:xfrm>
          <a:prstGeom prst="rect">
            <a:avLst/>
          </a:prstGeom>
          <a:noFill/>
        </p:spPr>
        <p:txBody>
          <a:bodyPr wrap="none" rtlCol="0">
            <a:spAutoFit/>
          </a:bodyPr>
          <a:lstStyle/>
          <a:p>
            <a:r>
              <a:rPr kumimoji="1" lang="en-US" altLang="ja-JP" sz="1600" smtClean="0">
                <a:solidFill>
                  <a:srgbClr val="FF0000"/>
                </a:solidFill>
              </a:rPr>
              <a:t>※</a:t>
            </a:r>
            <a:r>
              <a:rPr kumimoji="1" lang="ja-JP" altLang="en-US" sz="1600" smtClean="0">
                <a:solidFill>
                  <a:srgbClr val="FF0000"/>
                </a:solidFill>
              </a:rPr>
              <a:t>抵抗には向きはありません。</a:t>
            </a:r>
            <a:endParaRPr kumimoji="1" lang="ja-JP" altLang="en-US" sz="1600" dirty="0">
              <a:solidFill>
                <a:srgbClr val="FF0000"/>
              </a:solidFill>
            </a:endParaRPr>
          </a:p>
        </p:txBody>
      </p:sp>
    </p:spTree>
    <p:extLst>
      <p:ext uri="{BB962C8B-B14F-4D97-AF65-F5344CB8AC3E}">
        <p14:creationId xmlns:p14="http://schemas.microsoft.com/office/powerpoint/2010/main" val="23664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800" dirty="0" smtClean="0"/>
              <a:t>（線）</a:t>
            </a:r>
            <a:endParaRPr kumimoji="1" lang="ja-JP" altLang="en-US" sz="2800" dirty="0"/>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95736" y="1521867"/>
            <a:ext cx="4571429" cy="45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四角形吹き出し 9"/>
          <p:cNvSpPr/>
          <p:nvPr/>
        </p:nvSpPr>
        <p:spPr>
          <a:xfrm>
            <a:off x="1043608" y="2132856"/>
            <a:ext cx="1361132" cy="576064"/>
          </a:xfrm>
          <a:prstGeom prst="wedgeRectCallout">
            <a:avLst>
              <a:gd name="adj1" fmla="val 75267"/>
              <a:gd name="adj2" fmla="val 3503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赤</a:t>
            </a:r>
            <a:r>
              <a:rPr lang="ja-JP" altLang="en-US" sz="1600" b="1" dirty="0" smtClean="0">
                <a:solidFill>
                  <a:schemeClr val="tx1"/>
                </a:solidFill>
              </a:rPr>
              <a:t>（</a:t>
            </a:r>
            <a:r>
              <a:rPr lang="ja-JP" altLang="en-US" sz="1600" b="1" smtClean="0">
                <a:solidFill>
                  <a:schemeClr val="tx1"/>
                </a:solidFill>
              </a:rPr>
              <a:t>長）</a:t>
            </a:r>
            <a:r>
              <a:rPr lang="en-US" altLang="ja-JP" sz="1600" b="1" smtClean="0">
                <a:solidFill>
                  <a:schemeClr val="tx1"/>
                </a:solidFill>
              </a:rPr>
              <a:t>】</a:t>
            </a:r>
            <a:endParaRPr lang="en-US" altLang="ja-JP" sz="1600" b="1" dirty="0" smtClean="0">
              <a:solidFill>
                <a:schemeClr val="tx1"/>
              </a:solidFill>
            </a:endParaRPr>
          </a:p>
          <a:p>
            <a:pPr algn="ctr"/>
            <a:r>
              <a:rPr kumimoji="1" lang="en-US" altLang="ja-JP" sz="1600" dirty="0" smtClean="0">
                <a:solidFill>
                  <a:schemeClr val="tx1"/>
                </a:solidFill>
              </a:rPr>
              <a:t>5V</a:t>
            </a:r>
            <a:r>
              <a:rPr lang="ja-JP" altLang="en-US" sz="1600" dirty="0" smtClean="0">
                <a:solidFill>
                  <a:schemeClr val="tx1"/>
                </a:solidFill>
              </a:rPr>
              <a:t> </a:t>
            </a:r>
            <a:r>
              <a:rPr kumimoji="1" lang="en-US" altLang="ja-JP" sz="1600" dirty="0" smtClean="0">
                <a:solidFill>
                  <a:schemeClr val="tx1"/>
                </a:solidFill>
              </a:rPr>
              <a:t>- f5</a:t>
            </a:r>
          </a:p>
        </p:txBody>
      </p:sp>
      <p:sp>
        <p:nvSpPr>
          <p:cNvPr id="11" name="四角形吹き出し 10"/>
          <p:cNvSpPr/>
          <p:nvPr/>
        </p:nvSpPr>
        <p:spPr>
          <a:xfrm>
            <a:off x="1043608" y="3140968"/>
            <a:ext cx="1361132" cy="576064"/>
          </a:xfrm>
          <a:prstGeom prst="wedgeRectCallout">
            <a:avLst>
              <a:gd name="adj1" fmla="val 75267"/>
              <a:gd name="adj2" fmla="val 3503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黒</a:t>
            </a:r>
            <a:r>
              <a:rPr lang="ja-JP" altLang="en-US" sz="1600" b="1" dirty="0" smtClean="0">
                <a:solidFill>
                  <a:schemeClr val="tx1"/>
                </a:solidFill>
              </a:rPr>
              <a:t>（</a:t>
            </a:r>
            <a:r>
              <a:rPr lang="ja-JP" altLang="en-US" sz="1600" b="1" smtClean="0">
                <a:solidFill>
                  <a:schemeClr val="tx1"/>
                </a:solidFill>
              </a:rPr>
              <a:t>長）</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GND</a:t>
            </a:r>
            <a:r>
              <a:rPr lang="ja-JP" altLang="en-US" sz="1600" dirty="0" smtClean="0">
                <a:solidFill>
                  <a:schemeClr val="tx1"/>
                </a:solidFill>
              </a:rPr>
              <a:t> </a:t>
            </a:r>
            <a:r>
              <a:rPr kumimoji="1" lang="en-US" altLang="ja-JP" sz="1600" dirty="0" smtClean="0">
                <a:solidFill>
                  <a:schemeClr val="tx1"/>
                </a:solidFill>
              </a:rPr>
              <a:t>- g10</a:t>
            </a:r>
          </a:p>
        </p:txBody>
      </p:sp>
      <p:sp>
        <p:nvSpPr>
          <p:cNvPr id="12" name="四角形吹き出し 11"/>
          <p:cNvSpPr/>
          <p:nvPr/>
        </p:nvSpPr>
        <p:spPr>
          <a:xfrm>
            <a:off x="755576" y="3933056"/>
            <a:ext cx="1361132" cy="576064"/>
          </a:xfrm>
          <a:prstGeom prst="wedgeRectCallout">
            <a:avLst>
              <a:gd name="adj1" fmla="val 79932"/>
              <a:gd name="adj2" fmla="val -23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赤</a:t>
            </a:r>
            <a:r>
              <a:rPr lang="ja-JP" altLang="en-US" sz="1600" b="1" dirty="0" smtClean="0">
                <a:solidFill>
                  <a:schemeClr val="tx1"/>
                </a:solidFill>
              </a:rPr>
              <a:t>（</a:t>
            </a:r>
            <a:r>
              <a:rPr lang="ja-JP" altLang="en-US" sz="1600" b="1" smtClean="0">
                <a:solidFill>
                  <a:schemeClr val="tx1"/>
                </a:solidFill>
              </a:rPr>
              <a:t>短）</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5V</a:t>
            </a:r>
            <a:r>
              <a:rPr lang="ja-JP" altLang="en-US" sz="1600" dirty="0" smtClean="0">
                <a:solidFill>
                  <a:schemeClr val="tx1"/>
                </a:solidFill>
              </a:rPr>
              <a:t> </a:t>
            </a:r>
            <a:r>
              <a:rPr kumimoji="1" lang="en-US" altLang="ja-JP" sz="1600" dirty="0" smtClean="0">
                <a:solidFill>
                  <a:schemeClr val="tx1"/>
                </a:solidFill>
              </a:rPr>
              <a:t>- a13</a:t>
            </a:r>
          </a:p>
        </p:txBody>
      </p:sp>
      <p:sp>
        <p:nvSpPr>
          <p:cNvPr id="13" name="四角形吹き出し 12"/>
          <p:cNvSpPr/>
          <p:nvPr/>
        </p:nvSpPr>
        <p:spPr>
          <a:xfrm>
            <a:off x="906612" y="4869160"/>
            <a:ext cx="1361132" cy="576064"/>
          </a:xfrm>
          <a:prstGeom prst="wedgeRectCallout">
            <a:avLst>
              <a:gd name="adj1" fmla="val 78999"/>
              <a:gd name="adj2" fmla="val -33305"/>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黒</a:t>
            </a:r>
            <a:r>
              <a:rPr lang="ja-JP" altLang="en-US" sz="1600" b="1" dirty="0" smtClean="0">
                <a:solidFill>
                  <a:schemeClr val="tx1"/>
                </a:solidFill>
              </a:rPr>
              <a:t>（</a:t>
            </a:r>
            <a:r>
              <a:rPr lang="ja-JP" altLang="en-US" sz="1600" b="1" smtClean="0">
                <a:solidFill>
                  <a:schemeClr val="tx1"/>
                </a:solidFill>
              </a:rPr>
              <a:t>短）</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GND</a:t>
            </a:r>
            <a:r>
              <a:rPr lang="ja-JP" altLang="en-US" sz="1600" dirty="0" smtClean="0">
                <a:solidFill>
                  <a:schemeClr val="tx1"/>
                </a:solidFill>
              </a:rPr>
              <a:t> </a:t>
            </a:r>
            <a:r>
              <a:rPr kumimoji="1" lang="en-US" altLang="ja-JP" sz="1600" dirty="0" smtClean="0">
                <a:solidFill>
                  <a:schemeClr val="tx1"/>
                </a:solidFill>
              </a:rPr>
              <a:t>- a17</a:t>
            </a:r>
          </a:p>
        </p:txBody>
      </p:sp>
      <p:sp>
        <p:nvSpPr>
          <p:cNvPr id="14" name="四角形吹き出し 13"/>
          <p:cNvSpPr/>
          <p:nvPr/>
        </p:nvSpPr>
        <p:spPr>
          <a:xfrm>
            <a:off x="3138860" y="5661248"/>
            <a:ext cx="1361132" cy="576064"/>
          </a:xfrm>
          <a:prstGeom prst="wedgeRectCallout">
            <a:avLst>
              <a:gd name="adj1" fmla="val 38878"/>
              <a:gd name="adj2" fmla="val -121489"/>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a:solidFill>
                  <a:schemeClr val="tx1"/>
                </a:solidFill>
              </a:rPr>
              <a:t>【</a:t>
            </a:r>
            <a:r>
              <a:rPr lang="ja-JP" altLang="en-US" sz="1600" b="1" smtClean="0">
                <a:solidFill>
                  <a:schemeClr val="tx1"/>
                </a:solidFill>
              </a:rPr>
              <a:t>黒（短）</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e17</a:t>
            </a:r>
            <a:r>
              <a:rPr lang="ja-JP" altLang="en-US" sz="1600" dirty="0" smtClean="0">
                <a:solidFill>
                  <a:schemeClr val="tx1"/>
                </a:solidFill>
              </a:rPr>
              <a:t> </a:t>
            </a:r>
            <a:r>
              <a:rPr kumimoji="1" lang="en-US" altLang="ja-JP" sz="1600" dirty="0" smtClean="0">
                <a:solidFill>
                  <a:schemeClr val="tx1"/>
                </a:solidFill>
              </a:rPr>
              <a:t>- f17</a:t>
            </a:r>
          </a:p>
        </p:txBody>
      </p:sp>
      <p:sp>
        <p:nvSpPr>
          <p:cNvPr id="15" name="四角形吹き出し 14"/>
          <p:cNvSpPr/>
          <p:nvPr/>
        </p:nvSpPr>
        <p:spPr>
          <a:xfrm>
            <a:off x="5083076" y="5229200"/>
            <a:ext cx="1361132" cy="576064"/>
          </a:xfrm>
          <a:prstGeom prst="wedgeRectCallout">
            <a:avLst>
              <a:gd name="adj1" fmla="val -68422"/>
              <a:gd name="adj2" fmla="val -125899"/>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赤</a:t>
            </a:r>
            <a:r>
              <a:rPr lang="ja-JP" altLang="en-US" sz="1600" b="1" dirty="0" smtClean="0">
                <a:solidFill>
                  <a:schemeClr val="tx1"/>
                </a:solidFill>
              </a:rPr>
              <a:t>（</a:t>
            </a:r>
            <a:r>
              <a:rPr lang="ja-JP" altLang="en-US" sz="1600" b="1" smtClean="0">
                <a:solidFill>
                  <a:schemeClr val="tx1"/>
                </a:solidFill>
              </a:rPr>
              <a:t>短）</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d13</a:t>
            </a:r>
            <a:r>
              <a:rPr lang="ja-JP" altLang="en-US" sz="1600" dirty="0" smtClean="0">
                <a:solidFill>
                  <a:schemeClr val="tx1"/>
                </a:solidFill>
              </a:rPr>
              <a:t> </a:t>
            </a:r>
            <a:r>
              <a:rPr kumimoji="1" lang="en-US" altLang="ja-JP" sz="1600" dirty="0" smtClean="0">
                <a:solidFill>
                  <a:schemeClr val="tx1"/>
                </a:solidFill>
              </a:rPr>
              <a:t>– f15</a:t>
            </a:r>
          </a:p>
        </p:txBody>
      </p:sp>
      <p:sp>
        <p:nvSpPr>
          <p:cNvPr id="16" name="四角形吹き出し 15"/>
          <p:cNvSpPr/>
          <p:nvPr/>
        </p:nvSpPr>
        <p:spPr>
          <a:xfrm>
            <a:off x="6019180" y="3356992"/>
            <a:ext cx="1361132" cy="576064"/>
          </a:xfrm>
          <a:prstGeom prst="wedgeRectCallout">
            <a:avLst>
              <a:gd name="adj1" fmla="val -75887"/>
              <a:gd name="adj2" fmla="val -4432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黒</a:t>
            </a:r>
            <a:r>
              <a:rPr lang="ja-JP" altLang="en-US" sz="1600" b="1" dirty="0" smtClean="0">
                <a:solidFill>
                  <a:schemeClr val="tx1"/>
                </a:solidFill>
              </a:rPr>
              <a:t>（</a:t>
            </a:r>
            <a:r>
              <a:rPr lang="ja-JP" altLang="en-US" sz="1600" b="1" smtClean="0">
                <a:solidFill>
                  <a:schemeClr val="tx1"/>
                </a:solidFill>
              </a:rPr>
              <a:t>短）</a:t>
            </a:r>
            <a:r>
              <a:rPr lang="en-US" altLang="ja-JP" sz="1600" b="1" smtClean="0">
                <a:solidFill>
                  <a:schemeClr val="tx1"/>
                </a:solidFill>
              </a:rPr>
              <a:t>】</a:t>
            </a:r>
            <a:endParaRPr lang="en-US" altLang="ja-JP" sz="1600" b="1" dirty="0" smtClean="0">
              <a:solidFill>
                <a:schemeClr val="tx1"/>
              </a:solidFill>
            </a:endParaRPr>
          </a:p>
          <a:p>
            <a:pPr algn="ctr"/>
            <a:r>
              <a:rPr lang="en-US" altLang="ja-JP" sz="1600" dirty="0" smtClean="0">
                <a:solidFill>
                  <a:schemeClr val="tx1"/>
                </a:solidFill>
              </a:rPr>
              <a:t>i10</a:t>
            </a:r>
            <a:r>
              <a:rPr lang="ja-JP" altLang="en-US" sz="1600" dirty="0" smtClean="0">
                <a:solidFill>
                  <a:schemeClr val="tx1"/>
                </a:solidFill>
              </a:rPr>
              <a:t> </a:t>
            </a:r>
            <a:r>
              <a:rPr kumimoji="1" lang="en-US" altLang="ja-JP" sz="1600" dirty="0" smtClean="0">
                <a:solidFill>
                  <a:schemeClr val="tx1"/>
                </a:solidFill>
              </a:rPr>
              <a:t>– j8</a:t>
            </a:r>
          </a:p>
        </p:txBody>
      </p:sp>
    </p:spTree>
    <p:extLst>
      <p:ext uri="{BB962C8B-B14F-4D97-AF65-F5344CB8AC3E}">
        <p14:creationId xmlns:p14="http://schemas.microsoft.com/office/powerpoint/2010/main" val="295383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60504" y="2498526"/>
            <a:ext cx="2399928" cy="23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400" dirty="0" smtClean="0"/>
              <a:t>（センサー・</a:t>
            </a:r>
            <a:r>
              <a:rPr lang="en-US" altLang="ja-JP" sz="2400" dirty="0" smtClean="0"/>
              <a:t>Arduino</a:t>
            </a:r>
            <a:r>
              <a:rPr lang="ja-JP" altLang="en-US" sz="2400" dirty="0" smtClean="0"/>
              <a:t>との接続）</a:t>
            </a:r>
            <a:endParaRPr kumimoji="1" lang="ja-JP" altLang="en-US" sz="2800" dirty="0"/>
          </a:p>
        </p:txBody>
      </p:sp>
      <p:pic>
        <p:nvPicPr>
          <p:cNvPr id="819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08683" y="1412776"/>
            <a:ext cx="4571429" cy="45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四角形吹き出し 4"/>
          <p:cNvSpPr/>
          <p:nvPr/>
        </p:nvSpPr>
        <p:spPr>
          <a:xfrm>
            <a:off x="4524747" y="1844824"/>
            <a:ext cx="2146498" cy="864096"/>
          </a:xfrm>
          <a:prstGeom prst="wedgeRectCallout">
            <a:avLst>
              <a:gd name="adj1" fmla="val -81252"/>
              <a:gd name="adj2" fmla="val -43079"/>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電源ライン</a:t>
            </a:r>
            <a:endParaRPr lang="en-US" altLang="ja-JP" sz="1600" dirty="0" smtClean="0">
              <a:solidFill>
                <a:schemeClr val="tx1"/>
              </a:solidFill>
            </a:endParaRPr>
          </a:p>
          <a:p>
            <a:pPr algn="ctr"/>
            <a:r>
              <a:rPr lang="en-US" altLang="ja-JP" sz="1600" dirty="0" smtClean="0">
                <a:solidFill>
                  <a:srgbClr val="FF0000"/>
                </a:solidFill>
              </a:rPr>
              <a:t>5V-arduino</a:t>
            </a:r>
            <a:r>
              <a:rPr lang="ja-JP" altLang="en-US" sz="1600" dirty="0" smtClean="0">
                <a:solidFill>
                  <a:srgbClr val="FF0000"/>
                </a:solidFill>
              </a:rPr>
              <a:t>の</a:t>
            </a:r>
            <a:r>
              <a:rPr lang="en-US" altLang="ja-JP" sz="1600" dirty="0" smtClean="0">
                <a:solidFill>
                  <a:srgbClr val="FF0000"/>
                </a:solidFill>
              </a:rPr>
              <a:t>5V</a:t>
            </a:r>
            <a:r>
              <a:rPr lang="ja-JP" altLang="en-US" sz="1600" dirty="0">
                <a:solidFill>
                  <a:srgbClr val="FF0000"/>
                </a:solidFill>
              </a:rPr>
              <a:t>へ</a:t>
            </a:r>
            <a:endParaRPr lang="en-US" altLang="ja-JP" sz="1600" dirty="0" smtClean="0">
              <a:solidFill>
                <a:srgbClr val="FF0000"/>
              </a:solidFill>
            </a:endParaRPr>
          </a:p>
          <a:p>
            <a:pPr algn="ctr"/>
            <a:r>
              <a:rPr kumimoji="1" lang="en-US" altLang="ja-JP" sz="1600" dirty="0" smtClean="0">
                <a:solidFill>
                  <a:srgbClr val="0070C0"/>
                </a:solidFill>
              </a:rPr>
              <a:t>GND-Arduino</a:t>
            </a:r>
            <a:r>
              <a:rPr kumimoji="1" lang="ja-JP" altLang="en-US" sz="1600" dirty="0" smtClean="0">
                <a:solidFill>
                  <a:srgbClr val="0070C0"/>
                </a:solidFill>
              </a:rPr>
              <a:t>の</a:t>
            </a:r>
            <a:r>
              <a:rPr kumimoji="1" lang="en-US" altLang="ja-JP" sz="1600" dirty="0" smtClean="0">
                <a:solidFill>
                  <a:srgbClr val="0070C0"/>
                </a:solidFill>
              </a:rPr>
              <a:t>GND</a:t>
            </a:r>
            <a:r>
              <a:rPr kumimoji="1" lang="ja-JP" altLang="en-US" sz="1600" dirty="0" smtClean="0">
                <a:solidFill>
                  <a:srgbClr val="0070C0"/>
                </a:solidFill>
              </a:rPr>
              <a:t>へ</a:t>
            </a:r>
            <a:endParaRPr kumimoji="1" lang="en-US" altLang="ja-JP" sz="1600" dirty="0" smtClean="0">
              <a:solidFill>
                <a:srgbClr val="0070C0"/>
              </a:solidFill>
            </a:endParaRPr>
          </a:p>
        </p:txBody>
      </p:sp>
      <p:sp>
        <p:nvSpPr>
          <p:cNvPr id="6" name="四角形吹き出し 5"/>
          <p:cNvSpPr/>
          <p:nvPr/>
        </p:nvSpPr>
        <p:spPr>
          <a:xfrm>
            <a:off x="539552" y="1700808"/>
            <a:ext cx="2081212" cy="576064"/>
          </a:xfrm>
          <a:prstGeom prst="wedgeRectCallout">
            <a:avLst>
              <a:gd name="adj1" fmla="val 74223"/>
              <a:gd name="adj2" fmla="val 7251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脈波のシグナル</a:t>
            </a:r>
            <a:endParaRPr kumimoji="1" lang="en-US" altLang="ja-JP" sz="1600" dirty="0" smtClean="0">
              <a:solidFill>
                <a:schemeClr val="tx1"/>
              </a:solidFill>
            </a:endParaRPr>
          </a:p>
          <a:p>
            <a:pPr algn="ctr"/>
            <a:r>
              <a:rPr kumimoji="1" lang="en-US" altLang="ja-JP" sz="1600" dirty="0" smtClean="0">
                <a:solidFill>
                  <a:schemeClr val="tx1"/>
                </a:solidFill>
              </a:rPr>
              <a:t>j13-Arduino</a:t>
            </a:r>
            <a:r>
              <a:rPr kumimoji="1" lang="ja-JP" altLang="en-US" sz="1600" dirty="0" smtClean="0">
                <a:solidFill>
                  <a:schemeClr val="tx1"/>
                </a:solidFill>
              </a:rPr>
              <a:t>の</a:t>
            </a:r>
            <a:r>
              <a:rPr kumimoji="1" lang="en-US" altLang="ja-JP" sz="1600" dirty="0" smtClean="0">
                <a:solidFill>
                  <a:schemeClr val="tx1"/>
                </a:solidFill>
              </a:rPr>
              <a:t>A0</a:t>
            </a:r>
            <a:r>
              <a:rPr kumimoji="1" lang="ja-JP" altLang="en-US" sz="1600" dirty="0" smtClean="0">
                <a:solidFill>
                  <a:schemeClr val="tx1"/>
                </a:solidFill>
              </a:rPr>
              <a:t>へ</a:t>
            </a:r>
            <a:endParaRPr kumimoji="1" lang="en-US" altLang="ja-JP" sz="1600" dirty="0" smtClean="0">
              <a:solidFill>
                <a:schemeClr val="tx1"/>
              </a:solidFill>
            </a:endParaRPr>
          </a:p>
        </p:txBody>
      </p:sp>
      <p:sp>
        <p:nvSpPr>
          <p:cNvPr id="7" name="四角形吹き出し 6"/>
          <p:cNvSpPr/>
          <p:nvPr/>
        </p:nvSpPr>
        <p:spPr>
          <a:xfrm>
            <a:off x="4524747" y="5157192"/>
            <a:ext cx="1793329" cy="1224136"/>
          </a:xfrm>
          <a:prstGeom prst="wedgeRectCallout">
            <a:avLst>
              <a:gd name="adj1" fmla="val -88244"/>
              <a:gd name="adj2" fmla="val -39534"/>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脈波</a:t>
            </a:r>
            <a:r>
              <a:rPr lang="ja-JP" altLang="en-US" sz="1600" dirty="0" smtClean="0">
                <a:solidFill>
                  <a:schemeClr val="tx1"/>
                </a:solidFill>
              </a:rPr>
              <a:t>センサー</a:t>
            </a:r>
            <a:endParaRPr lang="en-US" altLang="ja-JP" sz="1600" dirty="0" smtClean="0">
              <a:solidFill>
                <a:schemeClr val="tx1"/>
              </a:solidFill>
            </a:endParaRPr>
          </a:p>
          <a:p>
            <a:pPr algn="ctr"/>
            <a:r>
              <a:rPr lang="ja-JP" altLang="en-US" sz="1600" dirty="0" smtClean="0">
                <a:solidFill>
                  <a:srgbClr val="FF0000"/>
                </a:solidFill>
              </a:rPr>
              <a:t>赤</a:t>
            </a:r>
            <a:r>
              <a:rPr lang="ja-JP" altLang="en-US" sz="1600" dirty="0">
                <a:solidFill>
                  <a:srgbClr val="FF0000"/>
                </a:solidFill>
              </a:rPr>
              <a:t>線</a:t>
            </a:r>
            <a:r>
              <a:rPr lang="en-US" altLang="ja-JP" sz="1600" dirty="0" smtClean="0">
                <a:solidFill>
                  <a:srgbClr val="FF0000"/>
                </a:solidFill>
              </a:rPr>
              <a:t>-j16</a:t>
            </a:r>
          </a:p>
          <a:p>
            <a:pPr algn="ctr"/>
            <a:r>
              <a:rPr kumimoji="1" lang="ja-JP" altLang="en-US" sz="1600" dirty="0" smtClean="0">
                <a:solidFill>
                  <a:schemeClr val="tx1"/>
                </a:solidFill>
              </a:rPr>
              <a:t>黒線</a:t>
            </a:r>
            <a:r>
              <a:rPr kumimoji="1" lang="en-US" altLang="ja-JP" sz="1600" dirty="0" smtClean="0">
                <a:solidFill>
                  <a:schemeClr val="tx1"/>
                </a:solidFill>
              </a:rPr>
              <a:t>-j17</a:t>
            </a:r>
          </a:p>
          <a:p>
            <a:pPr algn="ctr"/>
            <a:r>
              <a:rPr lang="ja-JP" altLang="en-US" sz="1600" dirty="0" smtClean="0">
                <a:solidFill>
                  <a:schemeClr val="tx1"/>
                </a:solidFill>
              </a:rPr>
              <a:t>白線</a:t>
            </a:r>
            <a:r>
              <a:rPr lang="en-US" altLang="ja-JP" sz="1600" dirty="0" smtClean="0">
                <a:solidFill>
                  <a:schemeClr val="tx1"/>
                </a:solidFill>
              </a:rPr>
              <a:t>-j7</a:t>
            </a:r>
            <a:endParaRPr kumimoji="1" lang="en-US" altLang="ja-JP" sz="1600" dirty="0" smtClean="0">
              <a:solidFill>
                <a:schemeClr val="tx1"/>
              </a:solidFill>
            </a:endParaRPr>
          </a:p>
        </p:txBody>
      </p:sp>
    </p:spTree>
    <p:extLst>
      <p:ext uri="{BB962C8B-B14F-4D97-AF65-F5344CB8AC3E}">
        <p14:creationId xmlns:p14="http://schemas.microsoft.com/office/powerpoint/2010/main" val="660877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800" dirty="0" smtClean="0"/>
              <a:t>（完成図）</a:t>
            </a:r>
            <a:endParaRPr kumimoji="1" lang="ja-JP" altLang="en-US" sz="2800" dirty="0"/>
          </a:p>
        </p:txBody>
      </p:sp>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99" y="1268760"/>
            <a:ext cx="4781153" cy="470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539552" y="1700808"/>
            <a:ext cx="2081212" cy="576064"/>
          </a:xfrm>
          <a:prstGeom prst="wedgeRectCallout">
            <a:avLst>
              <a:gd name="adj1" fmla="val 74223"/>
              <a:gd name="adj2" fmla="val 7251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脈波測定回路</a:t>
            </a:r>
            <a:endParaRPr kumimoji="1" lang="en-US" altLang="ja-JP" sz="1600" dirty="0" smtClean="0">
              <a:solidFill>
                <a:schemeClr val="tx1"/>
              </a:solidFill>
            </a:endParaRPr>
          </a:p>
        </p:txBody>
      </p:sp>
      <p:sp>
        <p:nvSpPr>
          <p:cNvPr id="5" name="四角形吹き出し 4"/>
          <p:cNvSpPr/>
          <p:nvPr/>
        </p:nvSpPr>
        <p:spPr>
          <a:xfrm>
            <a:off x="5587132" y="5157192"/>
            <a:ext cx="2081212" cy="576064"/>
          </a:xfrm>
          <a:prstGeom prst="wedgeRectCallout">
            <a:avLst>
              <a:gd name="adj1" fmla="val -47821"/>
              <a:gd name="adj2" fmla="val -8401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脈波センサー</a:t>
            </a:r>
            <a:endParaRPr kumimoji="1" lang="en-US" altLang="ja-JP" sz="1600" dirty="0" smtClean="0">
              <a:solidFill>
                <a:schemeClr val="tx1"/>
              </a:solidFill>
            </a:endParaRPr>
          </a:p>
        </p:txBody>
      </p:sp>
      <p:sp>
        <p:nvSpPr>
          <p:cNvPr id="6" name="四角形吹き出し 5"/>
          <p:cNvSpPr/>
          <p:nvPr/>
        </p:nvSpPr>
        <p:spPr>
          <a:xfrm>
            <a:off x="6363816" y="2007096"/>
            <a:ext cx="2081212" cy="576064"/>
          </a:xfrm>
          <a:prstGeom prst="wedgeRectCallout">
            <a:avLst>
              <a:gd name="adj1" fmla="val -44770"/>
              <a:gd name="adj2" fmla="val 7692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solidFill>
                  <a:schemeClr val="tx1"/>
                </a:solidFill>
              </a:rPr>
              <a:t>ArduinoUno</a:t>
            </a:r>
            <a:endParaRPr kumimoji="1" lang="en-US" altLang="ja-JP" sz="1600" dirty="0" smtClean="0">
              <a:solidFill>
                <a:schemeClr val="tx1"/>
              </a:solidFill>
            </a:endParaRPr>
          </a:p>
        </p:txBody>
      </p:sp>
    </p:spTree>
    <p:extLst>
      <p:ext uri="{BB962C8B-B14F-4D97-AF65-F5344CB8AC3E}">
        <p14:creationId xmlns:p14="http://schemas.microsoft.com/office/powerpoint/2010/main" val="50910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251520" y="242644"/>
            <a:ext cx="8208912" cy="523220"/>
          </a:xfrm>
          <a:prstGeom prst="rect">
            <a:avLst/>
          </a:prstGeom>
          <a:noFill/>
        </p:spPr>
        <p:txBody>
          <a:bodyPr wrap="square" rtlCol="0">
            <a:spAutoFit/>
          </a:bodyPr>
          <a:lstStyle/>
          <a:p>
            <a:r>
              <a:rPr kumimoji="1" lang="en-US" altLang="ja-JP" sz="2800" dirty="0" smtClean="0"/>
              <a:t>2.</a:t>
            </a:r>
            <a:r>
              <a:rPr lang="ja-JP" altLang="en-US" sz="2800" dirty="0" smtClean="0"/>
              <a:t>測定プログラムの概要</a:t>
            </a:r>
            <a:endParaRPr kumimoji="1" lang="ja-JP" altLang="en-US" sz="2800" dirty="0"/>
          </a:p>
        </p:txBody>
      </p:sp>
      <p:sp>
        <p:nvSpPr>
          <p:cNvPr id="4" name="テキスト ボックス 3"/>
          <p:cNvSpPr txBox="1"/>
          <p:nvPr/>
        </p:nvSpPr>
        <p:spPr>
          <a:xfrm>
            <a:off x="987748" y="3334191"/>
            <a:ext cx="2294218" cy="369332"/>
          </a:xfrm>
          <a:prstGeom prst="rect">
            <a:avLst/>
          </a:prstGeom>
          <a:noFill/>
          <a:ln w="38100">
            <a:solidFill>
              <a:schemeClr val="bg1">
                <a:lumMod val="50000"/>
              </a:schemeClr>
            </a:solidFill>
          </a:ln>
        </p:spPr>
        <p:txBody>
          <a:bodyPr wrap="none" rtlCol="0">
            <a:spAutoFit/>
          </a:bodyPr>
          <a:lstStyle/>
          <a:p>
            <a:r>
              <a:rPr lang="ja-JP" altLang="en-US" dirty="0" smtClean="0"/>
              <a:t>　　測定プログラム　　</a:t>
            </a:r>
            <a:endParaRPr kumimoji="1" lang="en-US" altLang="ja-JP" dirty="0" smtClean="0"/>
          </a:p>
        </p:txBody>
      </p:sp>
      <p:sp>
        <p:nvSpPr>
          <p:cNvPr id="6" name="テキスト ボックス 5"/>
          <p:cNvSpPr txBox="1"/>
          <p:nvPr/>
        </p:nvSpPr>
        <p:spPr>
          <a:xfrm>
            <a:off x="4499992" y="2732727"/>
            <a:ext cx="3665034" cy="646331"/>
          </a:xfrm>
          <a:prstGeom prst="rect">
            <a:avLst/>
          </a:prstGeom>
          <a:noFill/>
          <a:ln w="38100">
            <a:solidFill>
              <a:srgbClr val="008080"/>
            </a:solidFill>
          </a:ln>
        </p:spPr>
        <p:txBody>
          <a:bodyPr wrap="square" rtlCol="0">
            <a:spAutoFit/>
          </a:bodyPr>
          <a:lstStyle/>
          <a:p>
            <a:r>
              <a:rPr lang="en-US" altLang="ja-JP" dirty="0" err="1"/>
              <a:t>PV_Arduino</a:t>
            </a:r>
            <a:r>
              <a:rPr kumimoji="1" lang="ja-JP" altLang="en-US" dirty="0" smtClean="0"/>
              <a:t>の書き込み</a:t>
            </a:r>
            <a:endParaRPr kumimoji="1" lang="en-US" altLang="ja-JP" dirty="0" smtClean="0"/>
          </a:p>
          <a:p>
            <a:r>
              <a:rPr lang="ja-JP" altLang="en-US" dirty="0" smtClean="0"/>
              <a:t>（脈波を読み込み</a:t>
            </a:r>
            <a:r>
              <a:rPr lang="en-US" altLang="ja-JP" dirty="0" smtClean="0"/>
              <a:t>PC</a:t>
            </a:r>
            <a:r>
              <a:rPr lang="ja-JP" altLang="en-US" dirty="0" smtClean="0"/>
              <a:t>へ送る）</a:t>
            </a:r>
            <a:endParaRPr kumimoji="1" lang="ja-JP" altLang="en-US" dirty="0"/>
          </a:p>
        </p:txBody>
      </p:sp>
      <p:sp>
        <p:nvSpPr>
          <p:cNvPr id="7" name="テキスト ボックス 6"/>
          <p:cNvSpPr txBox="1"/>
          <p:nvPr/>
        </p:nvSpPr>
        <p:spPr>
          <a:xfrm>
            <a:off x="4499992" y="3668831"/>
            <a:ext cx="3676456" cy="1200329"/>
          </a:xfrm>
          <a:prstGeom prst="rect">
            <a:avLst/>
          </a:prstGeom>
          <a:noFill/>
          <a:ln w="38100">
            <a:solidFill>
              <a:schemeClr val="accent1">
                <a:lumMod val="75000"/>
              </a:schemeClr>
            </a:solidFill>
          </a:ln>
        </p:spPr>
        <p:txBody>
          <a:bodyPr wrap="none" rtlCol="0">
            <a:spAutoFit/>
          </a:bodyPr>
          <a:lstStyle/>
          <a:p>
            <a:r>
              <a:rPr lang="en-US" altLang="ja-JP" dirty="0" err="1"/>
              <a:t>PV_Processing</a:t>
            </a:r>
            <a:r>
              <a:rPr kumimoji="1" lang="ja-JP" altLang="en-US" dirty="0" smtClean="0"/>
              <a:t>の</a:t>
            </a:r>
            <a:r>
              <a:rPr lang="ja-JP" altLang="en-US" dirty="0" smtClean="0"/>
              <a:t>実行</a:t>
            </a:r>
            <a:endParaRPr lang="en-US" altLang="ja-JP" dirty="0" smtClean="0"/>
          </a:p>
          <a:p>
            <a:r>
              <a:rPr lang="ja-JP" altLang="en-US" dirty="0"/>
              <a:t>（</a:t>
            </a:r>
            <a:r>
              <a:rPr lang="en-US" altLang="ja-JP" dirty="0"/>
              <a:t>PC</a:t>
            </a:r>
            <a:r>
              <a:rPr lang="ja-JP" altLang="en-US" dirty="0"/>
              <a:t>へ送られた脈波をグラフ表示）</a:t>
            </a:r>
            <a:endParaRPr lang="en-US" altLang="ja-JP" dirty="0"/>
          </a:p>
          <a:p>
            <a:r>
              <a:rPr lang="ja-JP" altLang="en-US" dirty="0" smtClean="0"/>
              <a:t>（極大点を求め</a:t>
            </a:r>
            <a:r>
              <a:rPr lang="en-US" altLang="ja-JP" dirty="0" smtClean="0"/>
              <a:t>HR</a:t>
            </a:r>
            <a:r>
              <a:rPr lang="ja-JP" altLang="en-US" dirty="0" smtClean="0"/>
              <a:t>と</a:t>
            </a:r>
            <a:r>
              <a:rPr lang="en-US" altLang="ja-JP" dirty="0" smtClean="0"/>
              <a:t>PV</a:t>
            </a:r>
            <a:r>
              <a:rPr lang="ja-JP" altLang="en-US" dirty="0" smtClean="0"/>
              <a:t>振幅を算出）</a:t>
            </a:r>
            <a:endParaRPr lang="en-US" altLang="ja-JP" dirty="0" smtClean="0"/>
          </a:p>
          <a:p>
            <a:r>
              <a:rPr lang="ja-JP" altLang="en-US" dirty="0" smtClean="0"/>
              <a:t>（</a:t>
            </a:r>
            <a:r>
              <a:rPr lang="en-US" altLang="ja-JP" dirty="0"/>
              <a:t> HR</a:t>
            </a:r>
            <a:r>
              <a:rPr lang="ja-JP" altLang="en-US" dirty="0"/>
              <a:t>と</a:t>
            </a:r>
            <a:r>
              <a:rPr lang="en-US" altLang="ja-JP" dirty="0"/>
              <a:t>PV</a:t>
            </a:r>
            <a:r>
              <a:rPr lang="ja-JP" altLang="en-US" dirty="0"/>
              <a:t>振幅</a:t>
            </a:r>
            <a:r>
              <a:rPr lang="ja-JP" altLang="en-US" dirty="0" smtClean="0"/>
              <a:t>をディスクに保存）</a:t>
            </a:r>
            <a:endParaRPr lang="en-US" altLang="ja-JP" dirty="0"/>
          </a:p>
        </p:txBody>
      </p:sp>
      <p:cxnSp>
        <p:nvCxnSpPr>
          <p:cNvPr id="8" name="カギ線コネクタ 7"/>
          <p:cNvCxnSpPr>
            <a:stCxn id="4" idx="3"/>
            <a:endCxn id="6" idx="1"/>
          </p:cNvCxnSpPr>
          <p:nvPr/>
        </p:nvCxnSpPr>
        <p:spPr>
          <a:xfrm flipV="1">
            <a:off x="3281966" y="3055893"/>
            <a:ext cx="1218026" cy="4629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4" idx="3"/>
            <a:endCxn id="7" idx="1"/>
          </p:cNvCxnSpPr>
          <p:nvPr/>
        </p:nvCxnSpPr>
        <p:spPr>
          <a:xfrm>
            <a:off x="3281966" y="3518857"/>
            <a:ext cx="1218026" cy="75013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209012" y="2065273"/>
            <a:ext cx="325217" cy="1715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09012" y="1788274"/>
            <a:ext cx="325217" cy="17159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78245" y="2012573"/>
            <a:ext cx="1846083" cy="276999"/>
          </a:xfrm>
          <a:prstGeom prst="rect">
            <a:avLst/>
          </a:prstGeom>
          <a:noFill/>
        </p:spPr>
        <p:txBody>
          <a:bodyPr wrap="none" rtlCol="0">
            <a:spAutoFit/>
          </a:bodyPr>
          <a:lstStyle/>
          <a:p>
            <a:r>
              <a:rPr kumimoji="1" lang="en-US" altLang="ja-JP" sz="1200" dirty="0" smtClean="0"/>
              <a:t>Processing</a:t>
            </a:r>
            <a:r>
              <a:rPr kumimoji="1" lang="ja-JP" altLang="en-US" sz="1200" dirty="0" smtClean="0"/>
              <a:t>側のプログラム</a:t>
            </a:r>
            <a:endParaRPr kumimoji="1" lang="ja-JP" altLang="en-US" sz="1200" dirty="0"/>
          </a:p>
        </p:txBody>
      </p:sp>
      <p:sp>
        <p:nvSpPr>
          <p:cNvPr id="14" name="テキスト ボックス 13"/>
          <p:cNvSpPr txBox="1"/>
          <p:nvPr/>
        </p:nvSpPr>
        <p:spPr>
          <a:xfrm>
            <a:off x="5678245" y="1735574"/>
            <a:ext cx="1679755" cy="276999"/>
          </a:xfrm>
          <a:prstGeom prst="rect">
            <a:avLst/>
          </a:prstGeom>
          <a:noFill/>
        </p:spPr>
        <p:txBody>
          <a:bodyPr wrap="none" rtlCol="0">
            <a:spAutoFit/>
          </a:bodyPr>
          <a:lstStyle/>
          <a:p>
            <a:r>
              <a:rPr kumimoji="1" lang="en-US" altLang="ja-JP" sz="1200" dirty="0" smtClean="0"/>
              <a:t>Arduino</a:t>
            </a:r>
            <a:r>
              <a:rPr kumimoji="1" lang="ja-JP" altLang="en-US" sz="1200" dirty="0" smtClean="0"/>
              <a:t>側のプログラム</a:t>
            </a:r>
            <a:endParaRPr kumimoji="1" lang="ja-JP" altLang="en-US" sz="1200" dirty="0"/>
          </a:p>
        </p:txBody>
      </p:sp>
    </p:spTree>
    <p:extLst>
      <p:ext uri="{BB962C8B-B14F-4D97-AF65-F5344CB8AC3E}">
        <p14:creationId xmlns:p14="http://schemas.microsoft.com/office/powerpoint/2010/main" val="2185964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564" y="5362116"/>
            <a:ext cx="6767893" cy="44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42644"/>
            <a:ext cx="8640960" cy="523220"/>
          </a:xfrm>
          <a:prstGeom prst="rect">
            <a:avLst/>
          </a:prstGeom>
          <a:noFill/>
        </p:spPr>
        <p:txBody>
          <a:bodyPr wrap="square" rtlCol="0">
            <a:spAutoFit/>
          </a:bodyPr>
          <a:lstStyle/>
          <a:p>
            <a:r>
              <a:rPr kumimoji="1" lang="en-US" altLang="ja-JP" sz="2800" dirty="0" smtClean="0"/>
              <a:t>2-1-1.</a:t>
            </a:r>
            <a:r>
              <a:rPr lang="ja-JP" altLang="en-US" sz="2800" dirty="0"/>
              <a:t> </a:t>
            </a:r>
            <a:r>
              <a:rPr lang="ja-JP" altLang="en-US" sz="2800" dirty="0" smtClean="0"/>
              <a:t>測定プログラム　</a:t>
            </a:r>
            <a:r>
              <a:rPr lang="en-US" altLang="ja-JP" dirty="0" smtClean="0"/>
              <a:t>-Arduino</a:t>
            </a:r>
            <a:r>
              <a:rPr lang="ja-JP" altLang="en-US" dirty="0" smtClean="0"/>
              <a:t>側の用意</a:t>
            </a:r>
            <a:r>
              <a:rPr kumimoji="1" lang="en-US" altLang="ja-JP" dirty="0" smtClean="0"/>
              <a:t>-</a:t>
            </a:r>
            <a:endParaRPr kumimoji="1" lang="ja-JP" altLang="en-US" sz="3200" dirty="0"/>
          </a:p>
        </p:txBody>
      </p:sp>
      <p:sp>
        <p:nvSpPr>
          <p:cNvPr id="12" name="テキスト ボックス 11"/>
          <p:cNvSpPr txBox="1"/>
          <p:nvPr/>
        </p:nvSpPr>
        <p:spPr>
          <a:xfrm>
            <a:off x="4850392" y="5865017"/>
            <a:ext cx="3826064" cy="584775"/>
          </a:xfrm>
          <a:prstGeom prst="rect">
            <a:avLst/>
          </a:prstGeom>
          <a:solidFill>
            <a:schemeClr val="bg1"/>
          </a:solidFill>
          <a:ln w="19050">
            <a:solidFill>
              <a:schemeClr val="bg1">
                <a:lumMod val="50000"/>
              </a:schemeClr>
            </a:solidFill>
          </a:ln>
        </p:spPr>
        <p:txBody>
          <a:bodyPr wrap="square" rtlCol="0">
            <a:spAutoFit/>
          </a:bodyPr>
          <a:lstStyle/>
          <a:p>
            <a:r>
              <a:rPr kumimoji="1" lang="ja-JP" altLang="en-US" sz="1600" dirty="0" smtClean="0"/>
              <a:t>プログラム内容を検証</a:t>
            </a:r>
            <a:r>
              <a:rPr lang="en-US" altLang="ja-JP" sz="1600" dirty="0"/>
              <a:t>(verify)</a:t>
            </a:r>
            <a:r>
              <a:rPr kumimoji="1" lang="ja-JP" altLang="en-US" sz="1600" dirty="0" smtClean="0"/>
              <a:t>し、</a:t>
            </a:r>
            <a:endParaRPr kumimoji="1" lang="en-US" altLang="ja-JP" sz="1600" dirty="0" smtClean="0"/>
          </a:p>
          <a:p>
            <a:pPr algn="r"/>
            <a:r>
              <a:rPr kumimoji="1" lang="ja-JP" altLang="en-US" sz="1600" dirty="0" smtClean="0"/>
              <a:t>完了したらボードへ書き込みを行う。</a:t>
            </a:r>
            <a:endParaRPr kumimoji="1" lang="en-US" altLang="ja-JP" sz="1600" dirty="0" smtClean="0"/>
          </a:p>
        </p:txBody>
      </p:sp>
      <p:sp>
        <p:nvSpPr>
          <p:cNvPr id="29" name="テキスト ボックス 28"/>
          <p:cNvSpPr txBox="1"/>
          <p:nvPr/>
        </p:nvSpPr>
        <p:spPr>
          <a:xfrm>
            <a:off x="317018" y="971436"/>
            <a:ext cx="8575462" cy="400110"/>
          </a:xfrm>
          <a:prstGeom prst="rect">
            <a:avLst/>
          </a:prstGeom>
          <a:noFill/>
        </p:spPr>
        <p:txBody>
          <a:bodyPr wrap="square" rtlCol="0">
            <a:spAutoFit/>
          </a:bodyPr>
          <a:lstStyle/>
          <a:p>
            <a:r>
              <a:rPr lang="en-US" altLang="ja-JP" sz="2000" dirty="0" err="1"/>
              <a:t>PV_Arduino</a:t>
            </a:r>
            <a:r>
              <a:rPr lang="ja-JP" altLang="en-US" sz="2000" dirty="0" smtClean="0"/>
              <a:t>を</a:t>
            </a:r>
            <a:r>
              <a:rPr lang="en-US" altLang="ja-JP" sz="2000" dirty="0" err="1" smtClean="0"/>
              <a:t>ArduinoUNO</a:t>
            </a:r>
            <a:r>
              <a:rPr lang="ja-JP" altLang="en-US" sz="2000" dirty="0" smtClean="0"/>
              <a:t>へ書き込む。</a:t>
            </a:r>
            <a:endParaRPr kumimoji="1" lang="en-US" altLang="ja-JP" sz="2000"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671" y="1480593"/>
            <a:ext cx="6408801" cy="209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287" y="3136776"/>
            <a:ext cx="5072634" cy="204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四角形吹き出し 17"/>
          <p:cNvSpPr/>
          <p:nvPr/>
        </p:nvSpPr>
        <p:spPr>
          <a:xfrm>
            <a:off x="5060601" y="1844084"/>
            <a:ext cx="2592288" cy="625383"/>
          </a:xfrm>
          <a:prstGeom prst="wedgeRectCallout">
            <a:avLst>
              <a:gd name="adj1" fmla="val -43787"/>
              <a:gd name="adj2" fmla="val 10335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マイコンボードに</a:t>
            </a:r>
            <a:endParaRPr lang="en-US" altLang="ja-JP" sz="1600" dirty="0" smtClean="0">
              <a:solidFill>
                <a:schemeClr val="tx1"/>
              </a:solidFill>
            </a:endParaRPr>
          </a:p>
          <a:p>
            <a:pPr>
              <a:defRPr/>
            </a:pPr>
            <a:r>
              <a:rPr lang="en-US" altLang="ja-JP" sz="1600" dirty="0" err="1" smtClean="0">
                <a:solidFill>
                  <a:schemeClr val="tx1"/>
                </a:solidFill>
              </a:rPr>
              <a:t>ArduinoUno</a:t>
            </a:r>
            <a:r>
              <a:rPr lang="ja-JP" altLang="en-US" sz="1600" dirty="0" smtClean="0">
                <a:solidFill>
                  <a:schemeClr val="tx1"/>
                </a:solidFill>
              </a:rPr>
              <a:t>を指定</a:t>
            </a:r>
            <a:endParaRPr lang="en-US" altLang="ja-JP" sz="1600" dirty="0">
              <a:solidFill>
                <a:schemeClr val="tx1"/>
              </a:solidFill>
            </a:endParaRPr>
          </a:p>
        </p:txBody>
      </p:sp>
      <p:sp>
        <p:nvSpPr>
          <p:cNvPr id="19" name="四角形吹き出し 18"/>
          <p:cNvSpPr/>
          <p:nvPr/>
        </p:nvSpPr>
        <p:spPr>
          <a:xfrm>
            <a:off x="5029448" y="3145284"/>
            <a:ext cx="2990552" cy="892740"/>
          </a:xfrm>
          <a:prstGeom prst="wedgeRectCallout">
            <a:avLst>
              <a:gd name="adj1" fmla="val -52015"/>
              <a:gd name="adj2" fmla="val 10718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シリアルポートを</a:t>
            </a:r>
            <a:r>
              <a:rPr lang="en-US" altLang="ja-JP" sz="1600" dirty="0" err="1" smtClean="0">
                <a:solidFill>
                  <a:schemeClr val="tx1"/>
                </a:solidFill>
              </a:rPr>
              <a:t>ArduinoUNO</a:t>
            </a:r>
            <a:r>
              <a:rPr lang="ja-JP" altLang="en-US" sz="1600" dirty="0" smtClean="0">
                <a:solidFill>
                  <a:schemeClr val="tx1"/>
                </a:solidFill>
              </a:rPr>
              <a:t>に割り当てられたものに指定</a:t>
            </a:r>
            <a:endParaRPr lang="en-US" altLang="ja-JP" sz="1600" dirty="0" smtClean="0">
              <a:solidFill>
                <a:schemeClr val="tx1"/>
              </a:solidFill>
            </a:endParaRPr>
          </a:p>
          <a:p>
            <a:pPr>
              <a:defRPr/>
            </a:pPr>
            <a:r>
              <a:rPr lang="en-US" altLang="ja-JP" sz="1400" dirty="0">
                <a:solidFill>
                  <a:schemeClr val="tx1"/>
                </a:solidFill>
              </a:rPr>
              <a:t>※</a:t>
            </a:r>
            <a:r>
              <a:rPr lang="ja-JP" altLang="en-US" sz="1400" dirty="0">
                <a:solidFill>
                  <a:schemeClr val="tx1"/>
                </a:solidFill>
              </a:rPr>
              <a:t>ポート番号は</a:t>
            </a:r>
            <a:r>
              <a:rPr lang="en-US" altLang="ja-JP" sz="1400" dirty="0">
                <a:solidFill>
                  <a:schemeClr val="tx1"/>
                </a:solidFill>
              </a:rPr>
              <a:t>PC</a:t>
            </a:r>
            <a:r>
              <a:rPr lang="ja-JP" altLang="en-US" sz="1400" dirty="0">
                <a:solidFill>
                  <a:schemeClr val="tx1"/>
                </a:solidFill>
              </a:rPr>
              <a:t>によって</a:t>
            </a:r>
            <a:r>
              <a:rPr lang="ja-JP" altLang="en-US" sz="1400" dirty="0" smtClean="0">
                <a:solidFill>
                  <a:schemeClr val="tx1"/>
                </a:solidFill>
              </a:rPr>
              <a:t>異なる</a:t>
            </a:r>
            <a:endParaRPr lang="en-US" altLang="ja-JP" sz="1600" dirty="0">
              <a:solidFill>
                <a:schemeClr val="tx1"/>
              </a:solidFill>
            </a:endParaRPr>
          </a:p>
        </p:txBody>
      </p:sp>
      <p:sp>
        <p:nvSpPr>
          <p:cNvPr id="20" name="四角形吹き出し 19"/>
          <p:cNvSpPr/>
          <p:nvPr/>
        </p:nvSpPr>
        <p:spPr>
          <a:xfrm>
            <a:off x="759768" y="4852246"/>
            <a:ext cx="860291" cy="446370"/>
          </a:xfrm>
          <a:prstGeom prst="wedgeRectCallout">
            <a:avLst>
              <a:gd name="adj1" fmla="val 75675"/>
              <a:gd name="adj2" fmla="val 10149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rPr>
              <a:t>1.</a:t>
            </a:r>
            <a:r>
              <a:rPr lang="ja-JP" altLang="en-US" sz="1600" dirty="0" smtClean="0">
                <a:solidFill>
                  <a:schemeClr val="tx1"/>
                </a:solidFill>
              </a:rPr>
              <a:t>検証</a:t>
            </a:r>
            <a:endParaRPr lang="en-US" altLang="ja-JP" sz="1600" dirty="0">
              <a:solidFill>
                <a:schemeClr val="tx1"/>
              </a:solidFill>
            </a:endParaRPr>
          </a:p>
        </p:txBody>
      </p:sp>
      <p:sp>
        <p:nvSpPr>
          <p:cNvPr id="21" name="四角形吹き出し 20"/>
          <p:cNvSpPr/>
          <p:nvPr/>
        </p:nvSpPr>
        <p:spPr>
          <a:xfrm>
            <a:off x="1122698" y="5896119"/>
            <a:ext cx="1289062" cy="446370"/>
          </a:xfrm>
          <a:prstGeom prst="wedgeRectCallout">
            <a:avLst>
              <a:gd name="adj1" fmla="val 37564"/>
              <a:gd name="adj2" fmla="val -9482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rPr>
              <a:t>2.</a:t>
            </a:r>
            <a:r>
              <a:rPr lang="ja-JP" altLang="en-US" sz="1600" dirty="0" smtClean="0">
                <a:solidFill>
                  <a:schemeClr val="tx1"/>
                </a:solidFill>
              </a:rPr>
              <a:t>書き込み</a:t>
            </a:r>
            <a:endParaRPr lang="en-US" altLang="ja-JP" sz="1600" dirty="0">
              <a:solidFill>
                <a:schemeClr val="tx1"/>
              </a:solidFill>
            </a:endParaRPr>
          </a:p>
        </p:txBody>
      </p:sp>
    </p:spTree>
    <p:extLst>
      <p:ext uri="{BB962C8B-B14F-4D97-AF65-F5344CB8AC3E}">
        <p14:creationId xmlns:p14="http://schemas.microsoft.com/office/powerpoint/2010/main" val="1986587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845" y="1772816"/>
            <a:ext cx="4121642" cy="288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111" y="1832632"/>
            <a:ext cx="4100773" cy="49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17018" y="857907"/>
            <a:ext cx="8647469" cy="707886"/>
          </a:xfrm>
          <a:prstGeom prst="rect">
            <a:avLst/>
          </a:prstGeom>
          <a:noFill/>
        </p:spPr>
        <p:txBody>
          <a:bodyPr wrap="square" rtlCol="0">
            <a:spAutoFit/>
          </a:bodyPr>
          <a:lstStyle/>
          <a:p>
            <a:r>
              <a:rPr lang="en-US" altLang="ja-JP" sz="2000" dirty="0" err="1"/>
              <a:t>PV_Processing</a:t>
            </a:r>
            <a:r>
              <a:rPr lang="ja-JP" altLang="en-US" sz="2000" dirty="0" smtClean="0"/>
              <a:t>を</a:t>
            </a:r>
            <a:r>
              <a:rPr lang="en-US" altLang="ja-JP" sz="2000" dirty="0" smtClean="0"/>
              <a:t>Processing</a:t>
            </a:r>
            <a:r>
              <a:rPr lang="ja-JP" altLang="en-US" sz="2000" dirty="0" smtClean="0"/>
              <a:t>で実行</a:t>
            </a:r>
            <a:r>
              <a:rPr lang="ja-JP" altLang="en-US" sz="2000" smtClean="0"/>
              <a:t>する。</a:t>
            </a:r>
            <a:endParaRPr lang="en-US" altLang="ja-JP" sz="2000" smtClean="0"/>
          </a:p>
          <a:p>
            <a:r>
              <a:rPr lang="ja-JP" altLang="en-US" sz="2000" smtClean="0"/>
              <a:t>　　　　　</a:t>
            </a:r>
            <a:r>
              <a:rPr lang="en-US" altLang="ja-JP" sz="2000" smtClean="0"/>
              <a:t>Processing</a:t>
            </a:r>
            <a:r>
              <a:rPr lang="ja-JP" altLang="en-US" sz="2000"/>
              <a:t>の実行ボタンを押す</a:t>
            </a:r>
            <a:r>
              <a:rPr lang="ja-JP" altLang="en-US" sz="2000" smtClean="0"/>
              <a:t>とプログラム</a:t>
            </a:r>
            <a:r>
              <a:rPr lang="ja-JP" altLang="en-US" sz="2000"/>
              <a:t>が起動する</a:t>
            </a:r>
            <a:r>
              <a:rPr lang="ja-JP" altLang="en-US" sz="2000" smtClean="0"/>
              <a:t>。</a:t>
            </a:r>
            <a:endParaRPr kumimoji="1" lang="en-US" altLang="ja-JP" sz="2000" dirty="0" smtClean="0"/>
          </a:p>
        </p:txBody>
      </p:sp>
      <p:sp>
        <p:nvSpPr>
          <p:cNvPr id="19" name="テキスト ボックス 18"/>
          <p:cNvSpPr txBox="1"/>
          <p:nvPr/>
        </p:nvSpPr>
        <p:spPr>
          <a:xfrm>
            <a:off x="251520" y="242644"/>
            <a:ext cx="8640960" cy="523220"/>
          </a:xfrm>
          <a:prstGeom prst="rect">
            <a:avLst/>
          </a:prstGeom>
          <a:noFill/>
        </p:spPr>
        <p:txBody>
          <a:bodyPr wrap="square" rtlCol="0">
            <a:spAutoFit/>
          </a:bodyPr>
          <a:lstStyle/>
          <a:p>
            <a:r>
              <a:rPr kumimoji="1" lang="en-US" altLang="ja-JP" sz="2800" dirty="0" smtClean="0"/>
              <a:t>2-1-2.</a:t>
            </a:r>
            <a:r>
              <a:rPr lang="ja-JP" altLang="en-US" sz="2800" dirty="0" smtClean="0"/>
              <a:t> 測定プログラム　</a:t>
            </a:r>
            <a:r>
              <a:rPr lang="en-US" altLang="ja-JP" dirty="0" smtClean="0"/>
              <a:t>-PC</a:t>
            </a:r>
            <a:r>
              <a:rPr lang="ja-JP" altLang="en-US" dirty="0" smtClean="0"/>
              <a:t>側の用意</a:t>
            </a:r>
            <a:r>
              <a:rPr kumimoji="1" lang="en-US" altLang="ja-JP" dirty="0" smtClean="0"/>
              <a:t>-</a:t>
            </a:r>
            <a:endParaRPr kumimoji="1" lang="ja-JP" altLang="en-US" sz="3200" dirty="0"/>
          </a:p>
        </p:txBody>
      </p:sp>
      <p:sp>
        <p:nvSpPr>
          <p:cNvPr id="20" name="四角形吹き出し 19"/>
          <p:cNvSpPr/>
          <p:nvPr/>
        </p:nvSpPr>
        <p:spPr>
          <a:xfrm>
            <a:off x="173670" y="1352359"/>
            <a:ext cx="860291" cy="446370"/>
          </a:xfrm>
          <a:prstGeom prst="wedgeRectCallout">
            <a:avLst>
              <a:gd name="adj1" fmla="val -5518"/>
              <a:gd name="adj2" fmla="val 15839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実行</a:t>
            </a:r>
            <a:endParaRPr lang="en-US" altLang="ja-JP" sz="1600" dirty="0">
              <a:solidFill>
                <a:schemeClr val="tx1"/>
              </a:solidFill>
            </a:endParaRPr>
          </a:p>
        </p:txBody>
      </p:sp>
      <p:sp>
        <p:nvSpPr>
          <p:cNvPr id="22" name="四角形吹き出し 21"/>
          <p:cNvSpPr/>
          <p:nvPr/>
        </p:nvSpPr>
        <p:spPr>
          <a:xfrm>
            <a:off x="100518" y="2968858"/>
            <a:ext cx="860291" cy="446370"/>
          </a:xfrm>
          <a:prstGeom prst="wedgeRectCallout">
            <a:avLst>
              <a:gd name="adj1" fmla="val 37293"/>
              <a:gd name="adj2" fmla="val -16026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停止</a:t>
            </a:r>
            <a:endParaRPr lang="en-US" altLang="ja-JP" sz="1600" dirty="0">
              <a:solidFill>
                <a:schemeClr val="tx1"/>
              </a:solidFill>
            </a:endParaRPr>
          </a:p>
        </p:txBody>
      </p:sp>
      <p:sp>
        <p:nvSpPr>
          <p:cNvPr id="23" name="テキスト ボックス 22"/>
          <p:cNvSpPr txBox="1"/>
          <p:nvPr/>
        </p:nvSpPr>
        <p:spPr>
          <a:xfrm>
            <a:off x="5327898" y="467961"/>
            <a:ext cx="3713540" cy="584775"/>
          </a:xfrm>
          <a:prstGeom prst="rect">
            <a:avLst/>
          </a:prstGeom>
          <a:solidFill>
            <a:schemeClr val="bg1"/>
          </a:solidFill>
          <a:ln w="19050">
            <a:solidFill>
              <a:srgbClr val="FF0000"/>
            </a:solidFill>
          </a:ln>
        </p:spPr>
        <p:txBody>
          <a:bodyPr wrap="square" rtlCol="0">
            <a:spAutoFit/>
          </a:bodyPr>
          <a:lstStyle/>
          <a:p>
            <a:r>
              <a:rPr lang="en-US" altLang="ja-JP" sz="1600" u="sng" dirty="0" smtClean="0">
                <a:solidFill>
                  <a:srgbClr val="FF0000"/>
                </a:solidFill>
              </a:rPr>
              <a:t>settings.txt</a:t>
            </a:r>
            <a:r>
              <a:rPr lang="ja-JP" altLang="en-US" sz="1600" u="sng" dirty="0" smtClean="0">
                <a:solidFill>
                  <a:srgbClr val="FF0000"/>
                </a:solidFill>
              </a:rPr>
              <a:t>を開き、</a:t>
            </a:r>
            <a:r>
              <a:rPr lang="en-US" altLang="ja-JP" sz="1600" u="sng" dirty="0" smtClean="0">
                <a:solidFill>
                  <a:srgbClr val="FF0000"/>
                </a:solidFill>
              </a:rPr>
              <a:t>COM</a:t>
            </a:r>
            <a:r>
              <a:rPr lang="ja-JP" altLang="en-US" sz="1600" u="sng" dirty="0" smtClean="0">
                <a:solidFill>
                  <a:srgbClr val="FF0000"/>
                </a:solidFill>
              </a:rPr>
              <a:t>ポートを指定</a:t>
            </a:r>
            <a:r>
              <a:rPr lang="ja-JP" altLang="en-US" sz="1600" dirty="0" smtClean="0">
                <a:solidFill>
                  <a:srgbClr val="FF0000"/>
                </a:solidFill>
              </a:rPr>
              <a:t>する。</a:t>
            </a:r>
            <a:endParaRPr lang="en-US" altLang="ja-JP" sz="1600" dirty="0" smtClean="0">
              <a:solidFill>
                <a:srgbClr val="FF0000"/>
              </a:solidFill>
            </a:endParaRPr>
          </a:p>
          <a:p>
            <a:r>
              <a:rPr lang="ja-JP" altLang="en-US" sz="1600" smtClean="0">
                <a:solidFill>
                  <a:srgbClr val="FF0000"/>
                </a:solidFill>
              </a:rPr>
              <a:t>変更後、上書き保存をして閉じる。</a:t>
            </a:r>
            <a:endParaRPr lang="ja-JP" altLang="en-US" sz="1600" dirty="0">
              <a:solidFill>
                <a:srgbClr val="FF0000"/>
              </a:solidFill>
            </a:endParaRPr>
          </a:p>
        </p:txBody>
      </p:sp>
      <p:sp>
        <p:nvSpPr>
          <p:cNvPr id="24" name="テキスト ボックス 23"/>
          <p:cNvSpPr txBox="1"/>
          <p:nvPr/>
        </p:nvSpPr>
        <p:spPr>
          <a:xfrm>
            <a:off x="785964" y="3788573"/>
            <a:ext cx="3826064" cy="830997"/>
          </a:xfrm>
          <a:prstGeom prst="rect">
            <a:avLst/>
          </a:prstGeom>
          <a:solidFill>
            <a:schemeClr val="bg1"/>
          </a:solidFill>
          <a:ln w="19050">
            <a:solidFill>
              <a:schemeClr val="bg1">
                <a:lumMod val="50000"/>
              </a:schemeClr>
            </a:solidFill>
          </a:ln>
        </p:spPr>
        <p:txBody>
          <a:bodyPr wrap="square" rtlCol="0">
            <a:spAutoFit/>
          </a:bodyPr>
          <a:lstStyle/>
          <a:p>
            <a:r>
              <a:rPr lang="ja-JP" altLang="en-US" sz="1600" dirty="0"/>
              <a:t>プログラムを停止する場合は、画面右上の☓ボタンではなく、</a:t>
            </a:r>
            <a:r>
              <a:rPr lang="ja-JP" altLang="en-US" sz="1600" dirty="0">
                <a:solidFill>
                  <a:srgbClr val="FF0000"/>
                </a:solidFill>
              </a:rPr>
              <a:t>開発環境の停止ボタンを</a:t>
            </a:r>
            <a:r>
              <a:rPr lang="ja-JP" altLang="en-US" sz="1600" dirty="0" smtClean="0">
                <a:solidFill>
                  <a:srgbClr val="FF0000"/>
                </a:solidFill>
              </a:rPr>
              <a:t>押す</a:t>
            </a:r>
            <a:r>
              <a:rPr lang="ja-JP" altLang="en-US" sz="1600" dirty="0" smtClean="0"/>
              <a:t>ようにする。</a:t>
            </a:r>
            <a:endParaRPr lang="ja-JP" altLang="en-US" sz="1600" dirty="0"/>
          </a:p>
        </p:txBody>
      </p:sp>
      <p:sp>
        <p:nvSpPr>
          <p:cNvPr id="26" name="四角形吹き出し 25"/>
          <p:cNvSpPr/>
          <p:nvPr/>
        </p:nvSpPr>
        <p:spPr>
          <a:xfrm>
            <a:off x="5718796" y="1820905"/>
            <a:ext cx="2592288" cy="625383"/>
          </a:xfrm>
          <a:prstGeom prst="wedgeRectCallout">
            <a:avLst>
              <a:gd name="adj1" fmla="val -71295"/>
              <a:gd name="adj2" fmla="val -2264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smtClean="0">
                <a:solidFill>
                  <a:schemeClr val="tx1"/>
                </a:solidFill>
              </a:rPr>
              <a:t>接続している</a:t>
            </a:r>
            <a:r>
              <a:rPr lang="en-US" altLang="ja-JP" sz="1600" dirty="0" smtClean="0">
                <a:solidFill>
                  <a:schemeClr val="tx1"/>
                </a:solidFill>
              </a:rPr>
              <a:t>COM</a:t>
            </a:r>
            <a:r>
              <a:rPr lang="ja-JP" altLang="en-US" sz="1600" dirty="0" smtClean="0">
                <a:solidFill>
                  <a:schemeClr val="tx1"/>
                </a:solidFill>
              </a:rPr>
              <a:t>ポートと</a:t>
            </a:r>
            <a:endParaRPr lang="en-US" altLang="ja-JP" sz="1600" dirty="0" smtClean="0">
              <a:solidFill>
                <a:schemeClr val="tx1"/>
              </a:solidFill>
            </a:endParaRPr>
          </a:p>
          <a:p>
            <a:pPr>
              <a:defRPr/>
            </a:pPr>
            <a:r>
              <a:rPr lang="ja-JP" altLang="en-US" sz="1600" dirty="0">
                <a:solidFill>
                  <a:schemeClr val="tx1"/>
                </a:solidFill>
              </a:rPr>
              <a:t>経過</a:t>
            </a:r>
            <a:r>
              <a:rPr lang="ja-JP" altLang="en-US" sz="1600" dirty="0" smtClean="0">
                <a:solidFill>
                  <a:schemeClr val="tx1"/>
                </a:solidFill>
              </a:rPr>
              <a:t>秒数が表示される</a:t>
            </a:r>
            <a:endParaRPr lang="ja-JP" altLang="en-US" sz="1600" dirty="0">
              <a:solidFill>
                <a:schemeClr val="tx1"/>
              </a:solidFill>
            </a:endParaRPr>
          </a:p>
        </p:txBody>
      </p:sp>
      <p:sp>
        <p:nvSpPr>
          <p:cNvPr id="27" name="テキスト ボックス 26"/>
          <p:cNvSpPr txBox="1"/>
          <p:nvPr/>
        </p:nvSpPr>
        <p:spPr>
          <a:xfrm>
            <a:off x="4985024" y="3717032"/>
            <a:ext cx="3475408" cy="584775"/>
          </a:xfrm>
          <a:prstGeom prst="rect">
            <a:avLst/>
          </a:prstGeom>
          <a:solidFill>
            <a:schemeClr val="bg1"/>
          </a:solidFill>
          <a:ln w="19050">
            <a:solidFill>
              <a:schemeClr val="bg1">
                <a:lumMod val="50000"/>
              </a:schemeClr>
            </a:solidFill>
          </a:ln>
        </p:spPr>
        <p:txBody>
          <a:bodyPr wrap="square" rtlCol="0">
            <a:spAutoFit/>
          </a:bodyPr>
          <a:lstStyle/>
          <a:p>
            <a:r>
              <a:rPr lang="ja-JP" altLang="en-US" sz="1600" dirty="0" smtClean="0"/>
              <a:t>脈波の波形と、算出された</a:t>
            </a:r>
            <a:r>
              <a:rPr lang="en-US" altLang="ja-JP" sz="1600" dirty="0" smtClean="0">
                <a:solidFill>
                  <a:srgbClr val="FF0000"/>
                </a:solidFill>
              </a:rPr>
              <a:t>HR</a:t>
            </a:r>
            <a:r>
              <a:rPr lang="ja-JP" altLang="en-US" sz="1600" dirty="0" smtClean="0">
                <a:solidFill>
                  <a:srgbClr val="FF0000"/>
                </a:solidFill>
              </a:rPr>
              <a:t>値（赤）</a:t>
            </a:r>
            <a:r>
              <a:rPr lang="ja-JP" altLang="en-US" sz="1600" dirty="0" smtClean="0"/>
              <a:t>、</a:t>
            </a:r>
            <a:r>
              <a:rPr lang="ja-JP" altLang="en-US" sz="1600" dirty="0" smtClean="0">
                <a:solidFill>
                  <a:srgbClr val="00B050"/>
                </a:solidFill>
              </a:rPr>
              <a:t>脈波振幅値（緑）</a:t>
            </a:r>
            <a:r>
              <a:rPr lang="ja-JP" altLang="en-US" sz="1600" dirty="0" smtClean="0"/>
              <a:t>が表示される。</a:t>
            </a:r>
            <a:endParaRPr lang="ja-JP" altLang="en-US" sz="1600"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7326" y="5286730"/>
            <a:ext cx="1401138" cy="128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四角形吹き出し 15"/>
          <p:cNvSpPr/>
          <p:nvPr/>
        </p:nvSpPr>
        <p:spPr>
          <a:xfrm>
            <a:off x="5007224" y="4365104"/>
            <a:ext cx="3453208" cy="625383"/>
          </a:xfrm>
          <a:prstGeom prst="wedgeRectCallout">
            <a:avLst>
              <a:gd name="adj1" fmla="val 36953"/>
              <a:gd name="adj2" fmla="val 117479"/>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chemeClr val="tx1"/>
                </a:solidFill>
              </a:rPr>
              <a:t>脈振幅は、ブレッドボード上の可変抵抗（青い部品）で調整することができる。</a:t>
            </a:r>
          </a:p>
        </p:txBody>
      </p:sp>
    </p:spTree>
    <p:extLst>
      <p:ext uri="{BB962C8B-B14F-4D97-AF65-F5344CB8AC3E}">
        <p14:creationId xmlns:p14="http://schemas.microsoft.com/office/powerpoint/2010/main" val="1115305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42644"/>
            <a:ext cx="8208912" cy="523220"/>
          </a:xfrm>
          <a:prstGeom prst="rect">
            <a:avLst/>
          </a:prstGeom>
          <a:noFill/>
        </p:spPr>
        <p:txBody>
          <a:bodyPr wrap="square" rtlCol="0">
            <a:spAutoFit/>
          </a:bodyPr>
          <a:lstStyle/>
          <a:p>
            <a:r>
              <a:rPr kumimoji="1" lang="en-US" altLang="ja-JP" sz="2800" dirty="0" smtClean="0"/>
              <a:t>2-1-3.</a:t>
            </a:r>
            <a:r>
              <a:rPr lang="ja-JP" altLang="en-US" sz="2800" dirty="0" smtClean="0"/>
              <a:t> 解説：</a:t>
            </a:r>
            <a:endParaRPr kumimoji="1" lang="ja-JP" altLang="en-US" sz="2800" dirty="0"/>
          </a:p>
        </p:txBody>
      </p:sp>
      <p:pic>
        <p:nvPicPr>
          <p:cNvPr id="1026" name="Picture 2" descr="http://embedded-lab.com/blog/wp-content/uploads/2012/08/ReflectanceP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80728"/>
            <a:ext cx="3240360" cy="211796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361681" y="1196355"/>
            <a:ext cx="4248472" cy="2031325"/>
          </a:xfrm>
          <a:prstGeom prst="rect">
            <a:avLst/>
          </a:prstGeom>
          <a:noFill/>
        </p:spPr>
        <p:txBody>
          <a:bodyPr wrap="square" rtlCol="0">
            <a:spAutoFit/>
          </a:bodyPr>
          <a:lstStyle/>
          <a:p>
            <a:r>
              <a:rPr kumimoji="1" lang="ja-JP" altLang="en-US" dirty="0" smtClean="0"/>
              <a:t>指尖容積脈波は、心臓の収縮に伴う波の伝播をとらえたもの。光学的にとらえた変化であるため光電容積脈波とも呼ばれる。</a:t>
            </a:r>
            <a:endParaRPr kumimoji="1" lang="en-US" altLang="ja-JP" dirty="0" smtClean="0"/>
          </a:p>
          <a:p>
            <a:endParaRPr lang="en-US" altLang="ja-JP" dirty="0" smtClean="0"/>
          </a:p>
          <a:p>
            <a:r>
              <a:rPr lang="ja-JP" altLang="en-US" dirty="0" smtClean="0"/>
              <a:t>指尖部の組織に</a:t>
            </a:r>
            <a:r>
              <a:rPr lang="en-US" altLang="ja-JP" dirty="0" smtClean="0"/>
              <a:t>LED</a:t>
            </a:r>
            <a:r>
              <a:rPr lang="ja-JP" altLang="en-US" dirty="0" smtClean="0"/>
              <a:t>を用いて赤外光をあて、反射光をフォトダイオードで測定することにより、赤外光の吸収率を調べる手法。</a:t>
            </a:r>
            <a:endParaRPr kumimoji="1" lang="ja-JP" altLang="en-US" dirty="0"/>
          </a:p>
        </p:txBody>
      </p:sp>
      <p:sp>
        <p:nvSpPr>
          <p:cNvPr id="3" name="テキスト ボックス 2"/>
          <p:cNvSpPr txBox="1"/>
          <p:nvPr/>
        </p:nvSpPr>
        <p:spPr>
          <a:xfrm>
            <a:off x="2115800" y="2966070"/>
            <a:ext cx="723275" cy="523220"/>
          </a:xfrm>
          <a:prstGeom prst="rect">
            <a:avLst/>
          </a:prstGeom>
          <a:noFill/>
        </p:spPr>
        <p:txBody>
          <a:bodyPr wrap="none" rtlCol="0">
            <a:spAutoFit/>
          </a:bodyPr>
          <a:lstStyle/>
          <a:p>
            <a:pPr algn="ctr"/>
            <a:r>
              <a:rPr kumimoji="1" lang="ja-JP" altLang="en-US" sz="1400" dirty="0" smtClean="0"/>
              <a:t>赤外線</a:t>
            </a:r>
            <a:endParaRPr kumimoji="1" lang="en-US" altLang="ja-JP" sz="1400" dirty="0" smtClean="0"/>
          </a:p>
          <a:p>
            <a:pPr algn="ctr"/>
            <a:r>
              <a:rPr kumimoji="1" lang="en-US" altLang="ja-JP" sz="1400" dirty="0" smtClean="0"/>
              <a:t>LED</a:t>
            </a:r>
            <a:endParaRPr kumimoji="1" lang="ja-JP" altLang="en-US" sz="1400" dirty="0"/>
          </a:p>
        </p:txBody>
      </p:sp>
      <p:sp>
        <p:nvSpPr>
          <p:cNvPr id="8" name="テキスト ボックス 7"/>
          <p:cNvSpPr txBox="1"/>
          <p:nvPr/>
        </p:nvSpPr>
        <p:spPr>
          <a:xfrm>
            <a:off x="2850091" y="3027625"/>
            <a:ext cx="854721" cy="461665"/>
          </a:xfrm>
          <a:prstGeom prst="rect">
            <a:avLst/>
          </a:prstGeom>
          <a:noFill/>
        </p:spPr>
        <p:txBody>
          <a:bodyPr wrap="none" rtlCol="0">
            <a:spAutoFit/>
          </a:bodyPr>
          <a:lstStyle/>
          <a:p>
            <a:pPr algn="ctr"/>
            <a:r>
              <a:rPr kumimoji="1" lang="ja-JP" altLang="en-US" sz="1200" dirty="0" smtClean="0"/>
              <a:t>フォト</a:t>
            </a:r>
            <a:endParaRPr kumimoji="1" lang="en-US" altLang="ja-JP" sz="1200" dirty="0" smtClean="0"/>
          </a:p>
          <a:p>
            <a:pPr algn="ctr"/>
            <a:r>
              <a:rPr lang="ja-JP" altLang="en-US" sz="1200" dirty="0"/>
              <a:t>ダイオード</a:t>
            </a:r>
            <a:endParaRPr kumimoji="1" lang="ja-JP" altLang="en-US" sz="1200" dirty="0"/>
          </a:p>
        </p:txBody>
      </p:sp>
      <p:pic>
        <p:nvPicPr>
          <p:cNvPr id="1028" name="Picture 4" descr="http://upload.wikimedia.org/wikipedia/commons/4/4f/PP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366" y="3992087"/>
            <a:ext cx="4123787" cy="208529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67544" y="4044761"/>
            <a:ext cx="4018822" cy="1754326"/>
          </a:xfrm>
          <a:prstGeom prst="rect">
            <a:avLst/>
          </a:prstGeom>
          <a:noFill/>
        </p:spPr>
        <p:txBody>
          <a:bodyPr wrap="square" rtlCol="0">
            <a:spAutoFit/>
          </a:bodyPr>
          <a:lstStyle/>
          <a:p>
            <a:r>
              <a:rPr lang="ja-JP" altLang="en-US" dirty="0" smtClean="0"/>
              <a:t>心臓が</a:t>
            </a:r>
            <a:r>
              <a:rPr lang="en-US" altLang="ja-JP" dirty="0" smtClean="0"/>
              <a:t>1</a:t>
            </a:r>
            <a:r>
              <a:rPr lang="ja-JP" altLang="en-US" dirty="0" smtClean="0"/>
              <a:t>回収縮するたびに、</a:t>
            </a:r>
            <a:r>
              <a:rPr lang="en-US" altLang="ja-JP" dirty="0" smtClean="0"/>
              <a:t>1</a:t>
            </a:r>
            <a:r>
              <a:rPr lang="ja-JP" altLang="en-US" dirty="0" err="1" smtClean="0"/>
              <a:t>つの</a:t>
            </a:r>
            <a:r>
              <a:rPr lang="ja-JP" altLang="en-US" dirty="0" smtClean="0"/>
              <a:t>ピークが生じるため、</a:t>
            </a:r>
            <a:r>
              <a:rPr lang="ja-JP" altLang="en-US" u="sng" dirty="0" smtClean="0"/>
              <a:t>簡易的な</a:t>
            </a:r>
            <a:r>
              <a:rPr lang="ja-JP" altLang="en-US" u="sng" dirty="0" smtClean="0">
                <a:solidFill>
                  <a:srgbClr val="FF0000"/>
                </a:solidFill>
              </a:rPr>
              <a:t>心拍数測定法</a:t>
            </a:r>
            <a:r>
              <a:rPr lang="ja-JP" altLang="en-US" dirty="0" smtClean="0"/>
              <a:t>として用いられる。しかし、その波形は、心周期以外の様々な生体制御システムの影響を受けており、</a:t>
            </a:r>
            <a:r>
              <a:rPr lang="ja-JP" altLang="en-US" u="sng" dirty="0" smtClean="0"/>
              <a:t>振幅は</a:t>
            </a:r>
            <a:r>
              <a:rPr lang="ja-JP" altLang="en-US" u="sng" dirty="0" smtClean="0">
                <a:solidFill>
                  <a:srgbClr val="FF0000"/>
                </a:solidFill>
              </a:rPr>
              <a:t>交感神経活動</a:t>
            </a:r>
            <a:r>
              <a:rPr lang="ja-JP" altLang="en-US" u="sng" dirty="0" smtClean="0"/>
              <a:t>を反映する</a:t>
            </a:r>
            <a:r>
              <a:rPr lang="ja-JP" altLang="en-US" dirty="0" smtClean="0"/>
              <a:t>と考えられている。</a:t>
            </a:r>
            <a:endParaRPr kumimoji="1" lang="ja-JP" altLang="en-US" dirty="0"/>
          </a:p>
        </p:txBody>
      </p:sp>
    </p:spTree>
    <p:extLst>
      <p:ext uri="{BB962C8B-B14F-4D97-AF65-F5344CB8AC3E}">
        <p14:creationId xmlns:p14="http://schemas.microsoft.com/office/powerpoint/2010/main" val="3309415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84775"/>
          </a:xfrm>
          <a:prstGeom prst="rect">
            <a:avLst/>
          </a:prstGeom>
          <a:noFill/>
        </p:spPr>
        <p:txBody>
          <a:bodyPr wrap="square" rtlCol="0">
            <a:spAutoFit/>
          </a:bodyPr>
          <a:lstStyle/>
          <a:p>
            <a:r>
              <a:rPr kumimoji="1" lang="en-US" altLang="ja-JP" sz="3200" dirty="0" smtClean="0"/>
              <a:t>3-1.</a:t>
            </a:r>
            <a:r>
              <a:rPr kumimoji="1" lang="ja-JP" altLang="en-US" sz="3200" dirty="0" smtClean="0"/>
              <a:t>測定実習　「課題遂行に伴う脈派の変化」</a:t>
            </a:r>
            <a:endParaRPr kumimoji="1" lang="ja-JP" altLang="en-US" sz="3200" dirty="0"/>
          </a:p>
        </p:txBody>
      </p:sp>
      <p:sp>
        <p:nvSpPr>
          <p:cNvPr id="8" name="テキスト ボックス 7"/>
          <p:cNvSpPr txBox="1"/>
          <p:nvPr/>
        </p:nvSpPr>
        <p:spPr>
          <a:xfrm>
            <a:off x="323528" y="1052736"/>
            <a:ext cx="646331" cy="369332"/>
          </a:xfrm>
          <a:prstGeom prst="rect">
            <a:avLst/>
          </a:prstGeom>
          <a:noFill/>
        </p:spPr>
        <p:txBody>
          <a:bodyPr wrap="none" rtlCol="0">
            <a:spAutoFit/>
          </a:bodyPr>
          <a:lstStyle/>
          <a:p>
            <a:r>
              <a:rPr kumimoji="1" lang="ja-JP" altLang="en-US" dirty="0" smtClean="0"/>
              <a:t>目的</a:t>
            </a:r>
            <a:endParaRPr kumimoji="1" lang="ja-JP" altLang="en-US" dirty="0"/>
          </a:p>
        </p:txBody>
      </p:sp>
      <p:sp>
        <p:nvSpPr>
          <p:cNvPr id="9" name="テキスト ボックス 8"/>
          <p:cNvSpPr txBox="1"/>
          <p:nvPr/>
        </p:nvSpPr>
        <p:spPr>
          <a:xfrm>
            <a:off x="581606" y="1424692"/>
            <a:ext cx="7732802" cy="369332"/>
          </a:xfrm>
          <a:prstGeom prst="rect">
            <a:avLst/>
          </a:prstGeom>
          <a:noFill/>
        </p:spPr>
        <p:txBody>
          <a:bodyPr wrap="square" rtlCol="0">
            <a:spAutoFit/>
          </a:bodyPr>
          <a:lstStyle/>
          <a:p>
            <a:r>
              <a:rPr kumimoji="1" lang="ja-JP" altLang="en-US" dirty="0" smtClean="0"/>
              <a:t>課題遂行に伴う脈派の変化を調べる</a:t>
            </a:r>
            <a:endParaRPr kumimoji="1" lang="ja-JP" altLang="en-US" dirty="0"/>
          </a:p>
        </p:txBody>
      </p:sp>
      <p:sp>
        <p:nvSpPr>
          <p:cNvPr id="10" name="テキスト ボックス 9"/>
          <p:cNvSpPr txBox="1"/>
          <p:nvPr/>
        </p:nvSpPr>
        <p:spPr>
          <a:xfrm>
            <a:off x="323528" y="2277549"/>
            <a:ext cx="1915909" cy="369332"/>
          </a:xfrm>
          <a:prstGeom prst="rect">
            <a:avLst/>
          </a:prstGeom>
          <a:noFill/>
        </p:spPr>
        <p:txBody>
          <a:bodyPr wrap="none" rtlCol="0">
            <a:spAutoFit/>
          </a:bodyPr>
          <a:lstStyle/>
          <a:p>
            <a:r>
              <a:rPr kumimoji="1" lang="ja-JP" altLang="en-US" dirty="0" smtClean="0"/>
              <a:t>計測スケジュール</a:t>
            </a:r>
            <a:endParaRPr kumimoji="1" lang="ja-JP" altLang="en-US" dirty="0"/>
          </a:p>
        </p:txBody>
      </p:sp>
      <p:sp>
        <p:nvSpPr>
          <p:cNvPr id="12" name="テキスト ボックス 11"/>
          <p:cNvSpPr txBox="1"/>
          <p:nvPr/>
        </p:nvSpPr>
        <p:spPr>
          <a:xfrm>
            <a:off x="323528" y="3345753"/>
            <a:ext cx="1107996" cy="369332"/>
          </a:xfrm>
          <a:prstGeom prst="rect">
            <a:avLst/>
          </a:prstGeom>
          <a:noFill/>
        </p:spPr>
        <p:txBody>
          <a:bodyPr wrap="none" rtlCol="0">
            <a:spAutoFit/>
          </a:bodyPr>
          <a:lstStyle/>
          <a:p>
            <a:r>
              <a:rPr kumimoji="1" lang="ja-JP" altLang="en-US" dirty="0" smtClean="0"/>
              <a:t>測定指標</a:t>
            </a:r>
            <a:endParaRPr kumimoji="1" lang="ja-JP" altLang="en-US" dirty="0"/>
          </a:p>
        </p:txBody>
      </p:sp>
      <p:sp>
        <p:nvSpPr>
          <p:cNvPr id="13" name="テキスト ボックス 12"/>
          <p:cNvSpPr txBox="1"/>
          <p:nvPr/>
        </p:nvSpPr>
        <p:spPr>
          <a:xfrm>
            <a:off x="581607" y="3717709"/>
            <a:ext cx="7878826" cy="646331"/>
          </a:xfrm>
          <a:prstGeom prst="rect">
            <a:avLst/>
          </a:prstGeom>
          <a:noFill/>
        </p:spPr>
        <p:txBody>
          <a:bodyPr wrap="square" rtlCol="0">
            <a:spAutoFit/>
          </a:bodyPr>
          <a:lstStyle/>
          <a:p>
            <a:r>
              <a:rPr kumimoji="1" lang="ja-JP" altLang="en-US" dirty="0" smtClean="0"/>
              <a:t>指尖容積脈波を測定する。</a:t>
            </a:r>
            <a:r>
              <a:rPr kumimoji="1" lang="en-US" altLang="ja-JP" dirty="0" smtClean="0"/>
              <a:t>PC</a:t>
            </a:r>
            <a:r>
              <a:rPr kumimoji="1" lang="ja-JP" altLang="en-US" dirty="0" smtClean="0"/>
              <a:t>に送られた脈波波形から、心拍数・脈波振幅を算出し、変化を調べる。ソフトウェアは、</a:t>
            </a:r>
            <a:r>
              <a:rPr kumimoji="1" lang="en-US" altLang="ja-JP" dirty="0" err="1" smtClean="0"/>
              <a:t>PV_Arduino</a:t>
            </a:r>
            <a:r>
              <a:rPr lang="en-US" altLang="ja-JP" dirty="0" smtClean="0"/>
              <a:t>/</a:t>
            </a:r>
            <a:r>
              <a:rPr lang="en-US" altLang="ja-JP" dirty="0" err="1" smtClean="0"/>
              <a:t>PV_Processing</a:t>
            </a:r>
            <a:r>
              <a:rPr lang="ja-JP" altLang="en-US" dirty="0" smtClean="0"/>
              <a:t>を用いる。</a:t>
            </a:r>
            <a:endParaRPr lang="ja-JP" altLang="en-US" dirty="0"/>
          </a:p>
        </p:txBody>
      </p:sp>
      <p:sp>
        <p:nvSpPr>
          <p:cNvPr id="17" name="テキスト ボックス 16"/>
          <p:cNvSpPr txBox="1"/>
          <p:nvPr/>
        </p:nvSpPr>
        <p:spPr>
          <a:xfrm>
            <a:off x="727269" y="2670685"/>
            <a:ext cx="1612483" cy="369332"/>
          </a:xfrm>
          <a:prstGeom prst="rect">
            <a:avLst/>
          </a:prstGeom>
          <a:noFill/>
          <a:ln w="28575">
            <a:solidFill>
              <a:schemeClr val="bg1">
                <a:lumMod val="50000"/>
              </a:schemeClr>
            </a:solidFill>
          </a:ln>
        </p:spPr>
        <p:txBody>
          <a:bodyPr wrap="square" rtlCol="0">
            <a:spAutoFit/>
          </a:bodyPr>
          <a:lstStyle/>
          <a:p>
            <a:pPr algn="ctr"/>
            <a:r>
              <a:rPr lang="zh-CN" altLang="en-US" dirty="0">
                <a:latin typeface="ＭＳ Ｐゴシック" panose="020B0600070205080204" pitchFamily="50" charset="-128"/>
                <a:ea typeface="ＭＳ Ｐゴシック" panose="020B0600070205080204" pitchFamily="50" charset="-128"/>
              </a:rPr>
              <a:t>前安静（</a:t>
            </a:r>
            <a:r>
              <a:rPr lang="en-US" altLang="zh-CN" dirty="0">
                <a:latin typeface="ＭＳ Ｐゴシック" panose="020B0600070205080204" pitchFamily="50" charset="-128"/>
                <a:ea typeface="ＭＳ Ｐゴシック" panose="020B0600070205080204" pitchFamily="50" charset="-128"/>
              </a:rPr>
              <a:t>2</a:t>
            </a:r>
            <a:r>
              <a:rPr lang="zh-CN" altLang="en-US" dirty="0">
                <a:latin typeface="ＭＳ Ｐゴシック" panose="020B0600070205080204" pitchFamily="50" charset="-128"/>
                <a:ea typeface="ＭＳ Ｐゴシック" panose="020B0600070205080204" pitchFamily="50" charset="-128"/>
              </a:rPr>
              <a:t>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804164" y="2670685"/>
            <a:ext cx="1951496" cy="369332"/>
          </a:xfrm>
          <a:prstGeom prst="rect">
            <a:avLst/>
          </a:prstGeom>
          <a:noFill/>
          <a:ln w="28575">
            <a:solidFill>
              <a:schemeClr val="bg1">
                <a:lumMod val="50000"/>
              </a:schemeClr>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　課題</a:t>
            </a:r>
            <a:r>
              <a:rPr lang="zh-TW" altLang="en-US" dirty="0" smtClean="0">
                <a:latin typeface="ＭＳ Ｐゴシック" panose="020B0600070205080204" pitchFamily="50" charset="-128"/>
                <a:ea typeface="ＭＳ Ｐゴシック" panose="020B0600070205080204" pitchFamily="50" charset="-128"/>
              </a:rPr>
              <a:t>（</a:t>
            </a:r>
            <a:r>
              <a:rPr lang="en-US" altLang="zh-TW" dirty="0" smtClean="0">
                <a:latin typeface="ＭＳ Ｐゴシック" panose="020B0600070205080204" pitchFamily="50" charset="-128"/>
                <a:ea typeface="ＭＳ Ｐゴシック" panose="020B0600070205080204" pitchFamily="50" charset="-128"/>
              </a:rPr>
              <a:t>3</a:t>
            </a:r>
            <a:r>
              <a:rPr lang="zh-TW" altLang="en-US" dirty="0" smtClean="0">
                <a:latin typeface="ＭＳ Ｐゴシック" panose="020B0600070205080204" pitchFamily="50" charset="-128"/>
                <a:ea typeface="ＭＳ Ｐゴシック" panose="020B0600070205080204" pitchFamily="50" charset="-128"/>
              </a:rPr>
              <a:t>分）</a:t>
            </a:r>
            <a:r>
              <a:rPr lang="ja-JP" altLang="en-US" dirty="0" smtClean="0">
                <a:latin typeface="ＭＳ Ｐゴシック" panose="020B0600070205080204" pitchFamily="50" charset="-128"/>
                <a:ea typeface="ＭＳ Ｐゴシック" panose="020B0600070205080204" pitchFamily="50" charset="-128"/>
              </a:rPr>
              <a:t>　</a:t>
            </a:r>
            <a:r>
              <a:rPr lang="zh-TW" altLang="en-US" dirty="0" smtClean="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220072" y="2670685"/>
            <a:ext cx="1612483" cy="369332"/>
          </a:xfrm>
          <a:prstGeom prst="rect">
            <a:avLst/>
          </a:prstGeom>
          <a:noFill/>
          <a:ln w="28575">
            <a:solidFill>
              <a:schemeClr val="bg1">
                <a:lumMod val="50000"/>
              </a:schemeClr>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後</a:t>
            </a:r>
            <a:r>
              <a:rPr lang="zh-CN" altLang="en-US" dirty="0" smtClean="0">
                <a:latin typeface="ＭＳ Ｐゴシック" panose="020B0600070205080204" pitchFamily="50" charset="-128"/>
                <a:ea typeface="ＭＳ Ｐゴシック" panose="020B0600070205080204" pitchFamily="50" charset="-128"/>
              </a:rPr>
              <a:t>安静</a:t>
            </a:r>
            <a:r>
              <a:rPr lang="zh-CN" altLang="en-US" dirty="0">
                <a:latin typeface="ＭＳ Ｐゴシック" panose="020B0600070205080204" pitchFamily="50" charset="-128"/>
                <a:ea typeface="ＭＳ Ｐゴシック" panose="020B0600070205080204" pitchFamily="50" charset="-128"/>
              </a:rPr>
              <a:t>（</a:t>
            </a:r>
            <a:r>
              <a:rPr lang="en-US" altLang="zh-CN" dirty="0">
                <a:latin typeface="ＭＳ Ｐゴシック" panose="020B0600070205080204" pitchFamily="50" charset="-128"/>
                <a:ea typeface="ＭＳ Ｐゴシック" panose="020B0600070205080204" pitchFamily="50" charset="-128"/>
              </a:rPr>
              <a:t>2</a:t>
            </a:r>
            <a:r>
              <a:rPr lang="zh-CN" altLang="en-US" dirty="0">
                <a:latin typeface="ＭＳ Ｐゴシック" panose="020B0600070205080204" pitchFamily="50" charset="-128"/>
                <a:ea typeface="ＭＳ Ｐゴシック" panose="020B0600070205080204" pitchFamily="50" charset="-128"/>
              </a:rPr>
              <a:t>分）</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20" name="直線矢印コネクタ 19"/>
          <p:cNvCxnSpPr/>
          <p:nvPr/>
        </p:nvCxnSpPr>
        <p:spPr>
          <a:xfrm>
            <a:off x="2339752" y="2855351"/>
            <a:ext cx="464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755660" y="2855351"/>
            <a:ext cx="464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3527" y="4570953"/>
            <a:ext cx="2438488" cy="369332"/>
          </a:xfrm>
          <a:prstGeom prst="rect">
            <a:avLst/>
          </a:prstGeom>
          <a:noFill/>
        </p:spPr>
        <p:txBody>
          <a:bodyPr wrap="none" rtlCol="0">
            <a:spAutoFit/>
          </a:bodyPr>
          <a:lstStyle/>
          <a:p>
            <a:r>
              <a:rPr lang="ja-JP" altLang="en-US" dirty="0" smtClean="0"/>
              <a:t>結果の処理および考察</a:t>
            </a:r>
            <a:endParaRPr kumimoji="1" lang="ja-JP" altLang="en-US" dirty="0"/>
          </a:p>
        </p:txBody>
      </p:sp>
      <p:sp>
        <p:nvSpPr>
          <p:cNvPr id="21" name="テキスト ボックス 20"/>
          <p:cNvSpPr txBox="1"/>
          <p:nvPr/>
        </p:nvSpPr>
        <p:spPr>
          <a:xfrm>
            <a:off x="581606" y="4942909"/>
            <a:ext cx="7878826" cy="1046440"/>
          </a:xfrm>
          <a:prstGeom prst="rect">
            <a:avLst/>
          </a:prstGeom>
          <a:noFill/>
        </p:spPr>
        <p:txBody>
          <a:bodyPr wrap="square" rtlCol="0">
            <a:spAutoFit/>
          </a:bodyPr>
          <a:lstStyle/>
          <a:p>
            <a:r>
              <a:rPr lang="ja-JP" altLang="en-US" dirty="0" smtClean="0"/>
              <a:t>・</a:t>
            </a:r>
            <a:r>
              <a:rPr lang="en-US" altLang="ja-JP" dirty="0" err="1" smtClean="0"/>
              <a:t>Excell</a:t>
            </a:r>
            <a:r>
              <a:rPr lang="ja-JP" altLang="en-US" dirty="0" smtClean="0"/>
              <a:t>に自動で出力されたデータを利用する。</a:t>
            </a:r>
            <a:endParaRPr lang="en-US" altLang="ja-JP" dirty="0" smtClean="0"/>
          </a:p>
          <a:p>
            <a:endParaRPr lang="en-US" altLang="ja-JP" sz="800" dirty="0" smtClean="0"/>
          </a:p>
          <a:p>
            <a:r>
              <a:rPr lang="ja-JP" altLang="en-US" dirty="0" smtClean="0"/>
              <a:t>・課題中、心拍数と脈波振幅はどのように変化したか？</a:t>
            </a:r>
            <a:endParaRPr lang="en-US" altLang="ja-JP" dirty="0" smtClean="0"/>
          </a:p>
          <a:p>
            <a:r>
              <a:rPr lang="ja-JP" altLang="en-US" dirty="0" smtClean="0"/>
              <a:t>・前安静と後安静では、どのように各指標の値が異なるか？</a:t>
            </a:r>
            <a:endParaRPr lang="ja-JP" altLang="en-US" dirty="0"/>
          </a:p>
        </p:txBody>
      </p:sp>
    </p:spTree>
    <p:extLst>
      <p:ext uri="{BB962C8B-B14F-4D97-AF65-F5344CB8AC3E}">
        <p14:creationId xmlns:p14="http://schemas.microsoft.com/office/powerpoint/2010/main" val="1986587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620688"/>
            <a:ext cx="8252580" cy="2492990"/>
          </a:xfrm>
          <a:prstGeom prst="rect">
            <a:avLst/>
          </a:prstGeom>
          <a:noFill/>
        </p:spPr>
        <p:txBody>
          <a:bodyPr wrap="none" rtlCol="0">
            <a:spAutoFit/>
          </a:bodyPr>
          <a:lstStyle/>
          <a:p>
            <a:r>
              <a:rPr kumimoji="1" lang="ja-JP" altLang="en-US" sz="1200" dirty="0" smtClean="0"/>
              <a:t>改訂履歴</a:t>
            </a:r>
            <a:endParaRPr kumimoji="1" lang="en-US" altLang="ja-JP" sz="1200" dirty="0" smtClean="0"/>
          </a:p>
          <a:p>
            <a:r>
              <a:rPr lang="en-US" altLang="ja-JP" sz="1200" dirty="0"/>
              <a:t>-------------------------------------------------------</a:t>
            </a:r>
            <a:endParaRPr kumimoji="1" lang="en-US" altLang="ja-JP" sz="1200" dirty="0" smtClean="0"/>
          </a:p>
          <a:p>
            <a:r>
              <a:rPr kumimoji="1" lang="en-US" altLang="ja-JP" sz="1200" dirty="0" smtClean="0"/>
              <a:t>14/07/16	</a:t>
            </a:r>
            <a:r>
              <a:rPr kumimoji="1" lang="ja-JP" altLang="en-US" sz="1200" dirty="0" smtClean="0"/>
              <a:t>長野が初版作成</a:t>
            </a:r>
            <a:endParaRPr kumimoji="1" lang="en-US" altLang="ja-JP" sz="1200" dirty="0" smtClean="0"/>
          </a:p>
          <a:p>
            <a:r>
              <a:rPr lang="en-US" altLang="ja-JP" sz="1200" dirty="0" smtClean="0"/>
              <a:t>14/07/20</a:t>
            </a:r>
            <a:r>
              <a:rPr lang="en-US" altLang="ja-JP" sz="1200" dirty="0"/>
              <a:t>	</a:t>
            </a:r>
            <a:r>
              <a:rPr lang="ja-JP" altLang="en-US" sz="1200" dirty="0" smtClean="0"/>
              <a:t>センサーの作成、プログラムのページを追加</a:t>
            </a:r>
            <a:endParaRPr lang="en-US" altLang="ja-JP" sz="1200" dirty="0" smtClean="0"/>
          </a:p>
          <a:p>
            <a:r>
              <a:rPr lang="en-US" altLang="ja-JP" sz="1200" dirty="0" smtClean="0"/>
              <a:t>14/08/02	</a:t>
            </a:r>
            <a:r>
              <a:rPr lang="ja-JP" altLang="en-US" sz="1200" dirty="0" smtClean="0"/>
              <a:t>測定実習および解説ページの改変</a:t>
            </a:r>
            <a:endParaRPr lang="en-US" altLang="ja-JP" sz="1200" dirty="0" smtClean="0"/>
          </a:p>
          <a:p>
            <a:r>
              <a:rPr lang="en-US" altLang="ja-JP" sz="1200" dirty="0" smtClean="0"/>
              <a:t>14/08/06	</a:t>
            </a:r>
            <a:r>
              <a:rPr lang="ja-JP" altLang="en-US" sz="1200" dirty="0" smtClean="0"/>
              <a:t>渡邉が一部修正</a:t>
            </a:r>
            <a:endParaRPr lang="en-US" altLang="ja-JP" sz="1200" dirty="0" smtClean="0"/>
          </a:p>
          <a:p>
            <a:r>
              <a:rPr lang="en-US" altLang="ja-JP" sz="1200" dirty="0"/>
              <a:t>	</a:t>
            </a:r>
            <a:r>
              <a:rPr lang="ja-JP" altLang="en-US" sz="1200" dirty="0"/>
              <a:t>　</a:t>
            </a:r>
            <a:r>
              <a:rPr lang="ja-JP" altLang="en-US" sz="1200" dirty="0" smtClean="0"/>
              <a:t>・スライ</a:t>
            </a:r>
            <a:r>
              <a:rPr lang="en-US" altLang="ja-JP" sz="1200" dirty="0" smtClean="0"/>
              <a:t>7</a:t>
            </a:r>
            <a:r>
              <a:rPr lang="en-US" altLang="ja-JP" sz="1200" dirty="0"/>
              <a:t>	</a:t>
            </a:r>
            <a:r>
              <a:rPr lang="en-US" altLang="ja-JP" sz="1200" dirty="0" smtClean="0"/>
              <a:t>LED</a:t>
            </a:r>
            <a:r>
              <a:rPr lang="ja-JP" altLang="en-US" sz="1200" dirty="0" smtClean="0"/>
              <a:t>配置の説明追加</a:t>
            </a:r>
            <a:endParaRPr lang="en-US" altLang="ja-JP" sz="1200" dirty="0" smtClean="0"/>
          </a:p>
          <a:p>
            <a:r>
              <a:rPr lang="en-US" altLang="ja-JP" sz="1200" dirty="0"/>
              <a:t>	</a:t>
            </a:r>
            <a:r>
              <a:rPr lang="ja-JP" altLang="en-US" sz="1200" dirty="0" smtClean="0"/>
              <a:t>　・スライド</a:t>
            </a:r>
            <a:r>
              <a:rPr lang="en-US" altLang="ja-JP" sz="1200" dirty="0" smtClean="0"/>
              <a:t>89</a:t>
            </a:r>
            <a:r>
              <a:rPr lang="en-US" altLang="ja-JP" sz="1200" dirty="0"/>
              <a:t>	</a:t>
            </a:r>
            <a:r>
              <a:rPr lang="ja-JP" altLang="en-US" sz="1200" dirty="0" smtClean="0"/>
              <a:t>コンデンサ・抵抗に向きはないという説明追加</a:t>
            </a:r>
            <a:endParaRPr lang="en-US" altLang="ja-JP" sz="1200" dirty="0" smtClean="0"/>
          </a:p>
          <a:p>
            <a:r>
              <a:rPr lang="en-US" altLang="ja-JP" sz="1200" dirty="0"/>
              <a:t>	</a:t>
            </a:r>
            <a:r>
              <a:rPr lang="ja-JP" altLang="en-US" sz="1200" dirty="0" smtClean="0"/>
              <a:t>　・スライド</a:t>
            </a:r>
            <a:r>
              <a:rPr lang="en-US" altLang="ja-JP" sz="1200" dirty="0" smtClean="0"/>
              <a:t>15</a:t>
            </a:r>
            <a:r>
              <a:rPr lang="en-US" altLang="ja-JP" sz="1200" dirty="0"/>
              <a:t>	</a:t>
            </a:r>
            <a:r>
              <a:rPr lang="en-US" altLang="ja-JP" sz="1200" dirty="0" smtClean="0"/>
              <a:t>setting.txt</a:t>
            </a:r>
            <a:r>
              <a:rPr lang="ja-JP" altLang="en-US" sz="1200" dirty="0" smtClean="0"/>
              <a:t>を編集後閉じるという説明追加</a:t>
            </a:r>
            <a:endParaRPr lang="en-US" altLang="ja-JP" sz="1200" dirty="0" smtClean="0"/>
          </a:p>
          <a:p>
            <a:r>
              <a:rPr lang="en-US" altLang="ja-JP" sz="1200" dirty="0" smtClean="0"/>
              <a:t>14/08/30	</a:t>
            </a:r>
            <a:r>
              <a:rPr lang="ja-JP" altLang="en-US" sz="1200" dirty="0" smtClean="0"/>
              <a:t>長野が修正　・</a:t>
            </a:r>
            <a:r>
              <a:rPr lang="en-US" altLang="ja-JP" sz="1200" dirty="0" smtClean="0"/>
              <a:t>PV</a:t>
            </a:r>
            <a:r>
              <a:rPr lang="ja-JP" altLang="en-US" sz="1200" dirty="0" smtClean="0"/>
              <a:t>の測定波形を振幅が正しく計測されるバージョンに更新</a:t>
            </a:r>
            <a:endParaRPr lang="en-US" altLang="ja-JP" sz="1200" dirty="0" smtClean="0"/>
          </a:p>
          <a:p>
            <a:r>
              <a:rPr lang="en-US" altLang="ja-JP" sz="1200" dirty="0" smtClean="0"/>
              <a:t>14/09/08	</a:t>
            </a:r>
            <a:r>
              <a:rPr lang="ja-JP" altLang="en-US" sz="1200" dirty="0" smtClean="0"/>
              <a:t>手塚が課題のスライド内容を変更。ソフトウェアのダウンロードの指示スライドを追加（スライド</a:t>
            </a:r>
            <a:r>
              <a:rPr lang="en-US" altLang="ja-JP" sz="1200" dirty="0" smtClean="0"/>
              <a:t>2</a:t>
            </a:r>
            <a:r>
              <a:rPr lang="ja-JP" altLang="en-US" sz="1200" dirty="0" smtClean="0"/>
              <a:t>と</a:t>
            </a:r>
            <a:r>
              <a:rPr lang="en-US" altLang="ja-JP" sz="1200" dirty="0" smtClean="0"/>
              <a:t>19</a:t>
            </a:r>
            <a:r>
              <a:rPr lang="ja-JP" altLang="en-US" sz="1200" dirty="0" smtClean="0"/>
              <a:t>が相互リンク）</a:t>
            </a:r>
            <a:endParaRPr lang="en-US" altLang="ja-JP" sz="1200" dirty="0" smtClean="0"/>
          </a:p>
          <a:p>
            <a:r>
              <a:rPr lang="ja-JP" altLang="en-US" sz="1200" dirty="0" smtClean="0"/>
              <a:t>　</a:t>
            </a:r>
            <a:endParaRPr lang="en-US" altLang="ja-JP" sz="1200" dirty="0"/>
          </a:p>
          <a:p>
            <a:endParaRPr kumimoji="1" lang="en-US" altLang="ja-JP" sz="1200" dirty="0" smtClean="0"/>
          </a:p>
        </p:txBody>
      </p:sp>
      <p:pic>
        <p:nvPicPr>
          <p:cNvPr id="3" name="Picture 4" descr="http://www.wanpug.com/illust/illust347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589240"/>
            <a:ext cx="1511474" cy="97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14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712968" cy="523220"/>
          </a:xfrm>
          <a:prstGeom prst="rect">
            <a:avLst/>
          </a:prstGeom>
          <a:noFill/>
        </p:spPr>
        <p:txBody>
          <a:bodyPr wrap="square" rtlCol="0">
            <a:spAutoFit/>
          </a:bodyPr>
          <a:lstStyle/>
          <a:p>
            <a:r>
              <a:rPr kumimoji="1" lang="en-US" altLang="ja-JP" sz="2800" dirty="0" smtClean="0"/>
              <a:t>0.</a:t>
            </a:r>
            <a:r>
              <a:rPr kumimoji="1" lang="ja-JP" altLang="en-US" sz="2800" dirty="0" smtClean="0"/>
              <a:t>ソフトウェアの準備（</a:t>
            </a:r>
            <a:r>
              <a:rPr kumimoji="1" lang="en-US" altLang="ja-JP" sz="2800" dirty="0" smtClean="0"/>
              <a:t>Arduino/Processing</a:t>
            </a:r>
            <a:r>
              <a:rPr kumimoji="1" lang="ja-JP" altLang="en-US" sz="2800" dirty="0" smtClean="0"/>
              <a:t>）</a:t>
            </a:r>
            <a:r>
              <a:rPr kumimoji="1" lang="ja-JP" altLang="en-US" sz="2800" dirty="0" smtClean="0">
                <a:solidFill>
                  <a:srgbClr val="FF0000"/>
                </a:solidFill>
              </a:rPr>
              <a:t>← 事前学習</a:t>
            </a:r>
            <a:endParaRPr kumimoji="1" lang="ja-JP" altLang="en-US" sz="2800"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372" y="1114935"/>
            <a:ext cx="2245500" cy="1295481"/>
          </a:xfrm>
          <a:prstGeom prst="rect">
            <a:avLst/>
          </a:prstGeom>
          <a:noFill/>
          <a:ln w="76200">
            <a:solidFill>
              <a:srgbClr val="00808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347" y="1044228"/>
            <a:ext cx="1515958" cy="1440160"/>
          </a:xfrm>
          <a:prstGeom prst="rect">
            <a:avLst/>
          </a:prstGeom>
          <a:noFill/>
          <a:ln w="762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正方形/長方形 7"/>
          <p:cNvSpPr/>
          <p:nvPr/>
        </p:nvSpPr>
        <p:spPr>
          <a:xfrm>
            <a:off x="518447" y="2555612"/>
            <a:ext cx="3837527" cy="369332"/>
          </a:xfrm>
          <a:prstGeom prst="rect">
            <a:avLst/>
          </a:prstGeom>
        </p:spPr>
        <p:txBody>
          <a:bodyPr wrap="square">
            <a:spAutoFit/>
          </a:bodyPr>
          <a:lstStyle/>
          <a:p>
            <a:r>
              <a:rPr lang="en-US" altLang="ja-JP" dirty="0" smtClean="0"/>
              <a:t>http://arduino.cc/en/Main/Software</a:t>
            </a:r>
            <a:endParaRPr lang="ja-JP" altLang="en-US" dirty="0"/>
          </a:p>
        </p:txBody>
      </p:sp>
      <p:sp>
        <p:nvSpPr>
          <p:cNvPr id="9" name="正方形/長方形 8"/>
          <p:cNvSpPr/>
          <p:nvPr/>
        </p:nvSpPr>
        <p:spPr>
          <a:xfrm>
            <a:off x="4618608" y="2562269"/>
            <a:ext cx="4057848" cy="369332"/>
          </a:xfrm>
          <a:prstGeom prst="rect">
            <a:avLst/>
          </a:prstGeom>
        </p:spPr>
        <p:txBody>
          <a:bodyPr wrap="square">
            <a:spAutoFit/>
          </a:bodyPr>
          <a:lstStyle/>
          <a:p>
            <a:r>
              <a:rPr lang="en-US" altLang="ja-JP" dirty="0" smtClean="0"/>
              <a:t>https://www.processing.org/download/</a:t>
            </a:r>
            <a:endParaRPr lang="ja-JP" altLang="en-US" dirty="0"/>
          </a:p>
        </p:txBody>
      </p:sp>
      <p:sp>
        <p:nvSpPr>
          <p:cNvPr id="10" name="テキスト ボックス 9"/>
          <p:cNvSpPr txBox="1"/>
          <p:nvPr/>
        </p:nvSpPr>
        <p:spPr>
          <a:xfrm>
            <a:off x="1259631" y="2931601"/>
            <a:ext cx="6192689" cy="461665"/>
          </a:xfrm>
          <a:prstGeom prst="rect">
            <a:avLst/>
          </a:prstGeom>
          <a:noFill/>
        </p:spPr>
        <p:txBody>
          <a:bodyPr wrap="square" rtlCol="0">
            <a:spAutoFit/>
          </a:bodyPr>
          <a:lstStyle/>
          <a:p>
            <a:pPr algn="ctr"/>
            <a:r>
              <a:rPr kumimoji="1" lang="ja-JP" altLang="en-US" sz="2400" dirty="0" smtClean="0">
                <a:solidFill>
                  <a:srgbClr val="FF0000"/>
                </a:solidFill>
              </a:rPr>
              <a:t>開発環境の準備は？</a:t>
            </a:r>
            <a:endParaRPr kumimoji="1" lang="ja-JP" altLang="en-US" sz="2400" dirty="0">
              <a:solidFill>
                <a:srgbClr val="FF0000"/>
              </a:solidFill>
            </a:endParaRPr>
          </a:p>
        </p:txBody>
      </p:sp>
      <p:sp>
        <p:nvSpPr>
          <p:cNvPr id="12" name="テキスト ボックス 11"/>
          <p:cNvSpPr txBox="1"/>
          <p:nvPr/>
        </p:nvSpPr>
        <p:spPr>
          <a:xfrm>
            <a:off x="1472932" y="6021288"/>
            <a:ext cx="6192689" cy="461665"/>
          </a:xfrm>
          <a:prstGeom prst="rect">
            <a:avLst/>
          </a:prstGeom>
          <a:noFill/>
        </p:spPr>
        <p:txBody>
          <a:bodyPr wrap="square" rtlCol="0">
            <a:spAutoFit/>
          </a:bodyPr>
          <a:lstStyle/>
          <a:p>
            <a:pPr algn="ctr"/>
            <a:r>
              <a:rPr kumimoji="1" lang="ja-JP" altLang="en-US" sz="2400" dirty="0" smtClean="0">
                <a:solidFill>
                  <a:srgbClr val="FF0000"/>
                </a:solidFill>
              </a:rPr>
              <a:t>今回使うソフトウェアの準備は？</a:t>
            </a:r>
            <a:endParaRPr kumimoji="1" lang="ja-JP" altLang="en-US" sz="2400" dirty="0">
              <a:solidFill>
                <a:srgbClr val="FF0000"/>
              </a:solidFill>
            </a:endParaRPr>
          </a:p>
        </p:txBody>
      </p:sp>
      <p:sp>
        <p:nvSpPr>
          <p:cNvPr id="3" name="正方形/長方形 2"/>
          <p:cNvSpPr/>
          <p:nvPr/>
        </p:nvSpPr>
        <p:spPr>
          <a:xfrm>
            <a:off x="1712598" y="6431149"/>
            <a:ext cx="5742384" cy="369332"/>
          </a:xfrm>
          <a:prstGeom prst="rect">
            <a:avLst/>
          </a:prstGeom>
        </p:spPr>
        <p:txBody>
          <a:bodyPr wrap="square">
            <a:spAutoFit/>
          </a:bodyPr>
          <a:lstStyle/>
          <a:p>
            <a:pPr algn="ctr"/>
            <a:r>
              <a:rPr lang="en-US" altLang="ja-JP" dirty="0"/>
              <a:t>http://protolab.sakura.ne.jp/OPPL/?page_id=165</a:t>
            </a:r>
            <a:endParaRPr lang="ja-JP" altLang="en-US" dirty="0"/>
          </a:p>
        </p:txBody>
      </p:sp>
      <p:pic>
        <p:nvPicPr>
          <p:cNvPr id="3074"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9230" y="3610435"/>
            <a:ext cx="3473488" cy="241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7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88640"/>
            <a:ext cx="7848872" cy="1415772"/>
          </a:xfrm>
          <a:prstGeom prst="rect">
            <a:avLst/>
          </a:prstGeom>
          <a:noFill/>
        </p:spPr>
        <p:txBody>
          <a:bodyPr wrap="square" rtlCol="0">
            <a:spAutoFit/>
          </a:bodyPr>
          <a:lstStyle/>
          <a:p>
            <a:r>
              <a:rPr lang="en-US" altLang="ja-JP" dirty="0"/>
              <a:t>TWS</a:t>
            </a:r>
            <a:r>
              <a:rPr lang="ja-JP" altLang="en-US" dirty="0"/>
              <a:t>「作って学ぶ精神生理学</a:t>
            </a:r>
            <a:r>
              <a:rPr lang="en-US" altLang="ja-JP" dirty="0"/>
              <a:t>(2)</a:t>
            </a:r>
            <a:r>
              <a:rPr lang="ja-JP" altLang="en-US" dirty="0"/>
              <a:t>にご参加の</a:t>
            </a:r>
            <a:r>
              <a:rPr lang="ja-JP" altLang="en-US" dirty="0" smtClean="0"/>
              <a:t>皆様へ</a:t>
            </a:r>
            <a:endParaRPr lang="ja-JP" altLang="en-US" dirty="0"/>
          </a:p>
          <a:p>
            <a:endParaRPr lang="en-US" altLang="ja-JP" sz="800" dirty="0" smtClean="0">
              <a:hlinkClick r:id="rId2"/>
            </a:endParaRPr>
          </a:p>
          <a:p>
            <a:r>
              <a:rPr lang="en-US" altLang="ja-JP" dirty="0" smtClean="0">
                <a:hlinkClick r:id="rId2"/>
              </a:rPr>
              <a:t>http://protolab.sakura.ne.jp/OPPL/?page_id=165</a:t>
            </a:r>
            <a:r>
              <a:rPr lang="ja-JP" altLang="en-US" dirty="0" smtClean="0"/>
              <a:t>　にアクセスして，</a:t>
            </a:r>
            <a:endParaRPr lang="en-US" altLang="ja-JP" dirty="0" smtClean="0"/>
          </a:p>
          <a:p>
            <a:r>
              <a:rPr lang="en-US" altLang="ja-JP" dirty="0" err="1" smtClean="0"/>
              <a:t>Arduino</a:t>
            </a:r>
            <a:r>
              <a:rPr lang="en-US" altLang="ja-JP" dirty="0" smtClean="0"/>
              <a:t>/Processing</a:t>
            </a:r>
            <a:r>
              <a:rPr lang="ja-JP" altLang="en-US" dirty="0" smtClean="0"/>
              <a:t>用のソフトウェア（</a:t>
            </a:r>
            <a:r>
              <a:rPr lang="en-US" altLang="ja-JP" dirty="0" err="1" smtClean="0"/>
              <a:t>ArduPV</a:t>
            </a:r>
            <a:r>
              <a:rPr lang="ja-JP" altLang="en-US" dirty="0" smtClean="0"/>
              <a:t>）をダウンロードしておいてください</a:t>
            </a:r>
            <a:endParaRPr lang="en-US" altLang="ja-JP" dirty="0" smtClean="0"/>
          </a:p>
          <a:p>
            <a:endParaRPr lang="ja-JP" altLang="en-US" sz="800" dirty="0" smtClean="0"/>
          </a:p>
          <a:p>
            <a:r>
              <a:rPr kumimoji="1" lang="ja-JP" altLang="en-US" sz="1600" dirty="0" smtClean="0"/>
              <a:t>（配布資料にあるスライド</a:t>
            </a:r>
            <a:r>
              <a:rPr kumimoji="1" lang="en-US" altLang="ja-JP" sz="1600" dirty="0" smtClean="0"/>
              <a:t>2</a:t>
            </a:r>
            <a:r>
              <a:rPr kumimoji="1" lang="ja-JP" altLang="en-US" sz="1600" dirty="0" smtClean="0"/>
              <a:t>ページ目に上記</a:t>
            </a:r>
            <a:r>
              <a:rPr kumimoji="1" lang="en-US" altLang="ja-JP" sz="1600" dirty="0" smtClean="0"/>
              <a:t>URL</a:t>
            </a:r>
            <a:r>
              <a:rPr kumimoji="1" lang="ja-JP" altLang="en-US" sz="1600" dirty="0" smtClean="0"/>
              <a:t>が掲載）</a:t>
            </a:r>
            <a:endParaRPr kumimoji="1" lang="en-US" altLang="ja-JP" sz="1600" dirty="0" smtClean="0"/>
          </a:p>
        </p:txBody>
      </p:sp>
      <p:pic>
        <p:nvPicPr>
          <p:cNvPr id="35843" name="Picture 3"/>
          <p:cNvPicPr>
            <a:picLocks noChangeAspect="1" noChangeArrowheads="1"/>
          </p:cNvPicPr>
          <p:nvPr/>
        </p:nvPicPr>
        <p:blipFill rotWithShape="1">
          <a:blip r:embed="rId3" cstate="print"/>
          <a:srcRect l="18714" t="18297" r="26185" b="21462"/>
          <a:stretch/>
        </p:blipFill>
        <p:spPr bwMode="auto">
          <a:xfrm>
            <a:off x="2042488" y="1988840"/>
            <a:ext cx="6849992" cy="4680520"/>
          </a:xfrm>
          <a:prstGeom prst="rect">
            <a:avLst/>
          </a:prstGeom>
          <a:noFill/>
          <a:ln w="9525">
            <a:noFill/>
            <a:miter lim="800000"/>
            <a:headEnd/>
            <a:tailEnd/>
          </a:ln>
        </p:spPr>
      </p:pic>
      <p:sp>
        <p:nvSpPr>
          <p:cNvPr id="7" name="正方形/長方形 6"/>
          <p:cNvSpPr/>
          <p:nvPr/>
        </p:nvSpPr>
        <p:spPr>
          <a:xfrm>
            <a:off x="2598068" y="4422254"/>
            <a:ext cx="230425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845" name="Picture 5" descr="http://yajidesign.com/i/0149/tnm.png"/>
          <p:cNvPicPr>
            <a:picLocks noChangeAspect="1" noChangeArrowheads="1"/>
          </p:cNvPicPr>
          <p:nvPr/>
        </p:nvPicPr>
        <p:blipFill>
          <a:blip r:embed="rId4" cstate="print"/>
          <a:srcRect/>
          <a:stretch>
            <a:fillRect/>
          </a:stretch>
        </p:blipFill>
        <p:spPr bwMode="auto">
          <a:xfrm rot="1555964">
            <a:off x="855948" y="3824959"/>
            <a:ext cx="1408411" cy="1112645"/>
          </a:xfrm>
          <a:prstGeom prst="rect">
            <a:avLst/>
          </a:prstGeom>
          <a:noFill/>
        </p:spPr>
      </p:pic>
    </p:spTree>
    <p:extLst>
      <p:ext uri="{BB962C8B-B14F-4D97-AF65-F5344CB8AC3E}">
        <p14:creationId xmlns:p14="http://schemas.microsoft.com/office/powerpoint/2010/main" val="2242540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188640"/>
            <a:ext cx="7848872" cy="1415772"/>
          </a:xfrm>
          <a:prstGeom prst="rect">
            <a:avLst/>
          </a:prstGeom>
          <a:noFill/>
        </p:spPr>
        <p:txBody>
          <a:bodyPr wrap="square" rtlCol="0">
            <a:spAutoFit/>
          </a:bodyPr>
          <a:lstStyle/>
          <a:p>
            <a:r>
              <a:rPr lang="en-US" altLang="ja-JP" dirty="0"/>
              <a:t>TWS</a:t>
            </a:r>
            <a:r>
              <a:rPr lang="ja-JP" altLang="en-US" dirty="0"/>
              <a:t>「作って学ぶ精神生理学</a:t>
            </a:r>
            <a:r>
              <a:rPr lang="en-US" altLang="ja-JP" dirty="0"/>
              <a:t>(2)</a:t>
            </a:r>
            <a:r>
              <a:rPr lang="ja-JP" altLang="en-US" dirty="0"/>
              <a:t>にご参加の</a:t>
            </a:r>
            <a:r>
              <a:rPr lang="ja-JP" altLang="en-US" dirty="0" smtClean="0"/>
              <a:t>皆様へ</a:t>
            </a:r>
            <a:endParaRPr lang="ja-JP" altLang="en-US" dirty="0"/>
          </a:p>
          <a:p>
            <a:endParaRPr lang="en-US" altLang="ja-JP" sz="800" dirty="0" smtClean="0">
              <a:hlinkClick r:id="rId2"/>
            </a:endParaRPr>
          </a:p>
          <a:p>
            <a:r>
              <a:rPr lang="en-US" altLang="ja-JP" dirty="0" smtClean="0">
                <a:hlinkClick r:id="rId2"/>
              </a:rPr>
              <a:t>http://protolab.sakura.ne.jp/OPPL/?page_id=165</a:t>
            </a:r>
            <a:r>
              <a:rPr lang="ja-JP" altLang="en-US" dirty="0" smtClean="0"/>
              <a:t>　にアクセスして，</a:t>
            </a:r>
            <a:endParaRPr lang="en-US" altLang="ja-JP" dirty="0" smtClean="0"/>
          </a:p>
          <a:p>
            <a:r>
              <a:rPr lang="en-US" altLang="ja-JP" dirty="0" err="1" smtClean="0"/>
              <a:t>Arduino</a:t>
            </a:r>
            <a:r>
              <a:rPr lang="en-US" altLang="ja-JP" dirty="0" smtClean="0"/>
              <a:t>/Processing</a:t>
            </a:r>
            <a:r>
              <a:rPr lang="ja-JP" altLang="en-US" dirty="0" smtClean="0"/>
              <a:t>用のソフトウェア（</a:t>
            </a:r>
            <a:r>
              <a:rPr lang="en-US" altLang="ja-JP" dirty="0" err="1" smtClean="0"/>
              <a:t>ArduPV</a:t>
            </a:r>
            <a:r>
              <a:rPr lang="ja-JP" altLang="en-US" dirty="0" smtClean="0"/>
              <a:t>）をダウンロードしておいてください</a:t>
            </a:r>
            <a:endParaRPr lang="en-US" altLang="ja-JP" dirty="0" smtClean="0"/>
          </a:p>
          <a:p>
            <a:endParaRPr lang="ja-JP" altLang="en-US" sz="800" dirty="0" smtClean="0"/>
          </a:p>
          <a:p>
            <a:r>
              <a:rPr kumimoji="1" lang="ja-JP" altLang="en-US" sz="1600" dirty="0" smtClean="0"/>
              <a:t>（配布資料にあるスライド</a:t>
            </a:r>
            <a:r>
              <a:rPr kumimoji="1" lang="en-US" altLang="ja-JP" sz="1600" dirty="0" smtClean="0"/>
              <a:t>2</a:t>
            </a:r>
            <a:r>
              <a:rPr kumimoji="1" lang="ja-JP" altLang="en-US" sz="1600" dirty="0" smtClean="0"/>
              <a:t>ページ目に上記</a:t>
            </a:r>
            <a:r>
              <a:rPr kumimoji="1" lang="en-US" altLang="ja-JP" sz="1600" dirty="0" smtClean="0"/>
              <a:t>URL</a:t>
            </a:r>
            <a:r>
              <a:rPr kumimoji="1" lang="ja-JP" altLang="en-US" sz="1600" dirty="0" smtClean="0"/>
              <a:t>が掲載）</a:t>
            </a:r>
            <a:endParaRPr kumimoji="1" lang="en-US" altLang="ja-JP" sz="1600" dirty="0" smtClean="0"/>
          </a:p>
        </p:txBody>
      </p:sp>
      <p:pic>
        <p:nvPicPr>
          <p:cNvPr id="8" name="Picture 3"/>
          <p:cNvPicPr>
            <a:picLocks noChangeAspect="1" noChangeArrowheads="1"/>
          </p:cNvPicPr>
          <p:nvPr/>
        </p:nvPicPr>
        <p:blipFill rotWithShape="1">
          <a:blip r:embed="rId3" cstate="print"/>
          <a:srcRect l="18714" t="18297" r="26185" b="21462"/>
          <a:stretch/>
        </p:blipFill>
        <p:spPr bwMode="auto">
          <a:xfrm>
            <a:off x="2042488" y="1988840"/>
            <a:ext cx="6849992" cy="4680520"/>
          </a:xfrm>
          <a:prstGeom prst="rect">
            <a:avLst/>
          </a:prstGeom>
          <a:noFill/>
          <a:ln w="9525">
            <a:noFill/>
            <a:miter lim="800000"/>
            <a:headEnd/>
            <a:tailEnd/>
          </a:ln>
        </p:spPr>
      </p:pic>
      <p:sp>
        <p:nvSpPr>
          <p:cNvPr id="9" name="正方形/長方形 8"/>
          <p:cNvSpPr/>
          <p:nvPr/>
        </p:nvSpPr>
        <p:spPr>
          <a:xfrm>
            <a:off x="2598068" y="4422254"/>
            <a:ext cx="230425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845" name="Picture 5" descr="http://yajidesign.com/i/0149/tnm.png">
            <a:hlinkClick r:id="rId4" action="ppaction://hlinksldjump"/>
          </p:cNvPr>
          <p:cNvPicPr>
            <a:picLocks noChangeAspect="1" noChangeArrowheads="1"/>
          </p:cNvPicPr>
          <p:nvPr/>
        </p:nvPicPr>
        <p:blipFill>
          <a:blip r:embed="rId5" cstate="print"/>
          <a:srcRect/>
          <a:stretch>
            <a:fillRect/>
          </a:stretch>
        </p:blipFill>
        <p:spPr bwMode="auto">
          <a:xfrm rot="1555964">
            <a:off x="783940" y="3680943"/>
            <a:ext cx="1408411" cy="111264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1-1-1.</a:t>
            </a:r>
            <a:r>
              <a:rPr kumimoji="1" lang="ja-JP" altLang="en-US" sz="2800" dirty="0" smtClean="0"/>
              <a:t>脈波センサーの作成</a:t>
            </a:r>
            <a:r>
              <a:rPr kumimoji="1" lang="en-US" altLang="ja-JP" sz="2800" dirty="0" smtClean="0"/>
              <a:t>(1)</a:t>
            </a:r>
            <a:endParaRPr kumimoji="1" lang="ja-JP" altLang="en-US" sz="2800" dirty="0"/>
          </a:p>
        </p:txBody>
      </p:sp>
      <p:pic>
        <p:nvPicPr>
          <p:cNvPr id="6" name="Picture 2" descr="http://protolab.sakura.ne.jp/OPPL/wp-content/uploads/2014/07/20140720-192317-69797558.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18780"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吹き出し 8"/>
          <p:cNvSpPr/>
          <p:nvPr/>
        </p:nvSpPr>
        <p:spPr>
          <a:xfrm>
            <a:off x="1019946" y="2204864"/>
            <a:ext cx="1865188" cy="720080"/>
          </a:xfrm>
          <a:prstGeom prst="wedgeRectCallout">
            <a:avLst>
              <a:gd name="adj1" fmla="val 42814"/>
              <a:gd name="adj2" fmla="val 10531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フォトリフレクタ</a:t>
            </a:r>
            <a:endParaRPr lang="en-US" altLang="ja-JP" sz="1600" dirty="0" smtClean="0">
              <a:solidFill>
                <a:schemeClr val="tx1"/>
              </a:solidFill>
            </a:endParaRPr>
          </a:p>
          <a:p>
            <a:pPr algn="ctr"/>
            <a:r>
              <a:rPr lang="en-US" altLang="ja-JP" sz="1600" dirty="0">
                <a:solidFill>
                  <a:schemeClr val="tx1"/>
                </a:solidFill>
              </a:rPr>
              <a:t>LBR-127HLD</a:t>
            </a:r>
            <a:endParaRPr kumimoji="1" lang="en-US" altLang="ja-JP" sz="1600" dirty="0" smtClean="0">
              <a:solidFill>
                <a:schemeClr val="tx1"/>
              </a:solidFill>
            </a:endParaRPr>
          </a:p>
        </p:txBody>
      </p:sp>
      <p:sp>
        <p:nvSpPr>
          <p:cNvPr id="10" name="四角形吹き出し 9"/>
          <p:cNvSpPr/>
          <p:nvPr/>
        </p:nvSpPr>
        <p:spPr>
          <a:xfrm>
            <a:off x="6163196" y="4509120"/>
            <a:ext cx="1865188" cy="720080"/>
          </a:xfrm>
          <a:prstGeom prst="wedgeRectCallout">
            <a:avLst>
              <a:gd name="adj1" fmla="val -41132"/>
              <a:gd name="adj2" fmla="val -108645"/>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赤白黒</a:t>
            </a:r>
            <a:endParaRPr kumimoji="1" lang="en-US" altLang="ja-JP" sz="1600" dirty="0" smtClean="0">
              <a:solidFill>
                <a:schemeClr val="tx1"/>
              </a:solidFill>
            </a:endParaRPr>
          </a:p>
          <a:p>
            <a:pPr algn="ctr"/>
            <a:r>
              <a:rPr kumimoji="1" lang="ja-JP" altLang="en-US" sz="1600" dirty="0" smtClean="0">
                <a:solidFill>
                  <a:schemeClr val="tx1"/>
                </a:solidFill>
              </a:rPr>
              <a:t>ワイヤー</a:t>
            </a:r>
            <a:endParaRPr kumimoji="1" lang="en-US" altLang="ja-JP" sz="1600" dirty="0" smtClean="0">
              <a:solidFill>
                <a:schemeClr val="tx1"/>
              </a:solidFill>
            </a:endParaRPr>
          </a:p>
        </p:txBody>
      </p:sp>
      <p:sp>
        <p:nvSpPr>
          <p:cNvPr id="11" name="四角形吹き出し 10"/>
          <p:cNvSpPr/>
          <p:nvPr/>
        </p:nvSpPr>
        <p:spPr>
          <a:xfrm>
            <a:off x="6163196" y="908720"/>
            <a:ext cx="1865188" cy="720080"/>
          </a:xfrm>
          <a:prstGeom prst="wedgeRectCallout">
            <a:avLst>
              <a:gd name="adj1" fmla="val -45161"/>
              <a:gd name="adj2" fmla="val 10531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ピンヘッダー</a:t>
            </a:r>
            <a:endParaRPr kumimoji="1" lang="en-US" altLang="ja-JP" sz="1600" dirty="0" smtClean="0">
              <a:solidFill>
                <a:schemeClr val="tx1"/>
              </a:solidFill>
            </a:endParaRPr>
          </a:p>
        </p:txBody>
      </p:sp>
      <p:sp>
        <p:nvSpPr>
          <p:cNvPr id="12" name="テキスト ボックス 11"/>
          <p:cNvSpPr txBox="1"/>
          <p:nvPr/>
        </p:nvSpPr>
        <p:spPr>
          <a:xfrm>
            <a:off x="1666314" y="5677583"/>
            <a:ext cx="6248827" cy="646331"/>
          </a:xfrm>
          <a:prstGeom prst="rect">
            <a:avLst/>
          </a:prstGeom>
          <a:noFill/>
        </p:spPr>
        <p:txBody>
          <a:bodyPr wrap="none" rtlCol="0">
            <a:spAutoFit/>
          </a:bodyPr>
          <a:lstStyle/>
          <a:p>
            <a:r>
              <a:rPr kumimoji="1" lang="ja-JP" altLang="en-US" dirty="0" smtClean="0"/>
              <a:t>脈波の検出には、フォトリフレクタ（</a:t>
            </a:r>
            <a:r>
              <a:rPr kumimoji="1" lang="en-US" altLang="ja-JP" dirty="0" smtClean="0"/>
              <a:t>LBR-127HLD</a:t>
            </a:r>
            <a:r>
              <a:rPr kumimoji="1" lang="ja-JP" altLang="en-US" dirty="0" smtClean="0"/>
              <a:t>）</a:t>
            </a:r>
            <a:r>
              <a:rPr lang="ja-JP" altLang="en-US" dirty="0" smtClean="0"/>
              <a:t>を用いる。</a:t>
            </a:r>
            <a:endParaRPr lang="en-US" altLang="ja-JP" dirty="0" smtClean="0"/>
          </a:p>
          <a:p>
            <a:r>
              <a:rPr kumimoji="1" lang="ja-JP" altLang="en-US" dirty="0"/>
              <a:t>赤</a:t>
            </a:r>
            <a:r>
              <a:rPr kumimoji="1" lang="ja-JP" altLang="en-US" dirty="0" smtClean="0"/>
              <a:t>白黒ワイヤーで延長し、ブレッドボード上の回路に接続する。</a:t>
            </a:r>
            <a:endParaRPr kumimoji="1" lang="en-US" altLang="ja-JP" dirty="0" smtClean="0"/>
          </a:p>
        </p:txBody>
      </p:sp>
    </p:spTree>
    <p:extLst>
      <p:ext uri="{BB962C8B-B14F-4D97-AF65-F5344CB8AC3E}">
        <p14:creationId xmlns:p14="http://schemas.microsoft.com/office/powerpoint/2010/main" val="3656440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1520" y="1857008"/>
            <a:ext cx="4010397" cy="127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1000"/>
                    </a14:imgEffect>
                  </a14:imgLayer>
                </a14:imgProps>
              </a:ext>
              <a:ext uri="{28A0092B-C50C-407E-A947-70E740481C1C}">
                <a14:useLocalDpi xmlns:a14="http://schemas.microsoft.com/office/drawing/2010/main" val="0"/>
              </a:ext>
            </a:extLst>
          </a:blip>
          <a:srcRect/>
          <a:stretch>
            <a:fillRect/>
          </a:stretch>
        </p:blipFill>
        <p:spPr bwMode="auto">
          <a:xfrm>
            <a:off x="314217" y="3496589"/>
            <a:ext cx="4113767" cy="108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片側の 2 つの角を切り取った四角形 4"/>
          <p:cNvSpPr/>
          <p:nvPr/>
        </p:nvSpPr>
        <p:spPr>
          <a:xfrm flipV="1">
            <a:off x="784151" y="3758252"/>
            <a:ext cx="1162794" cy="573855"/>
          </a:xfrm>
          <a:prstGeom prst="snip2SameRect">
            <a:avLst>
              <a:gd name="adj1" fmla="val 33818"/>
              <a:gd name="adj2" fmla="val 0"/>
            </a:avLst>
          </a:prstGeom>
          <a:noFill/>
          <a:ln>
            <a:solidFill>
              <a:schemeClr val="bg1">
                <a:lumMod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61267" y="3293140"/>
            <a:ext cx="1085554" cy="369332"/>
          </a:xfrm>
          <a:prstGeom prst="rect">
            <a:avLst/>
          </a:prstGeom>
          <a:noFill/>
        </p:spPr>
        <p:txBody>
          <a:bodyPr wrap="none" rtlCol="0">
            <a:spAutoFit/>
          </a:bodyPr>
          <a:lstStyle/>
          <a:p>
            <a:r>
              <a:rPr kumimoji="1" lang="ja-JP" altLang="en-US" dirty="0" smtClean="0"/>
              <a:t>背面図↓</a:t>
            </a:r>
            <a:endParaRPr kumimoji="1" lang="ja-JP" altLang="en-US" dirty="0"/>
          </a:p>
        </p:txBody>
      </p:sp>
      <p:sp>
        <p:nvSpPr>
          <p:cNvPr id="13" name="テキスト ボックス 12"/>
          <p:cNvSpPr txBox="1"/>
          <p:nvPr/>
        </p:nvSpPr>
        <p:spPr>
          <a:xfrm>
            <a:off x="899592" y="1543081"/>
            <a:ext cx="1085554" cy="369332"/>
          </a:xfrm>
          <a:prstGeom prst="rect">
            <a:avLst/>
          </a:prstGeom>
          <a:noFill/>
        </p:spPr>
        <p:txBody>
          <a:bodyPr wrap="none" rtlCol="0">
            <a:spAutoFit/>
          </a:bodyPr>
          <a:lstStyle/>
          <a:p>
            <a:r>
              <a:rPr kumimoji="1" lang="ja-JP" altLang="en-US" dirty="0" smtClean="0"/>
              <a:t>正面図↓</a:t>
            </a:r>
            <a:endParaRPr kumimoji="1" lang="ja-JP" altLang="en-US" dirty="0"/>
          </a:p>
        </p:txBody>
      </p:sp>
      <p:pic>
        <p:nvPicPr>
          <p:cNvPr id="1033"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27984" y="260648"/>
            <a:ext cx="4136452" cy="373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四角形吹き出し 15"/>
          <p:cNvSpPr/>
          <p:nvPr/>
        </p:nvSpPr>
        <p:spPr>
          <a:xfrm>
            <a:off x="1038106" y="4837802"/>
            <a:ext cx="2512392" cy="895454"/>
          </a:xfrm>
          <a:prstGeom prst="wedgeRectCallout">
            <a:avLst>
              <a:gd name="adj1" fmla="val -38058"/>
              <a:gd name="adj2" fmla="val -116403"/>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③と②を連結し黒へ接続</a:t>
            </a:r>
          </a:p>
          <a:p>
            <a:pPr algn="ctr"/>
            <a:r>
              <a:rPr lang="ja-JP" altLang="en-US" sz="1600" dirty="0">
                <a:solidFill>
                  <a:schemeClr val="tx1"/>
                </a:solidFill>
              </a:rPr>
              <a:t>④を白へ接続</a:t>
            </a:r>
          </a:p>
          <a:p>
            <a:pPr algn="ctr"/>
            <a:r>
              <a:rPr lang="ja-JP" altLang="en-US" sz="1600" dirty="0">
                <a:solidFill>
                  <a:schemeClr val="tx1"/>
                </a:solidFill>
              </a:rPr>
              <a:t>①を赤へ接続</a:t>
            </a:r>
          </a:p>
        </p:txBody>
      </p:sp>
      <p:sp>
        <p:nvSpPr>
          <p:cNvPr id="17" name="四角形吹き出し 16"/>
          <p:cNvSpPr/>
          <p:nvPr/>
        </p:nvSpPr>
        <p:spPr>
          <a:xfrm>
            <a:off x="4689805" y="1086272"/>
            <a:ext cx="1394007" cy="447727"/>
          </a:xfrm>
          <a:prstGeom prst="wedgeRectCallout">
            <a:avLst>
              <a:gd name="adj1" fmla="val 52526"/>
              <a:gd name="adj2" fmla="val 12024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④に白を接続</a:t>
            </a:r>
            <a:endParaRPr lang="ja-JP" altLang="en-US" sz="1600" dirty="0">
              <a:solidFill>
                <a:schemeClr val="tx1"/>
              </a:solidFill>
            </a:endParaRPr>
          </a:p>
        </p:txBody>
      </p:sp>
      <p:sp>
        <p:nvSpPr>
          <p:cNvPr id="18" name="四角形吹き出し 17"/>
          <p:cNvSpPr/>
          <p:nvPr/>
        </p:nvSpPr>
        <p:spPr>
          <a:xfrm>
            <a:off x="4806415" y="2405209"/>
            <a:ext cx="1394007" cy="447727"/>
          </a:xfrm>
          <a:prstGeom prst="wedgeRectCallout">
            <a:avLst>
              <a:gd name="adj1" fmla="val 69185"/>
              <a:gd name="adj2" fmla="val -64535"/>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①に赤を接続</a:t>
            </a:r>
            <a:endParaRPr lang="ja-JP" altLang="en-US" sz="1600" dirty="0">
              <a:solidFill>
                <a:schemeClr val="tx1"/>
              </a:solidFill>
            </a:endParaRPr>
          </a:p>
        </p:txBody>
      </p:sp>
      <p:sp>
        <p:nvSpPr>
          <p:cNvPr id="19" name="四角形吹き出し 18"/>
          <p:cNvSpPr/>
          <p:nvPr/>
        </p:nvSpPr>
        <p:spPr>
          <a:xfrm>
            <a:off x="7170429" y="1310136"/>
            <a:ext cx="1551824" cy="639051"/>
          </a:xfrm>
          <a:prstGeom prst="wedgeRectCallout">
            <a:avLst>
              <a:gd name="adj1" fmla="val -73917"/>
              <a:gd name="adj2" fmla="val 39941"/>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③を②につなぎ</a:t>
            </a:r>
            <a:endParaRPr lang="en-US" altLang="ja-JP" sz="1600" dirty="0" smtClean="0">
              <a:solidFill>
                <a:schemeClr val="tx1"/>
              </a:solidFill>
            </a:endParaRPr>
          </a:p>
          <a:p>
            <a:pPr algn="ctr"/>
            <a:r>
              <a:rPr lang="ja-JP" altLang="en-US" sz="1600" dirty="0" smtClean="0">
                <a:solidFill>
                  <a:schemeClr val="tx1"/>
                </a:solidFill>
              </a:rPr>
              <a:t>黒を接続</a:t>
            </a:r>
            <a:endParaRPr lang="ja-JP" altLang="en-US" sz="1600" dirty="0">
              <a:solidFill>
                <a:schemeClr val="tx1"/>
              </a:solidFill>
            </a:endParaRPr>
          </a:p>
        </p:txBody>
      </p:sp>
      <p:pic>
        <p:nvPicPr>
          <p:cNvPr id="1034" name="Picture 10"/>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91440" y="4067997"/>
            <a:ext cx="2748912" cy="246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1-1-2.</a:t>
            </a:r>
            <a:r>
              <a:rPr lang="ja-JP" altLang="en-US" sz="2800" dirty="0"/>
              <a:t>脈波</a:t>
            </a:r>
            <a:r>
              <a:rPr kumimoji="1" lang="ja-JP" altLang="en-US" sz="2800" dirty="0" smtClean="0"/>
              <a:t>センサーの作成</a:t>
            </a:r>
            <a:r>
              <a:rPr kumimoji="1" lang="en-US" altLang="ja-JP" sz="2800" dirty="0" smtClean="0"/>
              <a:t>(2)</a:t>
            </a:r>
            <a:endParaRPr kumimoji="1" lang="ja-JP" altLang="en-US" sz="2800" dirty="0"/>
          </a:p>
        </p:txBody>
      </p:sp>
      <p:sp>
        <p:nvSpPr>
          <p:cNvPr id="21" name="四角形吹き出し 20"/>
          <p:cNvSpPr/>
          <p:nvPr/>
        </p:nvSpPr>
        <p:spPr>
          <a:xfrm>
            <a:off x="7170429" y="4080810"/>
            <a:ext cx="1551824" cy="639051"/>
          </a:xfrm>
          <a:prstGeom prst="wedgeRectCallout">
            <a:avLst>
              <a:gd name="adj1" fmla="val -62693"/>
              <a:gd name="adj2" fmla="val 8536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ベルクロで</a:t>
            </a:r>
            <a:endParaRPr lang="en-US" altLang="ja-JP" sz="1600" dirty="0" smtClean="0">
              <a:solidFill>
                <a:schemeClr val="tx1"/>
              </a:solidFill>
            </a:endParaRPr>
          </a:p>
          <a:p>
            <a:pPr algn="ctr"/>
            <a:r>
              <a:rPr lang="ja-JP" altLang="en-US" sz="1600" dirty="0">
                <a:solidFill>
                  <a:schemeClr val="tx1"/>
                </a:solidFill>
              </a:rPr>
              <a:t>指</a:t>
            </a:r>
            <a:r>
              <a:rPr lang="ja-JP" altLang="en-US" sz="1600" dirty="0" smtClean="0">
                <a:solidFill>
                  <a:schemeClr val="tx1"/>
                </a:solidFill>
              </a:rPr>
              <a:t>に固定</a:t>
            </a:r>
            <a:endParaRPr lang="ja-JP" altLang="en-US" sz="1600" dirty="0">
              <a:solidFill>
                <a:schemeClr val="tx1"/>
              </a:solidFill>
            </a:endParaRPr>
          </a:p>
        </p:txBody>
      </p:sp>
      <p:sp>
        <p:nvSpPr>
          <p:cNvPr id="22" name="四角形吹き出し 21"/>
          <p:cNvSpPr/>
          <p:nvPr/>
        </p:nvSpPr>
        <p:spPr>
          <a:xfrm>
            <a:off x="7408518" y="2973614"/>
            <a:ext cx="1551824" cy="639051"/>
          </a:xfrm>
          <a:prstGeom prst="wedgeRectCallout">
            <a:avLst>
              <a:gd name="adj1" fmla="val -70175"/>
              <a:gd name="adj2" fmla="val -46365"/>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ホットボンドで</a:t>
            </a:r>
            <a:endParaRPr lang="en-US" altLang="ja-JP" sz="1600" dirty="0" smtClean="0">
              <a:solidFill>
                <a:schemeClr val="tx1"/>
              </a:solidFill>
            </a:endParaRPr>
          </a:p>
          <a:p>
            <a:pPr algn="ctr"/>
            <a:r>
              <a:rPr lang="ja-JP" altLang="en-US" sz="1600" dirty="0" smtClean="0">
                <a:solidFill>
                  <a:schemeClr val="tx1"/>
                </a:solidFill>
              </a:rPr>
              <a:t>フチを作成</a:t>
            </a:r>
            <a:endParaRPr lang="ja-JP" altLang="en-US" sz="1600" dirty="0">
              <a:solidFill>
                <a:schemeClr val="tx1"/>
              </a:solidFill>
            </a:endParaRPr>
          </a:p>
        </p:txBody>
      </p:sp>
      <p:sp>
        <p:nvSpPr>
          <p:cNvPr id="8" name="テキスト ボックス 7"/>
          <p:cNvSpPr txBox="1"/>
          <p:nvPr/>
        </p:nvSpPr>
        <p:spPr>
          <a:xfrm>
            <a:off x="4947898" y="3714710"/>
            <a:ext cx="3034805" cy="276999"/>
          </a:xfrm>
          <a:prstGeom prst="rect">
            <a:avLst/>
          </a:prstGeom>
          <a:noFill/>
        </p:spPr>
        <p:txBody>
          <a:bodyPr wrap="none" rtlCol="0">
            <a:spAutoFit/>
          </a:bodyPr>
          <a:lstStyle/>
          <a:p>
            <a:r>
              <a:rPr lang="en-US" altLang="ja-JP" sz="1200" dirty="0" smtClean="0"/>
              <a:t>※</a:t>
            </a:r>
            <a:r>
              <a:rPr lang="ja-JP" altLang="en-US" sz="1200" dirty="0" smtClean="0"/>
              <a:t>センサー背面の切れ込みの向きに注意！</a:t>
            </a:r>
            <a:endParaRPr kumimoji="1" lang="ja-JP" altLang="en-US" sz="1200" dirty="0"/>
          </a:p>
        </p:txBody>
      </p:sp>
    </p:spTree>
    <p:extLst>
      <p:ext uri="{BB962C8B-B14F-4D97-AF65-F5344CB8AC3E}">
        <p14:creationId xmlns:p14="http://schemas.microsoft.com/office/powerpoint/2010/main" val="230973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kodamalab.sakura.ne.jp/nagano/lab/PV/pv_kairoz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36" y="1124744"/>
            <a:ext cx="8633968" cy="492501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の組み立て（作成する回路）</a:t>
            </a:r>
            <a:endParaRPr kumimoji="1" lang="ja-JP" altLang="en-US" sz="2800" dirty="0"/>
          </a:p>
        </p:txBody>
      </p:sp>
      <p:sp>
        <p:nvSpPr>
          <p:cNvPr id="7" name="テキスト ボックス 6"/>
          <p:cNvSpPr txBox="1"/>
          <p:nvPr/>
        </p:nvSpPr>
        <p:spPr>
          <a:xfrm>
            <a:off x="953416" y="4151368"/>
            <a:ext cx="859531" cy="253916"/>
          </a:xfrm>
          <a:prstGeom prst="rect">
            <a:avLst/>
          </a:prstGeom>
          <a:solidFill>
            <a:schemeClr val="bg1"/>
          </a:solidFill>
          <a:ln>
            <a:noFill/>
          </a:ln>
        </p:spPr>
        <p:txBody>
          <a:bodyPr wrap="none" rtlCol="0">
            <a:spAutoFit/>
          </a:bodyPr>
          <a:lstStyle/>
          <a:p>
            <a:pPr algn="ctr"/>
            <a:r>
              <a:rPr lang="en-US" altLang="ja-JP" sz="1050" dirty="0" smtClean="0"/>
              <a:t>LBR-127HLD</a:t>
            </a:r>
          </a:p>
        </p:txBody>
      </p:sp>
      <p:sp>
        <p:nvSpPr>
          <p:cNvPr id="6" name="テキスト ボックス 5"/>
          <p:cNvSpPr txBox="1"/>
          <p:nvPr/>
        </p:nvSpPr>
        <p:spPr>
          <a:xfrm>
            <a:off x="1631864" y="1976648"/>
            <a:ext cx="417102" cy="253916"/>
          </a:xfrm>
          <a:prstGeom prst="rect">
            <a:avLst/>
          </a:prstGeom>
          <a:solidFill>
            <a:schemeClr val="bg1"/>
          </a:solidFill>
          <a:ln>
            <a:noFill/>
          </a:ln>
        </p:spPr>
        <p:txBody>
          <a:bodyPr wrap="none" rtlCol="0">
            <a:spAutoFit/>
          </a:bodyPr>
          <a:lstStyle/>
          <a:p>
            <a:pPr algn="ctr"/>
            <a:r>
              <a:rPr lang="en-US" altLang="ja-JP" sz="1050" dirty="0" smtClean="0"/>
              <a:t>2.4k</a:t>
            </a:r>
          </a:p>
        </p:txBody>
      </p:sp>
    </p:spTree>
    <p:extLst>
      <p:ext uri="{BB962C8B-B14F-4D97-AF65-F5344CB8AC3E}">
        <p14:creationId xmlns:p14="http://schemas.microsoft.com/office/powerpoint/2010/main" val="411832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9058" y="620688"/>
            <a:ext cx="9563347" cy="1352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8560" y="509832"/>
            <a:ext cx="10009112" cy="35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の組み立て（原寸大パーツリスト）</a:t>
            </a:r>
            <a:endParaRPr kumimoji="1" lang="ja-JP" altLang="en-US" sz="2800" dirty="0"/>
          </a:p>
        </p:txBody>
      </p:sp>
      <p:sp>
        <p:nvSpPr>
          <p:cNvPr id="3" name="正方形/長方形 2"/>
          <p:cNvSpPr/>
          <p:nvPr/>
        </p:nvSpPr>
        <p:spPr>
          <a:xfrm>
            <a:off x="8146509" y="1398307"/>
            <a:ext cx="889987" cy="430887"/>
          </a:xfrm>
          <a:prstGeom prst="rect">
            <a:avLst/>
          </a:prstGeom>
        </p:spPr>
        <p:txBody>
          <a:bodyPr wrap="none">
            <a:spAutoFit/>
          </a:bodyPr>
          <a:lstStyle/>
          <a:p>
            <a:pPr algn="ctr"/>
            <a:r>
              <a:rPr lang="en-US" altLang="ja-JP" sz="1100" dirty="0" smtClean="0"/>
              <a:t>1kΩ</a:t>
            </a:r>
          </a:p>
          <a:p>
            <a:pPr algn="ctr"/>
            <a:r>
              <a:rPr lang="ja-JP" altLang="en-US" sz="1100" dirty="0" smtClean="0"/>
              <a:t>（</a:t>
            </a:r>
            <a:r>
              <a:rPr lang="ja-JP" altLang="en-US" sz="1100" dirty="0"/>
              <a:t>茶黒赤金）</a:t>
            </a:r>
            <a:endParaRPr lang="en-US" altLang="ja-JP" sz="1100" dirty="0"/>
          </a:p>
        </p:txBody>
      </p:sp>
      <p:sp>
        <p:nvSpPr>
          <p:cNvPr id="5" name="正方形/長方形 4"/>
          <p:cNvSpPr/>
          <p:nvPr/>
        </p:nvSpPr>
        <p:spPr>
          <a:xfrm>
            <a:off x="7339948" y="1398307"/>
            <a:ext cx="889987" cy="430887"/>
          </a:xfrm>
          <a:prstGeom prst="rect">
            <a:avLst/>
          </a:prstGeom>
        </p:spPr>
        <p:txBody>
          <a:bodyPr wrap="none">
            <a:spAutoFit/>
          </a:bodyPr>
          <a:lstStyle/>
          <a:p>
            <a:pPr algn="ctr"/>
            <a:r>
              <a:rPr lang="en-US" altLang="ja-JP" sz="1050" dirty="0" smtClean="0"/>
              <a:t>220Ω</a:t>
            </a:r>
          </a:p>
          <a:p>
            <a:pPr algn="ctr"/>
            <a:r>
              <a:rPr lang="ja-JP" altLang="en-US" sz="1050" dirty="0" smtClean="0"/>
              <a:t>（</a:t>
            </a:r>
            <a:r>
              <a:rPr lang="ja-JP" altLang="en-US" sz="1050" dirty="0"/>
              <a:t>赤赤茶金）</a:t>
            </a:r>
            <a:endParaRPr lang="en-US" altLang="ja-JP" sz="1050" dirty="0"/>
          </a:p>
        </p:txBody>
      </p:sp>
      <p:sp>
        <p:nvSpPr>
          <p:cNvPr id="7" name="正方形/長方形 6"/>
          <p:cNvSpPr/>
          <p:nvPr/>
        </p:nvSpPr>
        <p:spPr>
          <a:xfrm>
            <a:off x="6459065" y="1398307"/>
            <a:ext cx="889987" cy="430887"/>
          </a:xfrm>
          <a:prstGeom prst="rect">
            <a:avLst/>
          </a:prstGeom>
        </p:spPr>
        <p:txBody>
          <a:bodyPr wrap="none">
            <a:spAutoFit/>
          </a:bodyPr>
          <a:lstStyle/>
          <a:p>
            <a:pPr algn="ctr"/>
            <a:r>
              <a:rPr lang="en-US" altLang="ja-JP" sz="1050" dirty="0" smtClean="0"/>
              <a:t>220Ω</a:t>
            </a:r>
          </a:p>
          <a:p>
            <a:pPr algn="ctr"/>
            <a:r>
              <a:rPr lang="ja-JP" altLang="en-US" sz="1050" dirty="0" smtClean="0"/>
              <a:t>（</a:t>
            </a:r>
            <a:r>
              <a:rPr lang="ja-JP" altLang="en-US" sz="1050" dirty="0"/>
              <a:t>赤赤茶金）</a:t>
            </a:r>
            <a:endParaRPr lang="en-US" altLang="ja-JP" sz="1050" dirty="0"/>
          </a:p>
        </p:txBody>
      </p:sp>
      <p:sp>
        <p:nvSpPr>
          <p:cNvPr id="6" name="正方形/長方形 5"/>
          <p:cNvSpPr/>
          <p:nvPr/>
        </p:nvSpPr>
        <p:spPr>
          <a:xfrm>
            <a:off x="5508808" y="1398307"/>
            <a:ext cx="857927" cy="415498"/>
          </a:xfrm>
          <a:prstGeom prst="rect">
            <a:avLst/>
          </a:prstGeom>
        </p:spPr>
        <p:txBody>
          <a:bodyPr wrap="none">
            <a:spAutoFit/>
          </a:bodyPr>
          <a:lstStyle/>
          <a:p>
            <a:pPr algn="ctr"/>
            <a:r>
              <a:rPr lang="en-US" altLang="ja-JP" sz="1050" dirty="0" smtClean="0"/>
              <a:t>1MΩ</a:t>
            </a:r>
          </a:p>
          <a:p>
            <a:pPr algn="ctr"/>
            <a:r>
              <a:rPr lang="ja-JP" altLang="en-US" sz="1050" dirty="0" smtClean="0"/>
              <a:t>（</a:t>
            </a:r>
            <a:r>
              <a:rPr lang="ja-JP" altLang="en-US" sz="1050" dirty="0"/>
              <a:t>茶黒緑金）</a:t>
            </a:r>
          </a:p>
        </p:txBody>
      </p:sp>
      <p:sp>
        <p:nvSpPr>
          <p:cNvPr id="8" name="正方形/長方形 7"/>
          <p:cNvSpPr/>
          <p:nvPr/>
        </p:nvSpPr>
        <p:spPr>
          <a:xfrm>
            <a:off x="4578008" y="1398307"/>
            <a:ext cx="857927" cy="415498"/>
          </a:xfrm>
          <a:prstGeom prst="rect">
            <a:avLst/>
          </a:prstGeom>
        </p:spPr>
        <p:txBody>
          <a:bodyPr wrap="none">
            <a:spAutoFit/>
          </a:bodyPr>
          <a:lstStyle/>
          <a:p>
            <a:pPr algn="ctr"/>
            <a:r>
              <a:rPr lang="en-US" altLang="ja-JP" sz="1050" dirty="0" smtClean="0"/>
              <a:t>2.4kΩ</a:t>
            </a:r>
          </a:p>
          <a:p>
            <a:pPr algn="ctr"/>
            <a:r>
              <a:rPr lang="ja-JP" altLang="en-US" sz="1050" dirty="0" smtClean="0"/>
              <a:t>（</a:t>
            </a:r>
            <a:r>
              <a:rPr lang="ja-JP" altLang="en-US" sz="1050" dirty="0"/>
              <a:t>赤黄赤金）</a:t>
            </a:r>
            <a:endParaRPr lang="en-US" altLang="ja-JP" sz="1050" dirty="0"/>
          </a:p>
        </p:txBody>
      </p:sp>
      <p:sp>
        <p:nvSpPr>
          <p:cNvPr id="9" name="正方形/長方形 8"/>
          <p:cNvSpPr/>
          <p:nvPr/>
        </p:nvSpPr>
        <p:spPr>
          <a:xfrm>
            <a:off x="3584688" y="1398307"/>
            <a:ext cx="857927" cy="415498"/>
          </a:xfrm>
          <a:prstGeom prst="rect">
            <a:avLst/>
          </a:prstGeom>
        </p:spPr>
        <p:txBody>
          <a:bodyPr wrap="none">
            <a:spAutoFit/>
          </a:bodyPr>
          <a:lstStyle/>
          <a:p>
            <a:pPr algn="ctr"/>
            <a:r>
              <a:rPr lang="en-US" altLang="ja-JP" sz="1050" dirty="0" smtClean="0"/>
              <a:t>100kΩ</a:t>
            </a:r>
          </a:p>
          <a:p>
            <a:pPr algn="ctr"/>
            <a:r>
              <a:rPr lang="ja-JP" altLang="en-US" sz="1050" dirty="0" smtClean="0"/>
              <a:t>（</a:t>
            </a:r>
            <a:r>
              <a:rPr lang="ja-JP" altLang="en-US" sz="1050" dirty="0"/>
              <a:t>茶黒黄金）</a:t>
            </a:r>
            <a:endParaRPr lang="en-US" altLang="ja-JP" sz="1050" dirty="0"/>
          </a:p>
        </p:txBody>
      </p:sp>
      <p:sp>
        <p:nvSpPr>
          <p:cNvPr id="10" name="正方形/長方形 9"/>
          <p:cNvSpPr/>
          <p:nvPr/>
        </p:nvSpPr>
        <p:spPr>
          <a:xfrm>
            <a:off x="4245691" y="5475236"/>
            <a:ext cx="580608" cy="261610"/>
          </a:xfrm>
          <a:prstGeom prst="rect">
            <a:avLst/>
          </a:prstGeom>
        </p:spPr>
        <p:txBody>
          <a:bodyPr wrap="none">
            <a:spAutoFit/>
          </a:bodyPr>
          <a:lstStyle/>
          <a:p>
            <a:pPr algn="ctr"/>
            <a:r>
              <a:rPr lang="en-US" altLang="ja-JP" sz="1050" dirty="0"/>
              <a:t>LM358</a:t>
            </a:r>
          </a:p>
        </p:txBody>
      </p:sp>
      <p:sp>
        <p:nvSpPr>
          <p:cNvPr id="11" name="正方形/長方形 10"/>
          <p:cNvSpPr/>
          <p:nvPr/>
        </p:nvSpPr>
        <p:spPr>
          <a:xfrm>
            <a:off x="3895753" y="3789040"/>
            <a:ext cx="920444" cy="415498"/>
          </a:xfrm>
          <a:prstGeom prst="rect">
            <a:avLst/>
          </a:prstGeom>
        </p:spPr>
        <p:txBody>
          <a:bodyPr wrap="none">
            <a:spAutoFit/>
          </a:bodyPr>
          <a:lstStyle/>
          <a:p>
            <a:pPr algn="ctr"/>
            <a:r>
              <a:rPr lang="ja-JP" altLang="en-US" sz="1050" dirty="0" smtClean="0"/>
              <a:t>コンデンサー</a:t>
            </a:r>
            <a:endParaRPr lang="en-US" altLang="ja-JP" sz="1050" dirty="0" smtClean="0"/>
          </a:p>
          <a:p>
            <a:pPr algn="ctr"/>
            <a:r>
              <a:rPr lang="en-US" altLang="ja-JP" sz="1050" dirty="0" smtClean="0"/>
              <a:t>105</a:t>
            </a:r>
            <a:endParaRPr lang="en-US" altLang="ja-JP" sz="1050" dirty="0"/>
          </a:p>
        </p:txBody>
      </p:sp>
      <p:sp>
        <p:nvSpPr>
          <p:cNvPr id="13" name="正方形/長方形 12"/>
          <p:cNvSpPr/>
          <p:nvPr/>
        </p:nvSpPr>
        <p:spPr>
          <a:xfrm>
            <a:off x="5148064" y="3789040"/>
            <a:ext cx="920444" cy="415498"/>
          </a:xfrm>
          <a:prstGeom prst="rect">
            <a:avLst/>
          </a:prstGeom>
        </p:spPr>
        <p:txBody>
          <a:bodyPr wrap="none">
            <a:spAutoFit/>
          </a:bodyPr>
          <a:lstStyle/>
          <a:p>
            <a:pPr algn="ctr"/>
            <a:r>
              <a:rPr lang="ja-JP" altLang="en-US" sz="1050" dirty="0" smtClean="0"/>
              <a:t>コンデンサー</a:t>
            </a:r>
            <a:endParaRPr lang="en-US" altLang="ja-JP" sz="1050" dirty="0" smtClean="0"/>
          </a:p>
          <a:p>
            <a:pPr algn="ctr"/>
            <a:r>
              <a:rPr lang="en-US" altLang="ja-JP" sz="1050" dirty="0" smtClean="0"/>
              <a:t>104</a:t>
            </a:r>
            <a:endParaRPr lang="en-US" altLang="ja-JP" sz="1050" dirty="0"/>
          </a:p>
        </p:txBody>
      </p:sp>
      <p:sp>
        <p:nvSpPr>
          <p:cNvPr id="14" name="正方形/長方形 13"/>
          <p:cNvSpPr/>
          <p:nvPr/>
        </p:nvSpPr>
        <p:spPr>
          <a:xfrm>
            <a:off x="6220908" y="3789040"/>
            <a:ext cx="920444" cy="415498"/>
          </a:xfrm>
          <a:prstGeom prst="rect">
            <a:avLst/>
          </a:prstGeom>
        </p:spPr>
        <p:txBody>
          <a:bodyPr wrap="none">
            <a:spAutoFit/>
          </a:bodyPr>
          <a:lstStyle/>
          <a:p>
            <a:pPr algn="ctr"/>
            <a:r>
              <a:rPr lang="ja-JP" altLang="en-US" sz="1050" dirty="0" smtClean="0"/>
              <a:t>コンデンサー</a:t>
            </a:r>
            <a:endParaRPr lang="en-US" altLang="ja-JP" sz="1050" dirty="0" smtClean="0"/>
          </a:p>
          <a:p>
            <a:pPr algn="ctr"/>
            <a:r>
              <a:rPr lang="en-US" altLang="ja-JP" sz="1050" dirty="0" smtClean="0"/>
              <a:t>104</a:t>
            </a:r>
            <a:endParaRPr lang="en-US" altLang="ja-JP" sz="1050" dirty="0"/>
          </a:p>
        </p:txBody>
      </p:sp>
      <p:sp>
        <p:nvSpPr>
          <p:cNvPr id="12" name="正方形/長方形 11"/>
          <p:cNvSpPr/>
          <p:nvPr/>
        </p:nvSpPr>
        <p:spPr>
          <a:xfrm>
            <a:off x="5724128" y="5628315"/>
            <a:ext cx="965328" cy="430887"/>
          </a:xfrm>
          <a:prstGeom prst="rect">
            <a:avLst/>
          </a:prstGeom>
        </p:spPr>
        <p:txBody>
          <a:bodyPr wrap="none">
            <a:spAutoFit/>
          </a:bodyPr>
          <a:lstStyle/>
          <a:p>
            <a:pPr algn="ctr"/>
            <a:r>
              <a:rPr lang="ja-JP" altLang="en-US" sz="1050" dirty="0"/>
              <a:t>可変抵抗</a:t>
            </a:r>
            <a:r>
              <a:rPr lang="en-US" altLang="ja-JP" sz="1050" dirty="0" smtClean="0"/>
              <a:t>103</a:t>
            </a:r>
          </a:p>
          <a:p>
            <a:pPr algn="ctr"/>
            <a:r>
              <a:rPr lang="en-US" altLang="ja-JP" sz="1050" dirty="0" smtClean="0"/>
              <a:t>(</a:t>
            </a:r>
            <a:r>
              <a:rPr lang="en-US" altLang="ja-JP" sz="1050" dirty="0"/>
              <a:t>10k)</a:t>
            </a:r>
          </a:p>
        </p:txBody>
      </p:sp>
      <p:sp>
        <p:nvSpPr>
          <p:cNvPr id="15" name="正方形/長方形 14"/>
          <p:cNvSpPr/>
          <p:nvPr/>
        </p:nvSpPr>
        <p:spPr>
          <a:xfrm>
            <a:off x="7450910" y="5628315"/>
            <a:ext cx="399468" cy="261610"/>
          </a:xfrm>
          <a:prstGeom prst="rect">
            <a:avLst/>
          </a:prstGeom>
        </p:spPr>
        <p:txBody>
          <a:bodyPr wrap="none">
            <a:spAutoFit/>
          </a:bodyPr>
          <a:lstStyle/>
          <a:p>
            <a:pPr algn="ctr"/>
            <a:r>
              <a:rPr lang="en-US" altLang="ja-JP" sz="1050" dirty="0"/>
              <a:t>LED</a:t>
            </a:r>
          </a:p>
        </p:txBody>
      </p:sp>
    </p:spTree>
    <p:extLst>
      <p:ext uri="{BB962C8B-B14F-4D97-AF65-F5344CB8AC3E}">
        <p14:creationId xmlns:p14="http://schemas.microsoft.com/office/powerpoint/2010/main" val="157307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sdiy.web.fc2.com/avr_7segclockbb/b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279" y="1028982"/>
            <a:ext cx="3233153" cy="549636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30255" y="1028982"/>
            <a:ext cx="4320480" cy="4893647"/>
          </a:xfrm>
          <a:prstGeom prst="rect">
            <a:avLst/>
          </a:prstGeom>
          <a:noFill/>
        </p:spPr>
        <p:txBody>
          <a:bodyPr wrap="square" rtlCol="0">
            <a:spAutoFit/>
          </a:bodyPr>
          <a:lstStyle/>
          <a:p>
            <a:r>
              <a:rPr kumimoji="1" lang="ja-JP" altLang="en-US" sz="2400" dirty="0" smtClean="0"/>
              <a:t>　ブレッドボードはハンダ付けをしないで、電子回路を仮組みするためのもの。ブレッドボードの内部で、</a:t>
            </a:r>
            <a:r>
              <a:rPr kumimoji="1" lang="ja-JP" altLang="en-US" sz="2400" u="sng" dirty="0" smtClean="0"/>
              <a:t>黒いラインは横方向</a:t>
            </a:r>
            <a:r>
              <a:rPr kumimoji="1" lang="ja-JP" altLang="en-US" sz="2400" dirty="0" smtClean="0"/>
              <a:t>に、</a:t>
            </a:r>
            <a:r>
              <a:rPr kumimoji="1" lang="ja-JP" altLang="en-US" sz="2400" u="sng" dirty="0" smtClean="0"/>
              <a:t>赤と青のラインは縦方向に</a:t>
            </a:r>
            <a:r>
              <a:rPr kumimoji="1" lang="ja-JP" altLang="en-US" sz="2400" dirty="0" smtClean="0"/>
              <a:t>接続されている。</a:t>
            </a:r>
            <a:endParaRPr kumimoji="1" lang="en-US" altLang="ja-JP" sz="2400" dirty="0" smtClean="0"/>
          </a:p>
          <a:p>
            <a:r>
              <a:rPr kumimoji="1" lang="ja-JP" altLang="en-US" sz="2400" dirty="0" smtClean="0"/>
              <a:t>　黒いラインの部分は、真ん中で分断されており、</a:t>
            </a:r>
            <a:r>
              <a:rPr kumimoji="1" lang="en-US" altLang="ja-JP" sz="2400" dirty="0" smtClean="0"/>
              <a:t>IC</a:t>
            </a:r>
            <a:r>
              <a:rPr kumimoji="1" lang="ja-JP" altLang="en-US" sz="2400" dirty="0" smtClean="0"/>
              <a:t>やコンデンサー、抵抗などを配置する。赤と青のラインには、通常電池やマイクロコンピュータから電源を接続し、</a:t>
            </a:r>
            <a:r>
              <a:rPr lang="ja-JP" altLang="en-US" sz="2400" dirty="0"/>
              <a:t>電子</a:t>
            </a:r>
            <a:r>
              <a:rPr lang="ja-JP" altLang="en-US" sz="2400" dirty="0" smtClean="0"/>
              <a:t>回路に電源を供給するために使用する。</a:t>
            </a:r>
            <a:endParaRPr kumimoji="1" lang="ja-JP" altLang="en-US" sz="2400" dirty="0"/>
          </a:p>
        </p:txBody>
      </p:sp>
      <p:sp>
        <p:nvSpPr>
          <p:cNvPr id="6" name="テキスト ボックス 5"/>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の組み立て</a:t>
            </a:r>
            <a:r>
              <a:rPr lang="ja-JP" altLang="en-US" sz="2800" dirty="0" smtClean="0"/>
              <a:t>（ブレッドボード）</a:t>
            </a:r>
            <a:endParaRPr kumimoji="1" lang="ja-JP" altLang="en-US" sz="2800" dirty="0"/>
          </a:p>
        </p:txBody>
      </p:sp>
    </p:spTree>
    <p:extLst>
      <p:ext uri="{BB962C8B-B14F-4D97-AF65-F5344CB8AC3E}">
        <p14:creationId xmlns:p14="http://schemas.microsoft.com/office/powerpoint/2010/main" val="1923671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46635" y="1269839"/>
            <a:ext cx="4571429" cy="45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800" dirty="0" smtClean="0"/>
              <a:t>（</a:t>
            </a:r>
            <a:r>
              <a:rPr lang="en-US" altLang="ja-JP" sz="2800" dirty="0" smtClean="0"/>
              <a:t>IC</a:t>
            </a:r>
            <a:r>
              <a:rPr lang="ja-JP" altLang="en-US" sz="2800" dirty="0" smtClean="0"/>
              <a:t>・</a:t>
            </a:r>
            <a:r>
              <a:rPr lang="en-US" altLang="ja-JP" sz="2800" dirty="0" smtClean="0"/>
              <a:t>LED</a:t>
            </a:r>
            <a:r>
              <a:rPr lang="ja-JP" altLang="en-US" sz="2800" dirty="0" smtClean="0"/>
              <a:t>・</a:t>
            </a:r>
            <a:r>
              <a:rPr lang="en-US" altLang="ja-JP" sz="2800" dirty="0" smtClean="0"/>
              <a:t>VR</a:t>
            </a:r>
            <a:r>
              <a:rPr lang="ja-JP" altLang="en-US" sz="2800" dirty="0" smtClean="0"/>
              <a:t>）</a:t>
            </a:r>
            <a:endParaRPr kumimoji="1" lang="ja-JP" altLang="en-US" sz="2800" dirty="0"/>
          </a:p>
        </p:txBody>
      </p:sp>
      <p:sp>
        <p:nvSpPr>
          <p:cNvPr id="3" name="四角形吹き出し 2"/>
          <p:cNvSpPr/>
          <p:nvPr/>
        </p:nvSpPr>
        <p:spPr>
          <a:xfrm>
            <a:off x="5076056" y="1845902"/>
            <a:ext cx="2304256" cy="1008112"/>
          </a:xfrm>
          <a:prstGeom prst="wedgeRectCallout">
            <a:avLst>
              <a:gd name="adj1" fmla="val -69886"/>
              <a:gd name="adj2" fmla="val 36045"/>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smtClean="0">
                <a:solidFill>
                  <a:schemeClr val="tx1"/>
                </a:solidFill>
              </a:rPr>
              <a:t>【</a:t>
            </a:r>
            <a:r>
              <a:rPr lang="ja-JP" altLang="en-US" sz="1600" b="1" smtClean="0">
                <a:solidFill>
                  <a:schemeClr val="tx1"/>
                </a:solidFill>
              </a:rPr>
              <a:t>可変</a:t>
            </a:r>
            <a:r>
              <a:rPr lang="ja-JP" altLang="en-US" sz="1600" b="1" dirty="0" smtClean="0">
                <a:solidFill>
                  <a:schemeClr val="tx1"/>
                </a:solidFill>
              </a:rPr>
              <a:t>抵抗</a:t>
            </a:r>
            <a:r>
              <a:rPr lang="en-US" altLang="ja-JP" sz="1600" b="1" smtClean="0">
                <a:solidFill>
                  <a:schemeClr val="tx1"/>
                </a:solidFill>
              </a:rPr>
              <a:t>103</a:t>
            </a:r>
            <a:r>
              <a:rPr lang="en-US" altLang="ja-JP" sz="1600" b="1">
                <a:solidFill>
                  <a:schemeClr val="tx1"/>
                </a:solidFill>
              </a:rPr>
              <a:t>(</a:t>
            </a:r>
            <a:r>
              <a:rPr lang="en-US" altLang="ja-JP" sz="1600" b="1" smtClean="0">
                <a:solidFill>
                  <a:schemeClr val="tx1"/>
                </a:solidFill>
              </a:rPr>
              <a:t>10k)】</a:t>
            </a:r>
            <a:endParaRPr lang="en-US" altLang="ja-JP" sz="1600" b="1" dirty="0" smtClean="0">
              <a:solidFill>
                <a:schemeClr val="tx1"/>
              </a:solidFill>
            </a:endParaRPr>
          </a:p>
          <a:p>
            <a:pPr algn="ctr"/>
            <a:r>
              <a:rPr kumimoji="1" lang="ja-JP" altLang="en-US" sz="1600" dirty="0">
                <a:solidFill>
                  <a:schemeClr val="tx1"/>
                </a:solidFill>
              </a:rPr>
              <a:t>両端</a:t>
            </a:r>
            <a:r>
              <a:rPr kumimoji="1" lang="ja-JP" altLang="en-US" sz="1600" dirty="0" smtClean="0">
                <a:solidFill>
                  <a:schemeClr val="tx1"/>
                </a:solidFill>
              </a:rPr>
              <a:t>が</a:t>
            </a:r>
            <a:r>
              <a:rPr kumimoji="1" lang="en-US" altLang="ja-JP" sz="1600" dirty="0" smtClean="0">
                <a:solidFill>
                  <a:schemeClr val="tx1"/>
                </a:solidFill>
              </a:rPr>
              <a:t>h6,h8</a:t>
            </a:r>
          </a:p>
          <a:p>
            <a:pPr algn="ctr"/>
            <a:r>
              <a:rPr lang="ja-JP" altLang="en-US" sz="1600" dirty="0" smtClean="0">
                <a:solidFill>
                  <a:schemeClr val="tx1"/>
                </a:solidFill>
              </a:rPr>
              <a:t>真ん中を</a:t>
            </a:r>
            <a:r>
              <a:rPr lang="en-US" altLang="ja-JP" sz="1600" dirty="0" smtClean="0">
                <a:solidFill>
                  <a:schemeClr val="tx1"/>
                </a:solidFill>
              </a:rPr>
              <a:t>i7</a:t>
            </a:r>
            <a:r>
              <a:rPr lang="ja-JP" altLang="en-US" sz="1600" dirty="0" smtClean="0">
                <a:solidFill>
                  <a:schemeClr val="tx1"/>
                </a:solidFill>
              </a:rPr>
              <a:t>へ</a:t>
            </a:r>
            <a:endParaRPr kumimoji="1" lang="ja-JP" altLang="en-US" sz="1600" dirty="0">
              <a:solidFill>
                <a:schemeClr val="tx1"/>
              </a:solidFill>
            </a:endParaRPr>
          </a:p>
        </p:txBody>
      </p:sp>
      <p:sp>
        <p:nvSpPr>
          <p:cNvPr id="5" name="四角形吹き出し 4"/>
          <p:cNvSpPr/>
          <p:nvPr/>
        </p:nvSpPr>
        <p:spPr>
          <a:xfrm>
            <a:off x="108543" y="2277950"/>
            <a:ext cx="2788150" cy="1008112"/>
          </a:xfrm>
          <a:prstGeom prst="wedgeRectCallout">
            <a:avLst>
              <a:gd name="adj1" fmla="val 61840"/>
              <a:gd name="adj2" fmla="val 7509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【LM358】</a:t>
            </a:r>
            <a:endParaRPr kumimoji="1" lang="en-US" altLang="ja-JP" sz="1600" b="1" dirty="0" smtClean="0">
              <a:solidFill>
                <a:schemeClr val="tx1"/>
              </a:solidFill>
            </a:endParaRPr>
          </a:p>
          <a:p>
            <a:pPr algn="ctr"/>
            <a:r>
              <a:rPr kumimoji="1" lang="ja-JP" altLang="en-US" sz="1600" smtClean="0">
                <a:solidFill>
                  <a:srgbClr val="FF0000"/>
                </a:solidFill>
              </a:rPr>
              <a:t>切れ込みを下側にして、</a:t>
            </a:r>
            <a:endParaRPr kumimoji="1" lang="en-US" altLang="ja-JP" sz="1600" smtClean="0">
              <a:solidFill>
                <a:srgbClr val="FF0000"/>
              </a:solidFill>
            </a:endParaRPr>
          </a:p>
          <a:p>
            <a:pPr algn="ctr"/>
            <a:r>
              <a:rPr kumimoji="1" lang="en-US" altLang="ja-JP" sz="1600" smtClean="0">
                <a:solidFill>
                  <a:schemeClr val="tx1"/>
                </a:solidFill>
              </a:rPr>
              <a:t>e,f</a:t>
            </a:r>
            <a:r>
              <a:rPr kumimoji="1" lang="ja-JP" altLang="en-US" sz="1600" smtClean="0">
                <a:solidFill>
                  <a:schemeClr val="tx1"/>
                </a:solidFill>
              </a:rPr>
              <a:t>列の</a:t>
            </a:r>
            <a:r>
              <a:rPr kumimoji="1" lang="en-US" altLang="ja-JP" sz="1600" smtClean="0">
                <a:solidFill>
                  <a:schemeClr val="tx1"/>
                </a:solidFill>
              </a:rPr>
              <a:t>10~13</a:t>
            </a:r>
            <a:r>
              <a:rPr kumimoji="1" lang="ja-JP" altLang="en-US" sz="1600" smtClean="0">
                <a:solidFill>
                  <a:schemeClr val="tx1"/>
                </a:solidFill>
              </a:rPr>
              <a:t>へ</a:t>
            </a:r>
            <a:endParaRPr kumimoji="1" lang="ja-JP" altLang="en-US" sz="1600" dirty="0">
              <a:solidFill>
                <a:schemeClr val="tx1"/>
              </a:solidFill>
            </a:endParaRPr>
          </a:p>
        </p:txBody>
      </p:sp>
      <p:sp>
        <p:nvSpPr>
          <p:cNvPr id="6" name="四角形吹き出し 5"/>
          <p:cNvSpPr/>
          <p:nvPr/>
        </p:nvSpPr>
        <p:spPr>
          <a:xfrm>
            <a:off x="2758015" y="5090307"/>
            <a:ext cx="1374891" cy="595107"/>
          </a:xfrm>
          <a:prstGeom prst="wedgeRectCallout">
            <a:avLst>
              <a:gd name="adj1" fmla="val 45440"/>
              <a:gd name="adj2" fmla="val -137226"/>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【LED】</a:t>
            </a:r>
            <a:endParaRPr kumimoji="1" lang="en-US" altLang="ja-JP" sz="1600" b="1" dirty="0" smtClean="0">
              <a:solidFill>
                <a:schemeClr val="tx1"/>
              </a:solidFill>
            </a:endParaRPr>
          </a:p>
          <a:p>
            <a:pPr algn="ctr"/>
            <a:r>
              <a:rPr lang="en-US" altLang="ja-JP" sz="1600" smtClean="0">
                <a:solidFill>
                  <a:schemeClr val="tx1"/>
                </a:solidFill>
              </a:rPr>
              <a:t>h14-h17</a:t>
            </a:r>
            <a:endParaRPr lang="en-US" altLang="ja-JP" sz="1600" dirty="0" smtClean="0">
              <a:solidFill>
                <a:schemeClr val="tx1"/>
              </a:solidFill>
            </a:endParaRPr>
          </a:p>
        </p:txBody>
      </p:sp>
      <p:sp>
        <p:nvSpPr>
          <p:cNvPr id="7" name="四角形吹き出し 6"/>
          <p:cNvSpPr/>
          <p:nvPr/>
        </p:nvSpPr>
        <p:spPr>
          <a:xfrm>
            <a:off x="2195736" y="4201335"/>
            <a:ext cx="1249725" cy="400856"/>
          </a:xfrm>
          <a:prstGeom prst="wedgeRectCallout">
            <a:avLst>
              <a:gd name="adj1" fmla="val 38167"/>
              <a:gd name="adj2" fmla="val -145814"/>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切れ込み</a:t>
            </a:r>
            <a:endParaRPr kumimoji="1" lang="ja-JP" altLang="en-US" sz="1600" dirty="0">
              <a:solidFill>
                <a:srgbClr val="FF0000"/>
              </a:solidFill>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8800" y="3645758"/>
            <a:ext cx="2258748" cy="2488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直線コネクタ 7"/>
          <p:cNvCxnSpPr/>
          <p:nvPr/>
        </p:nvCxnSpPr>
        <p:spPr>
          <a:xfrm flipV="1">
            <a:off x="6660232" y="4073102"/>
            <a:ext cx="720080" cy="7200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四角形吹き出し 10"/>
          <p:cNvSpPr/>
          <p:nvPr/>
        </p:nvSpPr>
        <p:spPr>
          <a:xfrm>
            <a:off x="7354723" y="4263089"/>
            <a:ext cx="1249725" cy="606071"/>
          </a:xfrm>
          <a:prstGeom prst="wedgeRectCallout">
            <a:avLst>
              <a:gd name="adj1" fmla="val -65135"/>
              <a:gd name="adj2" fmla="val -21981"/>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FF0000"/>
                </a:solidFill>
              </a:rPr>
              <a:t>斜めの</a:t>
            </a:r>
            <a:endParaRPr kumimoji="1" lang="en-US" altLang="ja-JP" sz="1400" dirty="0" smtClean="0">
              <a:solidFill>
                <a:srgbClr val="FF0000"/>
              </a:solidFill>
            </a:endParaRPr>
          </a:p>
          <a:p>
            <a:pPr algn="ctr"/>
            <a:r>
              <a:rPr kumimoji="1" lang="ja-JP" altLang="en-US" sz="1400" dirty="0" smtClean="0">
                <a:solidFill>
                  <a:srgbClr val="FF0000"/>
                </a:solidFill>
              </a:rPr>
              <a:t>切れ込み</a:t>
            </a:r>
            <a:endParaRPr kumimoji="1" lang="ja-JP" altLang="en-US" sz="1400" dirty="0">
              <a:solidFill>
                <a:srgbClr val="FF0000"/>
              </a:solidFill>
            </a:endParaRPr>
          </a:p>
        </p:txBody>
      </p:sp>
      <p:sp>
        <p:nvSpPr>
          <p:cNvPr id="9" name="テキスト ボックス 8"/>
          <p:cNvSpPr txBox="1"/>
          <p:nvPr/>
        </p:nvSpPr>
        <p:spPr>
          <a:xfrm>
            <a:off x="5004048" y="6330806"/>
            <a:ext cx="3065263" cy="338554"/>
          </a:xfrm>
          <a:prstGeom prst="rect">
            <a:avLst/>
          </a:prstGeom>
          <a:noFill/>
        </p:spPr>
        <p:txBody>
          <a:bodyPr wrap="none" rtlCol="0">
            <a:spAutoFit/>
          </a:bodyPr>
          <a:lstStyle/>
          <a:p>
            <a:r>
              <a:rPr kumimoji="1" lang="en-US" altLang="ja-JP" sz="1600" dirty="0" smtClean="0">
                <a:solidFill>
                  <a:srgbClr val="FF0000"/>
                </a:solidFill>
              </a:rPr>
              <a:t>※LED</a:t>
            </a:r>
            <a:r>
              <a:rPr kumimoji="1" lang="ja-JP" altLang="en-US" sz="1600" dirty="0" err="1" smtClean="0">
                <a:solidFill>
                  <a:srgbClr val="FF0000"/>
                </a:solidFill>
              </a:rPr>
              <a:t>には</a:t>
            </a:r>
            <a:r>
              <a:rPr kumimoji="1" lang="ja-JP" altLang="en-US" sz="1600" dirty="0" smtClean="0">
                <a:solidFill>
                  <a:srgbClr val="FF0000"/>
                </a:solidFill>
              </a:rPr>
              <a:t>向きがあるので注意！</a:t>
            </a:r>
            <a:endParaRPr kumimoji="1" lang="ja-JP" altLang="en-US" sz="1600" dirty="0">
              <a:solidFill>
                <a:srgbClr val="FF0000"/>
              </a:solidFill>
            </a:endParaRPr>
          </a:p>
        </p:txBody>
      </p:sp>
      <p:sp>
        <p:nvSpPr>
          <p:cNvPr id="12" name="テキスト ボックス 11"/>
          <p:cNvSpPr txBox="1"/>
          <p:nvPr/>
        </p:nvSpPr>
        <p:spPr>
          <a:xfrm>
            <a:off x="5436847" y="1434262"/>
            <a:ext cx="3435556" cy="338554"/>
          </a:xfrm>
          <a:prstGeom prst="rect">
            <a:avLst/>
          </a:prstGeom>
          <a:noFill/>
        </p:spPr>
        <p:txBody>
          <a:bodyPr wrap="none" rtlCol="0">
            <a:spAutoFit/>
          </a:bodyPr>
          <a:lstStyle/>
          <a:p>
            <a:r>
              <a:rPr kumimoji="1" lang="en-US" altLang="ja-JP" sz="1600" smtClean="0">
                <a:solidFill>
                  <a:srgbClr val="FF0000"/>
                </a:solidFill>
              </a:rPr>
              <a:t>※</a:t>
            </a:r>
            <a:r>
              <a:rPr kumimoji="1" lang="ja-JP" altLang="en-US" sz="1600" smtClean="0">
                <a:solidFill>
                  <a:srgbClr val="FF0000"/>
                </a:solidFill>
              </a:rPr>
              <a:t>銀ポッチが左上になるように配置！</a:t>
            </a:r>
            <a:endParaRPr kumimoji="1" lang="ja-JP" altLang="en-US" sz="1600" dirty="0">
              <a:solidFill>
                <a:srgbClr val="FF0000"/>
              </a:solidFill>
            </a:endParaRPr>
          </a:p>
        </p:txBody>
      </p:sp>
      <p:sp>
        <p:nvSpPr>
          <p:cNvPr id="13" name="四角形吹き出し 12"/>
          <p:cNvSpPr/>
          <p:nvPr/>
        </p:nvSpPr>
        <p:spPr>
          <a:xfrm>
            <a:off x="8156403" y="5940386"/>
            <a:ext cx="938937" cy="440942"/>
          </a:xfrm>
          <a:prstGeom prst="wedgeRectCallout">
            <a:avLst>
              <a:gd name="adj1" fmla="val -74013"/>
              <a:gd name="adj2" fmla="val -166027"/>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mtClean="0">
                <a:solidFill>
                  <a:srgbClr val="FF0000"/>
                </a:solidFill>
              </a:rPr>
              <a:t>＋</a:t>
            </a:r>
            <a:endParaRPr kumimoji="1" lang="en-US" altLang="ja-JP" sz="1400" smtClean="0">
              <a:solidFill>
                <a:srgbClr val="FF0000"/>
              </a:solidFill>
            </a:endParaRPr>
          </a:p>
          <a:p>
            <a:pPr algn="ctr"/>
            <a:r>
              <a:rPr lang="ja-JP" altLang="en-US" sz="1400" smtClean="0">
                <a:solidFill>
                  <a:srgbClr val="FF0000"/>
                </a:solidFill>
              </a:rPr>
              <a:t>（長い足）</a:t>
            </a:r>
            <a:endParaRPr kumimoji="1" lang="ja-JP" altLang="en-US" sz="1400" dirty="0">
              <a:solidFill>
                <a:srgbClr val="FF0000"/>
              </a:solidFill>
            </a:endParaRPr>
          </a:p>
        </p:txBody>
      </p:sp>
      <p:sp>
        <p:nvSpPr>
          <p:cNvPr id="14" name="四角形吹き出し 13"/>
          <p:cNvSpPr/>
          <p:nvPr/>
        </p:nvSpPr>
        <p:spPr>
          <a:xfrm>
            <a:off x="5602286" y="5085184"/>
            <a:ext cx="938937" cy="440942"/>
          </a:xfrm>
          <a:prstGeom prst="wedgeRectCallout">
            <a:avLst>
              <a:gd name="adj1" fmla="val 68985"/>
              <a:gd name="adj2" fmla="val 20347"/>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mtClean="0">
                <a:solidFill>
                  <a:srgbClr val="FF0000"/>
                </a:solidFill>
              </a:rPr>
              <a:t>－</a:t>
            </a:r>
            <a:endParaRPr lang="en-US" altLang="ja-JP" sz="1400" smtClean="0">
              <a:solidFill>
                <a:srgbClr val="FF0000"/>
              </a:solidFill>
            </a:endParaRPr>
          </a:p>
          <a:p>
            <a:pPr algn="ctr"/>
            <a:r>
              <a:rPr lang="ja-JP" altLang="en-US" sz="1400" smtClean="0">
                <a:solidFill>
                  <a:srgbClr val="FF0000"/>
                </a:solidFill>
              </a:rPr>
              <a:t>（短い足）</a:t>
            </a:r>
            <a:endParaRPr kumimoji="1" lang="ja-JP" altLang="en-US" sz="1400" dirty="0">
              <a:solidFill>
                <a:srgbClr val="FF0000"/>
              </a:solidFill>
            </a:endParaRPr>
          </a:p>
        </p:txBody>
      </p:sp>
    </p:spTree>
    <p:extLst>
      <p:ext uri="{BB962C8B-B14F-4D97-AF65-F5344CB8AC3E}">
        <p14:creationId xmlns:p14="http://schemas.microsoft.com/office/powerpoint/2010/main" val="23664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2644"/>
            <a:ext cx="8208912" cy="523220"/>
          </a:xfrm>
          <a:prstGeom prst="rect">
            <a:avLst/>
          </a:prstGeom>
          <a:noFill/>
        </p:spPr>
        <p:txBody>
          <a:bodyPr wrap="square" rtlCol="0">
            <a:spAutoFit/>
          </a:bodyPr>
          <a:lstStyle/>
          <a:p>
            <a:r>
              <a:rPr kumimoji="1" lang="en-US" altLang="ja-JP" sz="2800" dirty="0" smtClean="0"/>
              <a:t>1-2-1.</a:t>
            </a:r>
            <a:r>
              <a:rPr lang="ja-JP" altLang="en-US" sz="2800" dirty="0" smtClean="0"/>
              <a:t>測定</a:t>
            </a:r>
            <a:r>
              <a:rPr lang="ja-JP" altLang="en-US" sz="2800" dirty="0"/>
              <a:t>装置</a:t>
            </a:r>
            <a:r>
              <a:rPr lang="ja-JP" altLang="en-US" sz="2800" dirty="0" smtClean="0"/>
              <a:t>の</a:t>
            </a:r>
            <a:r>
              <a:rPr lang="ja-JP" altLang="en-US" sz="2800" dirty="0"/>
              <a:t>組み立て</a:t>
            </a:r>
            <a:r>
              <a:rPr lang="ja-JP" altLang="en-US" sz="2800" dirty="0" smtClean="0"/>
              <a:t>（コンデンサー）</a:t>
            </a:r>
            <a:endParaRPr kumimoji="1" lang="ja-JP" altLang="en-US" sz="2800" dirty="0"/>
          </a:p>
        </p:txBody>
      </p:sp>
      <p:pic>
        <p:nvPicPr>
          <p:cNvPr id="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67744" y="1484784"/>
            <a:ext cx="4571429" cy="45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6012160" y="2895352"/>
            <a:ext cx="1865188" cy="720080"/>
          </a:xfrm>
          <a:prstGeom prst="wedgeRectCallout">
            <a:avLst>
              <a:gd name="adj1" fmla="val -95790"/>
              <a:gd name="adj2" fmla="val 47383"/>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a:t>
            </a:r>
            <a:r>
              <a:rPr kumimoji="1" lang="ja-JP" altLang="en-US" sz="1600" b="1" smtClean="0">
                <a:solidFill>
                  <a:schemeClr val="tx1"/>
                </a:solidFill>
              </a:rPr>
              <a:t>コンデンサー</a:t>
            </a:r>
            <a:r>
              <a:rPr kumimoji="1" lang="en-US" altLang="ja-JP" sz="1600" b="1" smtClean="0">
                <a:solidFill>
                  <a:schemeClr val="tx1"/>
                </a:solidFill>
              </a:rPr>
              <a:t>105】</a:t>
            </a:r>
            <a:endParaRPr kumimoji="1" lang="en-US" altLang="ja-JP" sz="1600" b="1" dirty="0" smtClean="0">
              <a:solidFill>
                <a:schemeClr val="tx1"/>
              </a:solidFill>
            </a:endParaRPr>
          </a:p>
          <a:p>
            <a:pPr algn="ctr"/>
            <a:r>
              <a:rPr lang="en-US" altLang="ja-JP" sz="1600" dirty="0" smtClean="0">
                <a:solidFill>
                  <a:schemeClr val="tx1"/>
                </a:solidFill>
              </a:rPr>
              <a:t>g11-f7</a:t>
            </a:r>
            <a:endParaRPr kumimoji="1" lang="en-US" altLang="ja-JP" sz="1600" dirty="0" smtClean="0">
              <a:solidFill>
                <a:schemeClr val="tx1"/>
              </a:solidFill>
            </a:endParaRPr>
          </a:p>
        </p:txBody>
      </p:sp>
      <p:sp>
        <p:nvSpPr>
          <p:cNvPr id="5" name="四角形吹き出し 4"/>
          <p:cNvSpPr/>
          <p:nvPr/>
        </p:nvSpPr>
        <p:spPr>
          <a:xfrm>
            <a:off x="6164560" y="3779130"/>
            <a:ext cx="1865188" cy="720080"/>
          </a:xfrm>
          <a:prstGeom prst="wedgeRectCallout">
            <a:avLst>
              <a:gd name="adj1" fmla="val -91024"/>
              <a:gd name="adj2" fmla="val -552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a:t>
            </a:r>
            <a:r>
              <a:rPr kumimoji="1" lang="ja-JP" altLang="en-US" sz="1600" b="1" smtClean="0">
                <a:solidFill>
                  <a:schemeClr val="tx1"/>
                </a:solidFill>
              </a:rPr>
              <a:t>コンデンサー</a:t>
            </a:r>
            <a:r>
              <a:rPr kumimoji="1" lang="en-US" altLang="ja-JP" sz="1600" b="1" smtClean="0">
                <a:solidFill>
                  <a:schemeClr val="tx1"/>
                </a:solidFill>
              </a:rPr>
              <a:t>104】</a:t>
            </a:r>
            <a:endParaRPr kumimoji="1" lang="en-US" altLang="ja-JP" sz="1600" b="1" dirty="0" smtClean="0">
              <a:solidFill>
                <a:schemeClr val="tx1"/>
              </a:solidFill>
            </a:endParaRPr>
          </a:p>
          <a:p>
            <a:pPr algn="ctr"/>
            <a:r>
              <a:rPr lang="en-US" altLang="ja-JP" sz="1600" dirty="0" smtClean="0">
                <a:solidFill>
                  <a:schemeClr val="tx1"/>
                </a:solidFill>
              </a:rPr>
              <a:t>i12-i13</a:t>
            </a:r>
            <a:endParaRPr kumimoji="1" lang="en-US" altLang="ja-JP" sz="1600" dirty="0" smtClean="0">
              <a:solidFill>
                <a:schemeClr val="tx1"/>
              </a:solidFill>
            </a:endParaRPr>
          </a:p>
        </p:txBody>
      </p:sp>
      <p:sp>
        <p:nvSpPr>
          <p:cNvPr id="6" name="四角形吹き出し 5"/>
          <p:cNvSpPr/>
          <p:nvPr/>
        </p:nvSpPr>
        <p:spPr>
          <a:xfrm>
            <a:off x="899592" y="4581128"/>
            <a:ext cx="1865188" cy="720080"/>
          </a:xfrm>
          <a:prstGeom prst="wedgeRectCallout">
            <a:avLst>
              <a:gd name="adj1" fmla="val 70348"/>
              <a:gd name="adj2" fmla="val -40802"/>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smtClean="0">
                <a:solidFill>
                  <a:schemeClr val="tx1"/>
                </a:solidFill>
              </a:rPr>
              <a:t>【</a:t>
            </a:r>
            <a:r>
              <a:rPr kumimoji="1" lang="ja-JP" altLang="en-US" sz="1600" b="1" smtClean="0">
                <a:solidFill>
                  <a:schemeClr val="tx1"/>
                </a:solidFill>
              </a:rPr>
              <a:t>コンデンサー</a:t>
            </a:r>
            <a:r>
              <a:rPr kumimoji="1" lang="en-US" altLang="ja-JP" sz="1600" b="1" smtClean="0">
                <a:solidFill>
                  <a:schemeClr val="tx1"/>
                </a:solidFill>
              </a:rPr>
              <a:t>104】</a:t>
            </a:r>
            <a:endParaRPr kumimoji="1" lang="en-US" altLang="ja-JP" sz="1600" b="1" dirty="0" smtClean="0">
              <a:solidFill>
                <a:schemeClr val="tx1"/>
              </a:solidFill>
            </a:endParaRPr>
          </a:p>
          <a:p>
            <a:pPr algn="ctr"/>
            <a:r>
              <a:rPr lang="en-US" altLang="ja-JP" sz="1600" dirty="0" smtClean="0">
                <a:solidFill>
                  <a:schemeClr val="tx1"/>
                </a:solidFill>
              </a:rPr>
              <a:t>c13-c17</a:t>
            </a:r>
            <a:endParaRPr kumimoji="1" lang="en-US" altLang="ja-JP" sz="1600" dirty="0" smtClean="0">
              <a:solidFill>
                <a:schemeClr val="tx1"/>
              </a:solidFill>
            </a:endParaRPr>
          </a:p>
        </p:txBody>
      </p:sp>
      <p:sp>
        <p:nvSpPr>
          <p:cNvPr id="7" name="テキスト ボックス 6"/>
          <p:cNvSpPr txBox="1"/>
          <p:nvPr/>
        </p:nvSpPr>
        <p:spPr>
          <a:xfrm>
            <a:off x="5436096" y="6332891"/>
            <a:ext cx="3560590" cy="338554"/>
          </a:xfrm>
          <a:prstGeom prst="rect">
            <a:avLst/>
          </a:prstGeom>
          <a:noFill/>
        </p:spPr>
        <p:txBody>
          <a:bodyPr wrap="none" rtlCol="0">
            <a:spAutoFit/>
          </a:bodyPr>
          <a:lstStyle/>
          <a:p>
            <a:r>
              <a:rPr kumimoji="1" lang="en-US" altLang="ja-JP" sz="1600" smtClean="0">
                <a:solidFill>
                  <a:srgbClr val="FF0000"/>
                </a:solidFill>
              </a:rPr>
              <a:t>※</a:t>
            </a:r>
            <a:r>
              <a:rPr kumimoji="1" lang="ja-JP" altLang="en-US" sz="1600" smtClean="0">
                <a:solidFill>
                  <a:srgbClr val="FF0000"/>
                </a:solidFill>
              </a:rPr>
              <a:t>コンデンサーには向きはありません。</a:t>
            </a:r>
            <a:endParaRPr kumimoji="1" lang="ja-JP" altLang="en-US" sz="1600" dirty="0">
              <a:solidFill>
                <a:srgbClr val="FF0000"/>
              </a:solidFill>
            </a:endParaRPr>
          </a:p>
        </p:txBody>
      </p:sp>
    </p:spTree>
    <p:extLst>
      <p:ext uri="{BB962C8B-B14F-4D97-AF65-F5344CB8AC3E}">
        <p14:creationId xmlns:p14="http://schemas.microsoft.com/office/powerpoint/2010/main" val="23664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1361</Words>
  <Application>Microsoft Office PowerPoint</Application>
  <PresentationFormat>画面に合わせる (4:3)</PresentationFormat>
  <Paragraphs>243</Paragraphs>
  <Slides>21</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HP-nagano</dc:creator>
  <cp:lastModifiedBy>tezuka</cp:lastModifiedBy>
  <cp:revision>464</cp:revision>
  <cp:lastPrinted>2014-07-16T15:03:51Z</cp:lastPrinted>
  <dcterms:created xsi:type="dcterms:W3CDTF">2014-04-25T08:07:28Z</dcterms:created>
  <dcterms:modified xsi:type="dcterms:W3CDTF">2014-09-10T00:28:46Z</dcterms:modified>
</cp:coreProperties>
</file>