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2" r:id="rId2"/>
    <p:sldId id="259" r:id="rId3"/>
    <p:sldId id="279" r:id="rId4"/>
    <p:sldId id="261" r:id="rId5"/>
    <p:sldId id="273" r:id="rId6"/>
    <p:sldId id="274" r:id="rId7"/>
    <p:sldId id="263" r:id="rId8"/>
    <p:sldId id="269" r:id="rId9"/>
    <p:sldId id="270" r:id="rId10"/>
    <p:sldId id="271" r:id="rId11"/>
    <p:sldId id="275" r:id="rId12"/>
    <p:sldId id="264" r:id="rId13"/>
    <p:sldId id="268" r:id="rId14"/>
    <p:sldId id="277" r:id="rId15"/>
    <p:sldId id="276" r:id="rId16"/>
    <p:sldId id="278" r:id="rId17"/>
    <p:sldId id="265"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90" autoAdjust="0"/>
  </p:normalViewPr>
  <p:slideViewPr>
    <p:cSldViewPr>
      <p:cViewPr>
        <p:scale>
          <a:sx n="100" d="100"/>
          <a:sy n="100" d="100"/>
        </p:scale>
        <p:origin x="-288"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6330A-29B6-4F87-A3AA-3F19D1D241B2}" type="datetimeFigureOut">
              <a:rPr kumimoji="1" lang="ja-JP" altLang="en-US" smtClean="0"/>
              <a:t>2014/8/30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1AE28B-9DF2-4A72-BF19-9CDEED210560}" type="slidenum">
              <a:rPr kumimoji="1" lang="ja-JP" altLang="en-US" smtClean="0"/>
              <a:t>‹#›</a:t>
            </a:fld>
            <a:endParaRPr kumimoji="1" lang="ja-JP" altLang="en-US"/>
          </a:p>
        </p:txBody>
      </p:sp>
    </p:spTree>
    <p:extLst>
      <p:ext uri="{BB962C8B-B14F-4D97-AF65-F5344CB8AC3E}">
        <p14:creationId xmlns:p14="http://schemas.microsoft.com/office/powerpoint/2010/main" val="13443197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会場は</a:t>
            </a:r>
            <a:r>
              <a:rPr lang="en-US" altLang="ja-JP" dirty="0" err="1" smtClean="0"/>
              <a:t>Wifi</a:t>
            </a:r>
            <a:r>
              <a:rPr lang="ja-JP" altLang="en-US" dirty="0" smtClean="0"/>
              <a:t>が使えるようなので、指定アドレスからダウンロードし、インストールしてもらう。</a:t>
            </a:r>
            <a:endParaRPr lang="en-US" altLang="ja-JP" dirty="0" smtClean="0"/>
          </a:p>
          <a:p>
            <a:r>
              <a:rPr lang="ja-JP" altLang="en-US" dirty="0" smtClean="0"/>
              <a:t>あるいは、環境の設定までは、事前に行ってきてもらう？</a:t>
            </a:r>
            <a:endParaRPr lang="en-US" altLang="ja-JP" dirty="0" smtClean="0"/>
          </a:p>
          <a:p>
            <a:r>
              <a:rPr lang="ja-JP" altLang="en-US" dirty="0" smtClean="0"/>
              <a:t>接続がうまくいかない人のために、開発環境が入った</a:t>
            </a:r>
            <a:r>
              <a:rPr lang="en-US" altLang="ja-JP" dirty="0" smtClean="0"/>
              <a:t>USB</a:t>
            </a:r>
            <a:r>
              <a:rPr lang="ja-JP" altLang="en-US" dirty="0" smtClean="0"/>
              <a:t>メモリを</a:t>
            </a:r>
            <a:r>
              <a:rPr lang="en-US" altLang="ja-JP" dirty="0" smtClean="0"/>
              <a:t>10</a:t>
            </a:r>
            <a:r>
              <a:rPr lang="ja-JP" altLang="en-US" dirty="0" smtClean="0"/>
              <a:t>個くらい用意しておく。</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t>2</a:t>
            </a:fld>
            <a:endParaRPr kumimoji="1" lang="ja-JP" altLang="en-US"/>
          </a:p>
        </p:txBody>
      </p:sp>
    </p:spTree>
    <p:extLst>
      <p:ext uri="{BB962C8B-B14F-4D97-AF65-F5344CB8AC3E}">
        <p14:creationId xmlns:p14="http://schemas.microsoft.com/office/powerpoint/2010/main" val="3986712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ここでは、少し長く測定できる実習用のソフトに切り替えて実験を行う。</a:t>
            </a:r>
            <a:endParaRPr kumimoji="1" lang="en-US" altLang="ja-JP" dirty="0" smtClean="0"/>
          </a:p>
          <a:p>
            <a:r>
              <a:rPr kumimoji="1" lang="ja-JP" altLang="en-US" dirty="0" smtClean="0"/>
              <a:t>実習では、自作の測定器を用いて自己紹介をする際の皮膚温の変化を測定してみる。</a:t>
            </a:r>
            <a:endParaRPr kumimoji="1" lang="en-US" altLang="ja-JP" dirty="0" smtClean="0"/>
          </a:p>
          <a:p>
            <a:r>
              <a:rPr kumimoji="1" lang="ja-JP" altLang="en-US" dirty="0" smtClean="0"/>
              <a:t>安静期の必要性など、簡単な実験計画の話もできると良い。</a:t>
            </a:r>
            <a:endParaRPr lang="en-US" altLang="ja-JP" dirty="0" smtClean="0"/>
          </a:p>
          <a:p>
            <a:r>
              <a:rPr kumimoji="1" lang="ja-JP" altLang="en-US" dirty="0" smtClean="0"/>
              <a:t>あと、ストレスと末梢循環の関連性なども話をするべき？</a:t>
            </a:r>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t>15</a:t>
            </a:fld>
            <a:endParaRPr kumimoji="1" lang="ja-JP" altLang="en-US"/>
          </a:p>
        </p:txBody>
      </p:sp>
    </p:spTree>
    <p:extLst>
      <p:ext uri="{BB962C8B-B14F-4D97-AF65-F5344CB8AC3E}">
        <p14:creationId xmlns:p14="http://schemas.microsoft.com/office/powerpoint/2010/main" val="299045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実習用のソフトは、データが保存できるようになっているので、各自で保存されたデータをエクセルで表示して確認する。</a:t>
            </a:r>
            <a:endParaRPr kumimoji="1" lang="en-US" altLang="ja-JP" dirty="0" smtClean="0"/>
          </a:p>
          <a:p>
            <a:r>
              <a:rPr kumimoji="1" lang="ja-JP" altLang="en-US" dirty="0" smtClean="0"/>
              <a:t>あわよくば、ネットワーク上で集計し、全体の平均を得るなど・・・</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t>16</a:t>
            </a:fld>
            <a:endParaRPr kumimoji="1" lang="ja-JP" altLang="en-US"/>
          </a:p>
        </p:txBody>
      </p:sp>
    </p:spTree>
    <p:extLst>
      <p:ext uri="{BB962C8B-B14F-4D97-AF65-F5344CB8AC3E}">
        <p14:creationId xmlns:p14="http://schemas.microsoft.com/office/powerpoint/2010/main" val="42856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センサーは、ハンダづけ済のものを予め用意しておく。</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組み立ては、要するに</a:t>
            </a:r>
            <a:r>
              <a:rPr kumimoji="1" lang="en-US" altLang="ja-JP" dirty="0" smtClean="0"/>
              <a:t>Arduino</a:t>
            </a:r>
            <a:r>
              <a:rPr kumimoji="1" lang="ja-JP" altLang="en-US" dirty="0" smtClean="0"/>
              <a:t>に差し込むだけだが、最初歩はこれくらいでも良いのでは？</a:t>
            </a:r>
          </a:p>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t>3</a:t>
            </a:fld>
            <a:endParaRPr kumimoji="1" lang="ja-JP" altLang="en-US"/>
          </a:p>
        </p:txBody>
      </p:sp>
    </p:spTree>
    <p:extLst>
      <p:ext uri="{BB962C8B-B14F-4D97-AF65-F5344CB8AC3E}">
        <p14:creationId xmlns:p14="http://schemas.microsoft.com/office/powerpoint/2010/main" val="247792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センサーは、ハンダづけ済のものを予め用意しておく。</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組み立ては、要するに</a:t>
            </a:r>
            <a:r>
              <a:rPr kumimoji="1" lang="en-US" altLang="ja-JP" dirty="0" smtClean="0"/>
              <a:t>Arduino</a:t>
            </a:r>
            <a:r>
              <a:rPr kumimoji="1" lang="ja-JP" altLang="en-US" dirty="0" smtClean="0"/>
              <a:t>に差し込むだけだが、最初歩はこれくらいでも良いのでは？</a:t>
            </a:r>
          </a:p>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t>4</a:t>
            </a:fld>
            <a:endParaRPr kumimoji="1" lang="ja-JP" altLang="en-US"/>
          </a:p>
        </p:txBody>
      </p:sp>
    </p:spTree>
    <p:extLst>
      <p:ext uri="{BB962C8B-B14F-4D97-AF65-F5344CB8AC3E}">
        <p14:creationId xmlns:p14="http://schemas.microsoft.com/office/powerpoint/2010/main" val="2477920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センサーは、ハンダづけ済のものを予め用意しておく。</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組み立ては、要するに</a:t>
            </a:r>
            <a:r>
              <a:rPr kumimoji="1" lang="en-US" altLang="ja-JP" dirty="0" smtClean="0"/>
              <a:t>Arduino</a:t>
            </a:r>
            <a:r>
              <a:rPr kumimoji="1" lang="ja-JP" altLang="en-US" dirty="0" smtClean="0"/>
              <a:t>に差し込むだけだが、最初歩はこれくらいでも良いのでは？</a:t>
            </a:r>
          </a:p>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t>5</a:t>
            </a:fld>
            <a:endParaRPr kumimoji="1" lang="ja-JP" altLang="en-US"/>
          </a:p>
        </p:txBody>
      </p:sp>
    </p:spTree>
    <p:extLst>
      <p:ext uri="{BB962C8B-B14F-4D97-AF65-F5344CB8AC3E}">
        <p14:creationId xmlns:p14="http://schemas.microsoft.com/office/powerpoint/2010/main" val="247792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a:t>
            </a:r>
            <a:r>
              <a:rPr kumimoji="1" lang="ja-JP" altLang="en-US" dirty="0" smtClean="0"/>
              <a:t>開発環境を設定して、</a:t>
            </a:r>
            <a:r>
              <a:rPr kumimoji="1" lang="en-US" altLang="ja-JP" dirty="0" smtClean="0"/>
              <a:t>Arduino</a:t>
            </a:r>
            <a:r>
              <a:rPr kumimoji="1" lang="ja-JP" altLang="en-US" dirty="0" smtClean="0"/>
              <a:t>にこちらで用意したソフトウェアを書き込む。</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t>7</a:t>
            </a:fld>
            <a:endParaRPr kumimoji="1" lang="ja-JP" altLang="en-US"/>
          </a:p>
        </p:txBody>
      </p:sp>
    </p:spTree>
    <p:extLst>
      <p:ext uri="{BB962C8B-B14F-4D97-AF65-F5344CB8AC3E}">
        <p14:creationId xmlns:p14="http://schemas.microsoft.com/office/powerpoint/2010/main" val="239541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2.Processing</a:t>
            </a:r>
            <a:r>
              <a:rPr kumimoji="1" lang="ja-JP" altLang="en-US" dirty="0" smtClean="0"/>
              <a:t>側のソフトウェアを起動して動作を確認</a:t>
            </a:r>
            <a:endParaRPr lang="en-US" altLang="ja-JP" dirty="0" smtClean="0"/>
          </a:p>
          <a:p>
            <a:endParaRPr kumimoji="1" lang="en-US" altLang="ja-JP" dirty="0" smtClean="0"/>
          </a:p>
          <a:p>
            <a:r>
              <a:rPr lang="ja-JP" altLang="en-US" dirty="0" smtClean="0"/>
              <a:t>まずは動作を確認する。</a:t>
            </a:r>
            <a:endParaRPr lang="en-US" altLang="ja-JP" dirty="0" smtClean="0"/>
          </a:p>
          <a:p>
            <a:r>
              <a:rPr kumimoji="1" lang="ja-JP" altLang="en-US" dirty="0" smtClean="0"/>
              <a:t>そのあと、プログラムの簡単な解説を行う。</a:t>
            </a:r>
          </a:p>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t>8</a:t>
            </a:fld>
            <a:endParaRPr kumimoji="1" lang="ja-JP" altLang="en-US"/>
          </a:p>
        </p:txBody>
      </p:sp>
    </p:spTree>
    <p:extLst>
      <p:ext uri="{BB962C8B-B14F-4D97-AF65-F5344CB8AC3E}">
        <p14:creationId xmlns:p14="http://schemas.microsoft.com/office/powerpoint/2010/main" val="310458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a:t>
            </a:r>
            <a:r>
              <a:rPr kumimoji="1" lang="en-US" altLang="ja-JP" dirty="0" smtClean="0"/>
              <a:t>A/D</a:t>
            </a:r>
            <a:r>
              <a:rPr kumimoji="1" lang="ja-JP" altLang="en-US" dirty="0" smtClean="0"/>
              <a:t>変換とはなにか、デジタル値の温度への変換方法などを説明</a:t>
            </a:r>
          </a:p>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t>9</a:t>
            </a:fld>
            <a:endParaRPr kumimoji="1" lang="ja-JP" altLang="en-US"/>
          </a:p>
        </p:txBody>
      </p:sp>
    </p:spTree>
    <p:extLst>
      <p:ext uri="{BB962C8B-B14F-4D97-AF65-F5344CB8AC3E}">
        <p14:creationId xmlns:p14="http://schemas.microsoft.com/office/powerpoint/2010/main" val="2840360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a:t>
            </a:r>
            <a:r>
              <a:rPr kumimoji="1" lang="ja-JP" altLang="en-US" dirty="0" smtClean="0"/>
              <a:t>開発環境を設定して、</a:t>
            </a:r>
            <a:r>
              <a:rPr kumimoji="1" lang="en-US" altLang="ja-JP" dirty="0" smtClean="0"/>
              <a:t>Arduino</a:t>
            </a:r>
            <a:r>
              <a:rPr kumimoji="1" lang="ja-JP" altLang="en-US" dirty="0" smtClean="0"/>
              <a:t>にこちらで用意したソフトウェアを書き込む。</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t>11</a:t>
            </a:fld>
            <a:endParaRPr kumimoji="1" lang="ja-JP" altLang="en-US"/>
          </a:p>
        </p:txBody>
      </p:sp>
    </p:spTree>
    <p:extLst>
      <p:ext uri="{BB962C8B-B14F-4D97-AF65-F5344CB8AC3E}">
        <p14:creationId xmlns:p14="http://schemas.microsoft.com/office/powerpoint/2010/main" val="2395417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ここでは、少し長く測定できる実習用のソフトに切り替えて実験を行う。</a:t>
            </a:r>
            <a:endParaRPr kumimoji="1" lang="en-US" altLang="ja-JP" dirty="0" smtClean="0"/>
          </a:p>
          <a:p>
            <a:r>
              <a:rPr kumimoji="1" lang="ja-JP" altLang="en-US" dirty="0" smtClean="0"/>
              <a:t>実習では、自作の測定器を用いて自己紹介をする際の皮膚温の変化を測定してみる。</a:t>
            </a:r>
            <a:endParaRPr kumimoji="1" lang="en-US" altLang="ja-JP" dirty="0" smtClean="0"/>
          </a:p>
          <a:p>
            <a:r>
              <a:rPr kumimoji="1" lang="ja-JP" altLang="en-US" dirty="0" smtClean="0"/>
              <a:t>安静期の必要性など、簡単な実験計画の話もできると良い。</a:t>
            </a:r>
            <a:endParaRPr lang="en-US" altLang="ja-JP" dirty="0" smtClean="0"/>
          </a:p>
          <a:p>
            <a:r>
              <a:rPr kumimoji="1" lang="ja-JP" altLang="en-US" dirty="0" smtClean="0"/>
              <a:t>あと、ストレスと末梢循環の関連性なども話をするべき？</a:t>
            </a:r>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t>12</a:t>
            </a:fld>
            <a:endParaRPr kumimoji="1" lang="ja-JP" altLang="en-US"/>
          </a:p>
        </p:txBody>
      </p:sp>
    </p:spTree>
    <p:extLst>
      <p:ext uri="{BB962C8B-B14F-4D97-AF65-F5344CB8AC3E}">
        <p14:creationId xmlns:p14="http://schemas.microsoft.com/office/powerpoint/2010/main" val="299045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8265293-D06C-41CC-B4B1-9EFDC7F42F23}" type="datetimeFigureOut">
              <a:rPr kumimoji="1" lang="ja-JP" altLang="en-US" smtClean="0"/>
              <a:t>2014/8/30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FD114F-8851-426B-B312-26F3026FD9FD}" type="slidenum">
              <a:rPr kumimoji="1" lang="ja-JP" altLang="en-US" smtClean="0"/>
              <a:t>‹#›</a:t>
            </a:fld>
            <a:endParaRPr kumimoji="1" lang="ja-JP" altLang="en-US"/>
          </a:p>
        </p:txBody>
      </p:sp>
    </p:spTree>
    <p:extLst>
      <p:ext uri="{BB962C8B-B14F-4D97-AF65-F5344CB8AC3E}">
        <p14:creationId xmlns:p14="http://schemas.microsoft.com/office/powerpoint/2010/main" val="242566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8265293-D06C-41CC-B4B1-9EFDC7F42F23}" type="datetimeFigureOut">
              <a:rPr kumimoji="1" lang="ja-JP" altLang="en-US" smtClean="0"/>
              <a:t>2014/8/30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FD114F-8851-426B-B312-26F3026FD9FD}" type="slidenum">
              <a:rPr kumimoji="1" lang="ja-JP" altLang="en-US" smtClean="0"/>
              <a:t>‹#›</a:t>
            </a:fld>
            <a:endParaRPr kumimoji="1" lang="ja-JP" altLang="en-US"/>
          </a:p>
        </p:txBody>
      </p:sp>
    </p:spTree>
    <p:extLst>
      <p:ext uri="{BB962C8B-B14F-4D97-AF65-F5344CB8AC3E}">
        <p14:creationId xmlns:p14="http://schemas.microsoft.com/office/powerpoint/2010/main" val="248334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8265293-D06C-41CC-B4B1-9EFDC7F42F23}" type="datetimeFigureOut">
              <a:rPr kumimoji="1" lang="ja-JP" altLang="en-US" smtClean="0"/>
              <a:t>2014/8/30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FD114F-8851-426B-B312-26F3026FD9FD}" type="slidenum">
              <a:rPr kumimoji="1" lang="ja-JP" altLang="en-US" smtClean="0"/>
              <a:t>‹#›</a:t>
            </a:fld>
            <a:endParaRPr kumimoji="1" lang="ja-JP" altLang="en-US"/>
          </a:p>
        </p:txBody>
      </p:sp>
    </p:spTree>
    <p:extLst>
      <p:ext uri="{BB962C8B-B14F-4D97-AF65-F5344CB8AC3E}">
        <p14:creationId xmlns:p14="http://schemas.microsoft.com/office/powerpoint/2010/main" val="43933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8265293-D06C-41CC-B4B1-9EFDC7F42F23}" type="datetimeFigureOut">
              <a:rPr kumimoji="1" lang="ja-JP" altLang="en-US" smtClean="0"/>
              <a:t>2014/8/30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FD114F-8851-426B-B312-26F3026FD9FD}" type="slidenum">
              <a:rPr kumimoji="1" lang="ja-JP" altLang="en-US" smtClean="0"/>
              <a:t>‹#›</a:t>
            </a:fld>
            <a:endParaRPr kumimoji="1" lang="ja-JP" altLang="en-US"/>
          </a:p>
        </p:txBody>
      </p:sp>
    </p:spTree>
    <p:extLst>
      <p:ext uri="{BB962C8B-B14F-4D97-AF65-F5344CB8AC3E}">
        <p14:creationId xmlns:p14="http://schemas.microsoft.com/office/powerpoint/2010/main" val="2462165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8265293-D06C-41CC-B4B1-9EFDC7F42F23}" type="datetimeFigureOut">
              <a:rPr kumimoji="1" lang="ja-JP" altLang="en-US" smtClean="0"/>
              <a:t>2014/8/30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FD114F-8851-426B-B312-26F3026FD9FD}" type="slidenum">
              <a:rPr kumimoji="1" lang="ja-JP" altLang="en-US" smtClean="0"/>
              <a:t>‹#›</a:t>
            </a:fld>
            <a:endParaRPr kumimoji="1" lang="ja-JP" altLang="en-US"/>
          </a:p>
        </p:txBody>
      </p:sp>
    </p:spTree>
    <p:extLst>
      <p:ext uri="{BB962C8B-B14F-4D97-AF65-F5344CB8AC3E}">
        <p14:creationId xmlns:p14="http://schemas.microsoft.com/office/powerpoint/2010/main" val="89667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8265293-D06C-41CC-B4B1-9EFDC7F42F23}" type="datetimeFigureOut">
              <a:rPr kumimoji="1" lang="ja-JP" altLang="en-US" smtClean="0"/>
              <a:t>2014/8/30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FD114F-8851-426B-B312-26F3026FD9FD}" type="slidenum">
              <a:rPr kumimoji="1" lang="ja-JP" altLang="en-US" smtClean="0"/>
              <a:t>‹#›</a:t>
            </a:fld>
            <a:endParaRPr kumimoji="1" lang="ja-JP" altLang="en-US"/>
          </a:p>
        </p:txBody>
      </p:sp>
    </p:spTree>
    <p:extLst>
      <p:ext uri="{BB962C8B-B14F-4D97-AF65-F5344CB8AC3E}">
        <p14:creationId xmlns:p14="http://schemas.microsoft.com/office/powerpoint/2010/main" val="2019884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8265293-D06C-41CC-B4B1-9EFDC7F42F23}" type="datetimeFigureOut">
              <a:rPr kumimoji="1" lang="ja-JP" altLang="en-US" smtClean="0"/>
              <a:t>2014/8/30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9FD114F-8851-426B-B312-26F3026FD9FD}" type="slidenum">
              <a:rPr kumimoji="1" lang="ja-JP" altLang="en-US" smtClean="0"/>
              <a:t>‹#›</a:t>
            </a:fld>
            <a:endParaRPr kumimoji="1" lang="ja-JP" altLang="en-US"/>
          </a:p>
        </p:txBody>
      </p:sp>
    </p:spTree>
    <p:extLst>
      <p:ext uri="{BB962C8B-B14F-4D97-AF65-F5344CB8AC3E}">
        <p14:creationId xmlns:p14="http://schemas.microsoft.com/office/powerpoint/2010/main" val="222423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8265293-D06C-41CC-B4B1-9EFDC7F42F23}" type="datetimeFigureOut">
              <a:rPr kumimoji="1" lang="ja-JP" altLang="en-US" smtClean="0"/>
              <a:t>2014/8/30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9FD114F-8851-426B-B312-26F3026FD9FD}" type="slidenum">
              <a:rPr kumimoji="1" lang="ja-JP" altLang="en-US" smtClean="0"/>
              <a:t>‹#›</a:t>
            </a:fld>
            <a:endParaRPr kumimoji="1" lang="ja-JP" altLang="en-US"/>
          </a:p>
        </p:txBody>
      </p:sp>
    </p:spTree>
    <p:extLst>
      <p:ext uri="{BB962C8B-B14F-4D97-AF65-F5344CB8AC3E}">
        <p14:creationId xmlns:p14="http://schemas.microsoft.com/office/powerpoint/2010/main" val="31138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265293-D06C-41CC-B4B1-9EFDC7F42F23}" type="datetimeFigureOut">
              <a:rPr kumimoji="1" lang="ja-JP" altLang="en-US" smtClean="0"/>
              <a:t>2014/8/30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9FD114F-8851-426B-B312-26F3026FD9FD}" type="slidenum">
              <a:rPr kumimoji="1" lang="ja-JP" altLang="en-US" smtClean="0"/>
              <a:t>‹#›</a:t>
            </a:fld>
            <a:endParaRPr kumimoji="1" lang="ja-JP" altLang="en-US"/>
          </a:p>
        </p:txBody>
      </p:sp>
    </p:spTree>
    <p:extLst>
      <p:ext uri="{BB962C8B-B14F-4D97-AF65-F5344CB8AC3E}">
        <p14:creationId xmlns:p14="http://schemas.microsoft.com/office/powerpoint/2010/main" val="365067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8265293-D06C-41CC-B4B1-9EFDC7F42F23}" type="datetimeFigureOut">
              <a:rPr kumimoji="1" lang="ja-JP" altLang="en-US" smtClean="0"/>
              <a:t>2014/8/30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FD114F-8851-426B-B312-26F3026FD9FD}" type="slidenum">
              <a:rPr kumimoji="1" lang="ja-JP" altLang="en-US" smtClean="0"/>
              <a:t>‹#›</a:t>
            </a:fld>
            <a:endParaRPr kumimoji="1" lang="ja-JP" altLang="en-US"/>
          </a:p>
        </p:txBody>
      </p:sp>
    </p:spTree>
    <p:extLst>
      <p:ext uri="{BB962C8B-B14F-4D97-AF65-F5344CB8AC3E}">
        <p14:creationId xmlns:p14="http://schemas.microsoft.com/office/powerpoint/2010/main" val="267938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8265293-D06C-41CC-B4B1-9EFDC7F42F23}" type="datetimeFigureOut">
              <a:rPr kumimoji="1" lang="ja-JP" altLang="en-US" smtClean="0"/>
              <a:t>2014/8/30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FD114F-8851-426B-B312-26F3026FD9FD}" type="slidenum">
              <a:rPr kumimoji="1" lang="ja-JP" altLang="en-US" smtClean="0"/>
              <a:t>‹#›</a:t>
            </a:fld>
            <a:endParaRPr kumimoji="1" lang="ja-JP" altLang="en-US"/>
          </a:p>
        </p:txBody>
      </p:sp>
    </p:spTree>
    <p:extLst>
      <p:ext uri="{BB962C8B-B14F-4D97-AF65-F5344CB8AC3E}">
        <p14:creationId xmlns:p14="http://schemas.microsoft.com/office/powerpoint/2010/main" val="1463834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65293-D06C-41CC-B4B1-9EFDC7F42F23}" type="datetimeFigureOut">
              <a:rPr kumimoji="1" lang="ja-JP" altLang="en-US" smtClean="0"/>
              <a:t>2014/8/30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D114F-8851-426B-B312-26F3026FD9FD}" type="slidenum">
              <a:rPr kumimoji="1" lang="ja-JP" altLang="en-US" smtClean="0"/>
              <a:t>‹#›</a:t>
            </a:fld>
            <a:endParaRPr kumimoji="1" lang="ja-JP" altLang="en-US"/>
          </a:p>
        </p:txBody>
      </p:sp>
    </p:spTree>
    <p:extLst>
      <p:ext uri="{BB962C8B-B14F-4D97-AF65-F5344CB8AC3E}">
        <p14:creationId xmlns:p14="http://schemas.microsoft.com/office/powerpoint/2010/main" val="613555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1.png"/><Relationship Id="rId18" Type="http://schemas.microsoft.com/office/2007/relationships/hdphoto" Target="../media/hdphoto9.wdp"/><Relationship Id="rId3" Type="http://schemas.openxmlformats.org/officeDocument/2006/relationships/image" Target="../media/image6.jpeg"/><Relationship Id="rId7" Type="http://schemas.openxmlformats.org/officeDocument/2006/relationships/image" Target="../media/image8.png"/><Relationship Id="rId12" Type="http://schemas.microsoft.com/office/2007/relationships/hdphoto" Target="../media/hdphoto6.wdp"/><Relationship Id="rId17" Type="http://schemas.openxmlformats.org/officeDocument/2006/relationships/image" Target="../media/image13.png"/><Relationship Id="rId2" Type="http://schemas.openxmlformats.org/officeDocument/2006/relationships/notesSlide" Target="../notesSlides/notesSlide3.xml"/><Relationship Id="rId16" Type="http://schemas.microsoft.com/office/2007/relationships/hdphoto" Target="../media/hdphoto8.wdp"/><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9.png"/><Relationship Id="rId14"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15.jpeg"/><Relationship Id="rId4" Type="http://schemas.microsoft.com/office/2007/relationships/hdphoto" Target="../media/hdphoto10.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43608" y="1081920"/>
            <a:ext cx="6768752" cy="646331"/>
          </a:xfrm>
          <a:prstGeom prst="rect">
            <a:avLst/>
          </a:prstGeom>
          <a:noFill/>
        </p:spPr>
        <p:txBody>
          <a:bodyPr wrap="square" rtlCol="0">
            <a:spAutoFit/>
          </a:bodyPr>
          <a:lstStyle/>
          <a:p>
            <a:pPr algn="ctr"/>
            <a:r>
              <a:rPr kumimoji="1" lang="en-US" altLang="ja-JP" sz="3600" dirty="0" smtClean="0"/>
              <a:t>Arduino</a:t>
            </a:r>
            <a:r>
              <a:rPr kumimoji="1" lang="ja-JP" altLang="en-US" sz="3600" dirty="0" smtClean="0"/>
              <a:t>による末梢皮膚温測定</a:t>
            </a:r>
            <a:endParaRPr kumimoji="1" lang="ja-JP" altLang="en-US" sz="36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7096" y="1983024"/>
            <a:ext cx="4608512" cy="332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19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43" y="889566"/>
            <a:ext cx="3826502" cy="561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51520" y="242644"/>
            <a:ext cx="8208912" cy="523220"/>
          </a:xfrm>
          <a:prstGeom prst="rect">
            <a:avLst/>
          </a:prstGeom>
          <a:noFill/>
        </p:spPr>
        <p:txBody>
          <a:bodyPr wrap="square" rtlCol="0">
            <a:spAutoFit/>
          </a:bodyPr>
          <a:lstStyle/>
          <a:p>
            <a:r>
              <a:rPr kumimoji="1" lang="en-US" altLang="ja-JP" sz="2800" dirty="0" smtClean="0"/>
              <a:t>2-1-4.</a:t>
            </a:r>
            <a:r>
              <a:rPr lang="ja-JP" altLang="en-US" sz="2800" dirty="0" smtClean="0"/>
              <a:t> 解説：デジタル値の温度への換算</a:t>
            </a:r>
            <a:endParaRPr kumimoji="1" lang="ja-JP" altLang="en-US" sz="2800" dirty="0"/>
          </a:p>
        </p:txBody>
      </p:sp>
      <p:sp>
        <p:nvSpPr>
          <p:cNvPr id="14" name="四角形吹き出し 13"/>
          <p:cNvSpPr/>
          <p:nvPr/>
        </p:nvSpPr>
        <p:spPr>
          <a:xfrm>
            <a:off x="2771800" y="1412776"/>
            <a:ext cx="2592288" cy="767346"/>
          </a:xfrm>
          <a:prstGeom prst="wedgeRectCallout">
            <a:avLst>
              <a:gd name="adj1" fmla="val -59954"/>
              <a:gd name="adj2" fmla="val 166385"/>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smtClean="0">
                <a:solidFill>
                  <a:schemeClr val="tx1"/>
                </a:solidFill>
              </a:rPr>
              <a:t>デジタル値を</a:t>
            </a:r>
            <a:endParaRPr lang="en-US" altLang="ja-JP" dirty="0" smtClean="0">
              <a:solidFill>
                <a:schemeClr val="tx1"/>
              </a:solidFill>
            </a:endParaRPr>
          </a:p>
          <a:p>
            <a:pPr>
              <a:defRPr/>
            </a:pPr>
            <a:r>
              <a:rPr lang="ja-JP" altLang="en-US" dirty="0">
                <a:solidFill>
                  <a:schemeClr val="tx1"/>
                </a:solidFill>
              </a:rPr>
              <a:t>皮膚</a:t>
            </a:r>
            <a:r>
              <a:rPr lang="ja-JP" altLang="en-US" dirty="0" smtClean="0">
                <a:solidFill>
                  <a:schemeClr val="tx1"/>
                </a:solidFill>
              </a:rPr>
              <a:t>温に変換する部分</a:t>
            </a:r>
            <a:endParaRPr lang="en-US" altLang="ja-JP" dirty="0">
              <a:solidFill>
                <a:schemeClr val="tx1"/>
              </a:solidFill>
            </a:endParaRPr>
          </a:p>
        </p:txBody>
      </p:sp>
      <p:sp>
        <p:nvSpPr>
          <p:cNvPr id="2" name="テキスト ボックス 1"/>
          <p:cNvSpPr txBox="1"/>
          <p:nvPr/>
        </p:nvSpPr>
        <p:spPr>
          <a:xfrm>
            <a:off x="3563888" y="2708920"/>
            <a:ext cx="5400600" cy="369332"/>
          </a:xfrm>
          <a:prstGeom prst="rect">
            <a:avLst/>
          </a:prstGeom>
          <a:noFill/>
        </p:spPr>
        <p:txBody>
          <a:bodyPr wrap="square" rtlCol="0">
            <a:spAutoFit/>
          </a:bodyPr>
          <a:lstStyle/>
          <a:p>
            <a:r>
              <a:rPr kumimoji="1" lang="en-US" altLang="ja-JP" dirty="0" smtClean="0"/>
              <a:t>dv</a:t>
            </a:r>
            <a:r>
              <a:rPr kumimoji="1" lang="ja-JP" altLang="en-US" dirty="0" smtClean="0"/>
              <a:t>には、</a:t>
            </a:r>
            <a:r>
              <a:rPr kumimoji="1" lang="en-US" altLang="ja-JP" dirty="0" smtClean="0"/>
              <a:t>0</a:t>
            </a:r>
            <a:r>
              <a:rPr kumimoji="1" lang="ja-JP" altLang="en-US" dirty="0" smtClean="0"/>
              <a:t>～</a:t>
            </a:r>
            <a:r>
              <a:rPr kumimoji="1" lang="en-US" altLang="ja-JP" dirty="0" smtClean="0"/>
              <a:t>1023</a:t>
            </a:r>
            <a:r>
              <a:rPr kumimoji="1" lang="ja-JP" altLang="en-US" dirty="0" err="1" smtClean="0"/>
              <a:t>の整</a:t>
            </a:r>
            <a:r>
              <a:rPr kumimoji="1" lang="ja-JP" altLang="en-US" dirty="0" smtClean="0"/>
              <a:t>数値が入る。</a:t>
            </a:r>
            <a:endParaRPr kumimoji="1" lang="ja-JP" altLang="en-US" dirty="0"/>
          </a:p>
        </p:txBody>
      </p:sp>
      <p:sp>
        <p:nvSpPr>
          <p:cNvPr id="18" name="テキスト ボックス 17"/>
          <p:cNvSpPr txBox="1"/>
          <p:nvPr/>
        </p:nvSpPr>
        <p:spPr>
          <a:xfrm>
            <a:off x="3563888" y="3212976"/>
            <a:ext cx="5400600" cy="1477328"/>
          </a:xfrm>
          <a:prstGeom prst="rect">
            <a:avLst/>
          </a:prstGeom>
          <a:noFill/>
          <a:ln w="12700">
            <a:solidFill>
              <a:schemeClr val="bg1">
                <a:lumMod val="50000"/>
              </a:schemeClr>
            </a:solidFill>
          </a:ln>
        </p:spPr>
        <p:txBody>
          <a:bodyPr wrap="square" rtlCol="0">
            <a:spAutoFit/>
          </a:bodyPr>
          <a:lstStyle/>
          <a:p>
            <a:r>
              <a:rPr lang="en-US" altLang="ja-JP" dirty="0" smtClean="0">
                <a:sym typeface="Wingdings" panose="05000000000000000000" pitchFamily="2" charset="2"/>
              </a:rPr>
              <a:t>dv		voltage		temp</a:t>
            </a:r>
          </a:p>
          <a:p>
            <a:r>
              <a:rPr lang="en-US" altLang="ja-JP" dirty="0" smtClean="0">
                <a:sym typeface="Wingdings" panose="05000000000000000000" pitchFamily="2" charset="2"/>
              </a:rPr>
              <a:t>------------------------------------------------------------------</a:t>
            </a:r>
          </a:p>
          <a:p>
            <a:r>
              <a:rPr lang="en-US" altLang="ja-JP" dirty="0" smtClean="0">
                <a:sym typeface="Wingdings" panose="05000000000000000000" pitchFamily="2" charset="2"/>
              </a:rPr>
              <a:t>0 	</a:t>
            </a:r>
            <a:r>
              <a:rPr lang="ja-JP" altLang="en-US" dirty="0" smtClean="0">
                <a:sym typeface="Wingdings" panose="05000000000000000000" pitchFamily="2" charset="2"/>
              </a:rPr>
              <a:t>→</a:t>
            </a:r>
            <a:r>
              <a:rPr lang="en-US" altLang="ja-JP" dirty="0" smtClean="0">
                <a:sym typeface="Wingdings" panose="05000000000000000000" pitchFamily="2" charset="2"/>
              </a:rPr>
              <a:t>	0.0V	</a:t>
            </a:r>
            <a:r>
              <a:rPr lang="ja-JP" altLang="en-US" dirty="0" smtClean="0">
                <a:sym typeface="Wingdings" panose="05000000000000000000" pitchFamily="2" charset="2"/>
              </a:rPr>
              <a:t>→ </a:t>
            </a:r>
            <a:r>
              <a:rPr lang="en-US" altLang="ja-JP" dirty="0" smtClean="0">
                <a:sym typeface="Wingdings" panose="05000000000000000000" pitchFamily="2" charset="2"/>
              </a:rPr>
              <a:t>	</a:t>
            </a:r>
            <a:r>
              <a:rPr kumimoji="1" lang="en-US" altLang="ja-JP" dirty="0" smtClean="0"/>
              <a:t>0</a:t>
            </a:r>
            <a:r>
              <a:rPr kumimoji="1" lang="ja-JP" altLang="en-US" dirty="0" smtClean="0"/>
              <a:t>℃</a:t>
            </a:r>
            <a:endParaRPr kumimoji="1" lang="en-US" altLang="ja-JP" dirty="0" smtClean="0"/>
          </a:p>
          <a:p>
            <a:r>
              <a:rPr kumimoji="1" lang="en-US" altLang="ja-JP" dirty="0" smtClean="0">
                <a:sym typeface="Wingdings" panose="05000000000000000000" pitchFamily="2" charset="2"/>
              </a:rPr>
              <a:t>512	</a:t>
            </a:r>
            <a:r>
              <a:rPr lang="ja-JP" altLang="en-US" dirty="0" smtClean="0">
                <a:sym typeface="Wingdings" panose="05000000000000000000" pitchFamily="2" charset="2"/>
              </a:rPr>
              <a:t>→ </a:t>
            </a:r>
            <a:r>
              <a:rPr kumimoji="1" lang="en-US" altLang="ja-JP" dirty="0" smtClean="0">
                <a:sym typeface="Wingdings" panose="05000000000000000000" pitchFamily="2" charset="2"/>
              </a:rPr>
              <a:t>	2.5V	</a:t>
            </a:r>
            <a:r>
              <a:rPr lang="ja-JP" altLang="en-US" dirty="0" smtClean="0">
                <a:sym typeface="Wingdings" panose="05000000000000000000" pitchFamily="2" charset="2"/>
              </a:rPr>
              <a:t>→ </a:t>
            </a:r>
            <a:r>
              <a:rPr kumimoji="1" lang="en-US" altLang="ja-JP" dirty="0" smtClean="0">
                <a:sym typeface="Wingdings" panose="05000000000000000000" pitchFamily="2" charset="2"/>
              </a:rPr>
              <a:t>	250</a:t>
            </a:r>
            <a:r>
              <a:rPr kumimoji="1" lang="ja-JP" altLang="en-US" dirty="0" smtClean="0">
                <a:sym typeface="Wingdings" panose="05000000000000000000" pitchFamily="2" charset="2"/>
              </a:rPr>
              <a:t>℃</a:t>
            </a:r>
            <a:endParaRPr kumimoji="1" lang="en-US" altLang="ja-JP" dirty="0" smtClean="0">
              <a:sym typeface="Wingdings" panose="05000000000000000000" pitchFamily="2" charset="2"/>
            </a:endParaRPr>
          </a:p>
          <a:p>
            <a:r>
              <a:rPr lang="en-US" altLang="ja-JP" dirty="0" smtClean="0">
                <a:sym typeface="Wingdings" panose="05000000000000000000" pitchFamily="2" charset="2"/>
              </a:rPr>
              <a:t>1023	</a:t>
            </a:r>
            <a:r>
              <a:rPr lang="ja-JP" altLang="en-US" dirty="0" smtClean="0">
                <a:sym typeface="Wingdings" panose="05000000000000000000" pitchFamily="2" charset="2"/>
              </a:rPr>
              <a:t>→</a:t>
            </a:r>
            <a:r>
              <a:rPr lang="en-US" altLang="ja-JP" dirty="0" smtClean="0">
                <a:sym typeface="Wingdings" panose="05000000000000000000" pitchFamily="2" charset="2"/>
              </a:rPr>
              <a:t>	5.0V	</a:t>
            </a:r>
            <a:r>
              <a:rPr lang="ja-JP" altLang="en-US" dirty="0" smtClean="0">
                <a:sym typeface="Wingdings" panose="05000000000000000000" pitchFamily="2" charset="2"/>
              </a:rPr>
              <a:t>→</a:t>
            </a:r>
            <a:r>
              <a:rPr lang="en-US" altLang="ja-JP" dirty="0" smtClean="0">
                <a:sym typeface="Wingdings" panose="05000000000000000000" pitchFamily="2" charset="2"/>
              </a:rPr>
              <a:t>	500</a:t>
            </a:r>
            <a:r>
              <a:rPr lang="ja-JP" altLang="en-US" dirty="0" smtClean="0">
                <a:sym typeface="Wingdings" panose="05000000000000000000" pitchFamily="2" charset="2"/>
              </a:rPr>
              <a:t>℃</a:t>
            </a:r>
            <a:endParaRPr kumimoji="1" lang="ja-JP" altLang="en-US" dirty="0"/>
          </a:p>
        </p:txBody>
      </p:sp>
      <p:sp>
        <p:nvSpPr>
          <p:cNvPr id="20" name="テキスト ボックス 19"/>
          <p:cNvSpPr txBox="1"/>
          <p:nvPr/>
        </p:nvSpPr>
        <p:spPr>
          <a:xfrm>
            <a:off x="4499992" y="5631631"/>
            <a:ext cx="3024336" cy="461665"/>
          </a:xfrm>
          <a:prstGeom prst="rect">
            <a:avLst/>
          </a:prstGeom>
          <a:noFill/>
          <a:ln w="28575">
            <a:solidFill>
              <a:schemeClr val="bg1">
                <a:lumMod val="50000"/>
              </a:schemeClr>
            </a:solidFill>
          </a:ln>
        </p:spPr>
        <p:txBody>
          <a:bodyPr wrap="square" rtlCol="0">
            <a:spAutoFit/>
          </a:bodyPr>
          <a:lstStyle/>
          <a:p>
            <a:pPr algn="ctr"/>
            <a:r>
              <a:rPr lang="en-US" altLang="ja-JP" sz="2400" dirty="0"/>
              <a:t>t</a:t>
            </a:r>
            <a:r>
              <a:rPr kumimoji="1" lang="en-US" altLang="ja-JP" sz="2400" dirty="0" smtClean="0"/>
              <a:t>emp=dv/1024/500</a:t>
            </a:r>
            <a:endParaRPr kumimoji="1" lang="ja-JP" altLang="en-US" sz="2400" dirty="0"/>
          </a:p>
        </p:txBody>
      </p:sp>
      <p:sp>
        <p:nvSpPr>
          <p:cNvPr id="3" name="テキスト ボックス 2"/>
          <p:cNvSpPr txBox="1"/>
          <p:nvPr/>
        </p:nvSpPr>
        <p:spPr>
          <a:xfrm>
            <a:off x="3419872" y="4941168"/>
            <a:ext cx="5336717" cy="369332"/>
          </a:xfrm>
          <a:prstGeom prst="rect">
            <a:avLst/>
          </a:prstGeom>
          <a:noFill/>
        </p:spPr>
        <p:txBody>
          <a:bodyPr wrap="none" rtlCol="0">
            <a:spAutoFit/>
          </a:bodyPr>
          <a:lstStyle/>
          <a:p>
            <a:r>
              <a:rPr lang="en-US" altLang="ja-JP" dirty="0" smtClean="0"/>
              <a:t>※</a:t>
            </a:r>
            <a:r>
              <a:rPr lang="ja-JP" altLang="en-US" dirty="0" smtClean="0"/>
              <a:t>上記の表に従い変換すると、下記のような式になる</a:t>
            </a:r>
            <a:endParaRPr kumimoji="1" lang="ja-JP" altLang="en-US" dirty="0"/>
          </a:p>
        </p:txBody>
      </p:sp>
      <p:sp>
        <p:nvSpPr>
          <p:cNvPr id="5" name="正方形/長方形 4"/>
          <p:cNvSpPr/>
          <p:nvPr/>
        </p:nvSpPr>
        <p:spPr>
          <a:xfrm>
            <a:off x="323528" y="3212976"/>
            <a:ext cx="2808312" cy="576064"/>
          </a:xfrm>
          <a:prstGeom prst="rect">
            <a:avLst/>
          </a:prstGeom>
          <a:noFill/>
          <a:ln>
            <a:solidFill>
              <a:srgbClr val="FF0000">
                <a:alpha val="3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4571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59" y="2409825"/>
            <a:ext cx="43148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6140" y="4158424"/>
            <a:ext cx="545464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251520" y="242644"/>
            <a:ext cx="8640960" cy="523220"/>
          </a:xfrm>
          <a:prstGeom prst="rect">
            <a:avLst/>
          </a:prstGeom>
          <a:noFill/>
        </p:spPr>
        <p:txBody>
          <a:bodyPr wrap="square" rtlCol="0">
            <a:spAutoFit/>
          </a:bodyPr>
          <a:lstStyle/>
          <a:p>
            <a:r>
              <a:rPr kumimoji="1" lang="en-US" altLang="ja-JP" sz="2800" dirty="0" smtClean="0"/>
              <a:t>2-2-1.</a:t>
            </a:r>
            <a:r>
              <a:rPr lang="ja-JP" altLang="en-US" sz="2800" dirty="0"/>
              <a:t> </a:t>
            </a:r>
            <a:r>
              <a:rPr lang="ja-JP" altLang="en-US" sz="2800" dirty="0" smtClean="0"/>
              <a:t>測定プログラム（応用編）　</a:t>
            </a:r>
            <a:r>
              <a:rPr lang="en-US" altLang="ja-JP" dirty="0" smtClean="0"/>
              <a:t>-</a:t>
            </a:r>
            <a:r>
              <a:rPr lang="en-US" altLang="ja-JP" dirty="0"/>
              <a:t>Arduino</a:t>
            </a:r>
            <a:r>
              <a:rPr lang="ja-JP" altLang="en-US" dirty="0"/>
              <a:t>側の用意</a:t>
            </a:r>
            <a:r>
              <a:rPr kumimoji="1" lang="en-US" altLang="ja-JP" dirty="0" smtClean="0"/>
              <a:t>-</a:t>
            </a:r>
            <a:endParaRPr kumimoji="1" lang="ja-JP" altLang="en-US" sz="3200" dirty="0"/>
          </a:p>
        </p:txBody>
      </p:sp>
      <p:sp>
        <p:nvSpPr>
          <p:cNvPr id="29" name="テキスト ボックス 28"/>
          <p:cNvSpPr txBox="1"/>
          <p:nvPr/>
        </p:nvSpPr>
        <p:spPr>
          <a:xfrm>
            <a:off x="461033" y="758888"/>
            <a:ext cx="7004478" cy="400110"/>
          </a:xfrm>
          <a:prstGeom prst="rect">
            <a:avLst/>
          </a:prstGeom>
          <a:noFill/>
        </p:spPr>
        <p:txBody>
          <a:bodyPr wrap="square" rtlCol="0">
            <a:spAutoFit/>
          </a:bodyPr>
          <a:lstStyle/>
          <a:p>
            <a:r>
              <a:rPr lang="en-US" altLang="ja-JP" sz="2000" dirty="0" smtClean="0"/>
              <a:t>TempArdu02</a:t>
            </a:r>
            <a:r>
              <a:rPr lang="ja-JP" altLang="en-US" sz="2000" dirty="0" smtClean="0"/>
              <a:t>を</a:t>
            </a:r>
            <a:r>
              <a:rPr lang="en-US" altLang="ja-JP" sz="2000" dirty="0" err="1" smtClean="0"/>
              <a:t>ArduinoUNO</a:t>
            </a:r>
            <a:r>
              <a:rPr lang="ja-JP" altLang="en-US" sz="2000" dirty="0" smtClean="0"/>
              <a:t>へ書き込む。</a:t>
            </a:r>
            <a:endParaRPr kumimoji="1" lang="en-US" altLang="ja-JP" sz="2000" dirty="0" smtClean="0"/>
          </a:p>
        </p:txBody>
      </p:sp>
      <p:sp>
        <p:nvSpPr>
          <p:cNvPr id="16" name="テキスト ボックス 15"/>
          <p:cNvSpPr txBox="1"/>
          <p:nvPr/>
        </p:nvSpPr>
        <p:spPr>
          <a:xfrm>
            <a:off x="461034" y="1950215"/>
            <a:ext cx="7063294" cy="400110"/>
          </a:xfrm>
          <a:prstGeom prst="rect">
            <a:avLst/>
          </a:prstGeom>
          <a:noFill/>
        </p:spPr>
        <p:txBody>
          <a:bodyPr wrap="square" rtlCol="0">
            <a:spAutoFit/>
          </a:bodyPr>
          <a:lstStyle/>
          <a:p>
            <a:r>
              <a:rPr lang="en-US" altLang="ja-JP" sz="2000" dirty="0" smtClean="0"/>
              <a:t>TempChart02</a:t>
            </a:r>
            <a:r>
              <a:rPr lang="ja-JP" altLang="en-US" sz="2000" dirty="0" smtClean="0"/>
              <a:t>を</a:t>
            </a:r>
            <a:r>
              <a:rPr lang="en-US" altLang="ja-JP" sz="2000" dirty="0" smtClean="0"/>
              <a:t>Processing</a:t>
            </a:r>
            <a:r>
              <a:rPr lang="ja-JP" altLang="en-US" sz="2000" dirty="0" smtClean="0"/>
              <a:t>で実行する。</a:t>
            </a:r>
            <a:endParaRPr kumimoji="1" lang="en-US" altLang="ja-JP" sz="2000" dirty="0" smtClean="0"/>
          </a:p>
        </p:txBody>
      </p:sp>
      <p:sp>
        <p:nvSpPr>
          <p:cNvPr id="17" name="テキスト ボックス 16"/>
          <p:cNvSpPr txBox="1"/>
          <p:nvPr/>
        </p:nvSpPr>
        <p:spPr>
          <a:xfrm>
            <a:off x="251520" y="1412776"/>
            <a:ext cx="8640960" cy="523220"/>
          </a:xfrm>
          <a:prstGeom prst="rect">
            <a:avLst/>
          </a:prstGeom>
          <a:noFill/>
        </p:spPr>
        <p:txBody>
          <a:bodyPr wrap="square" rtlCol="0">
            <a:spAutoFit/>
          </a:bodyPr>
          <a:lstStyle/>
          <a:p>
            <a:r>
              <a:rPr kumimoji="1" lang="en-US" altLang="ja-JP" sz="2800" dirty="0" smtClean="0"/>
              <a:t>2-2-2.</a:t>
            </a:r>
            <a:r>
              <a:rPr lang="ja-JP" altLang="en-US" sz="2800" dirty="0" smtClean="0"/>
              <a:t> 測定プログラム（応用編）　</a:t>
            </a:r>
            <a:r>
              <a:rPr lang="en-US" altLang="ja-JP" dirty="0" smtClean="0"/>
              <a:t>-</a:t>
            </a:r>
            <a:r>
              <a:rPr lang="en-US" altLang="ja-JP" dirty="0"/>
              <a:t>PC</a:t>
            </a:r>
            <a:r>
              <a:rPr lang="ja-JP" altLang="en-US" dirty="0"/>
              <a:t>側の用意</a:t>
            </a:r>
            <a:r>
              <a:rPr kumimoji="1" lang="en-US" altLang="ja-JP" dirty="0" smtClean="0"/>
              <a:t>-</a:t>
            </a:r>
            <a:endParaRPr kumimoji="1" lang="ja-JP" altLang="en-US" sz="3200" dirty="0"/>
          </a:p>
        </p:txBody>
      </p:sp>
      <p:sp>
        <p:nvSpPr>
          <p:cNvPr id="34" name="四角形吹き出し 33"/>
          <p:cNvSpPr/>
          <p:nvPr/>
        </p:nvSpPr>
        <p:spPr>
          <a:xfrm>
            <a:off x="1169443" y="4158424"/>
            <a:ext cx="1627236" cy="625383"/>
          </a:xfrm>
          <a:prstGeom prst="wedgeRectCallout">
            <a:avLst>
              <a:gd name="adj1" fmla="val -47258"/>
              <a:gd name="adj2" fmla="val -107806"/>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rPr>
              <a:t>測定例</a:t>
            </a:r>
          </a:p>
          <a:p>
            <a:pPr algn="ctr">
              <a:defRPr/>
            </a:pPr>
            <a:r>
              <a:rPr lang="ja-JP" altLang="en-US" sz="1600" dirty="0">
                <a:solidFill>
                  <a:schemeClr val="tx1"/>
                </a:solidFill>
              </a:rPr>
              <a:t>（</a:t>
            </a:r>
            <a:r>
              <a:rPr lang="en-US" altLang="ja-JP" sz="1600" dirty="0">
                <a:solidFill>
                  <a:schemeClr val="tx1"/>
                </a:solidFill>
              </a:rPr>
              <a:t>Processing</a:t>
            </a:r>
            <a:r>
              <a:rPr lang="ja-JP" altLang="en-US" sz="1600" dirty="0">
                <a:solidFill>
                  <a:schemeClr val="tx1"/>
                </a:solidFill>
              </a:rPr>
              <a:t>）</a:t>
            </a:r>
          </a:p>
        </p:txBody>
      </p:sp>
      <p:sp>
        <p:nvSpPr>
          <p:cNvPr id="35" name="四角形吹き出し 34"/>
          <p:cNvSpPr/>
          <p:nvPr/>
        </p:nvSpPr>
        <p:spPr>
          <a:xfrm>
            <a:off x="4922240" y="3467929"/>
            <a:ext cx="3842952" cy="625383"/>
          </a:xfrm>
          <a:prstGeom prst="wedgeRectCallout">
            <a:avLst>
              <a:gd name="adj1" fmla="val -35139"/>
              <a:gd name="adj2" fmla="val 114043"/>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rPr>
              <a:t>測定結果は</a:t>
            </a:r>
            <a:r>
              <a:rPr lang="en-US" altLang="ja-JP" sz="1600" dirty="0">
                <a:solidFill>
                  <a:schemeClr val="tx1"/>
                </a:solidFill>
              </a:rPr>
              <a:t>result.csv</a:t>
            </a:r>
            <a:r>
              <a:rPr lang="ja-JP" altLang="en-US" sz="1600" dirty="0">
                <a:solidFill>
                  <a:schemeClr val="tx1"/>
                </a:solidFill>
              </a:rPr>
              <a:t>として保存される。</a:t>
            </a:r>
            <a:r>
              <a:rPr lang="en-US" altLang="ja-JP" sz="1600" dirty="0">
                <a:solidFill>
                  <a:schemeClr val="tx1"/>
                </a:solidFill>
              </a:rPr>
              <a:t>Excel</a:t>
            </a:r>
            <a:r>
              <a:rPr lang="ja-JP" altLang="en-US" sz="1600" dirty="0">
                <a:solidFill>
                  <a:schemeClr val="tx1"/>
                </a:solidFill>
              </a:rPr>
              <a:t>でグラフ化すると以下のようになる。</a:t>
            </a:r>
          </a:p>
        </p:txBody>
      </p:sp>
      <p:cxnSp>
        <p:nvCxnSpPr>
          <p:cNvPr id="8" name="直線コネクタ 7"/>
          <p:cNvCxnSpPr/>
          <p:nvPr/>
        </p:nvCxnSpPr>
        <p:spPr>
          <a:xfrm flipV="1">
            <a:off x="4960340" y="4419600"/>
            <a:ext cx="0" cy="171712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7477720" y="4408537"/>
            <a:ext cx="0" cy="171712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217565" y="4144888"/>
            <a:ext cx="412292" cy="261610"/>
          </a:xfrm>
          <a:prstGeom prst="rect">
            <a:avLst/>
          </a:prstGeom>
          <a:noFill/>
        </p:spPr>
        <p:txBody>
          <a:bodyPr wrap="none" rtlCol="0">
            <a:spAutoFit/>
          </a:bodyPr>
          <a:lstStyle/>
          <a:p>
            <a:r>
              <a:rPr kumimoji="1" lang="en-US" altLang="ja-JP" sz="1100" dirty="0" smtClean="0"/>
              <a:t>(</a:t>
            </a:r>
            <a:r>
              <a:rPr kumimoji="1" lang="ja-JP" altLang="en-US" sz="1100" dirty="0" smtClean="0"/>
              <a:t>℃</a:t>
            </a:r>
            <a:r>
              <a:rPr kumimoji="1" lang="en-US" altLang="ja-JP" sz="1100" dirty="0" smtClean="0"/>
              <a:t>)</a:t>
            </a:r>
            <a:endParaRPr kumimoji="1" lang="ja-JP" altLang="en-US" sz="1100" dirty="0"/>
          </a:p>
        </p:txBody>
      </p:sp>
      <p:sp>
        <p:nvSpPr>
          <p:cNvPr id="10" name="テキスト ボックス 9"/>
          <p:cNvSpPr txBox="1"/>
          <p:nvPr/>
        </p:nvSpPr>
        <p:spPr>
          <a:xfrm>
            <a:off x="4067944" y="5753337"/>
            <a:ext cx="607859" cy="261610"/>
          </a:xfrm>
          <a:prstGeom prst="rect">
            <a:avLst/>
          </a:prstGeom>
          <a:noFill/>
        </p:spPr>
        <p:txBody>
          <a:bodyPr wrap="none" rtlCol="0">
            <a:spAutoFit/>
          </a:bodyPr>
          <a:lstStyle/>
          <a:p>
            <a:r>
              <a:rPr lang="ja-JP" altLang="en-US" sz="1100" dirty="0"/>
              <a:t>前安静</a:t>
            </a:r>
            <a:endParaRPr kumimoji="1" lang="ja-JP" altLang="en-US" sz="1100" dirty="0"/>
          </a:p>
        </p:txBody>
      </p:sp>
      <p:sp>
        <p:nvSpPr>
          <p:cNvPr id="36" name="テキスト ボックス 35"/>
          <p:cNvSpPr txBox="1"/>
          <p:nvPr/>
        </p:nvSpPr>
        <p:spPr>
          <a:xfrm>
            <a:off x="5748511" y="5753337"/>
            <a:ext cx="931665" cy="261610"/>
          </a:xfrm>
          <a:prstGeom prst="rect">
            <a:avLst/>
          </a:prstGeom>
          <a:noFill/>
        </p:spPr>
        <p:txBody>
          <a:bodyPr wrap="none" rtlCol="0">
            <a:spAutoFit/>
          </a:bodyPr>
          <a:lstStyle/>
          <a:p>
            <a:r>
              <a:rPr kumimoji="1" lang="ja-JP" altLang="en-US" sz="1100" dirty="0" smtClean="0"/>
              <a:t>ストレス負荷</a:t>
            </a:r>
            <a:endParaRPr kumimoji="1" lang="ja-JP" altLang="en-US" sz="1100" dirty="0"/>
          </a:p>
        </p:txBody>
      </p:sp>
      <p:sp>
        <p:nvSpPr>
          <p:cNvPr id="37" name="テキスト ボックス 36"/>
          <p:cNvSpPr txBox="1"/>
          <p:nvPr/>
        </p:nvSpPr>
        <p:spPr>
          <a:xfrm>
            <a:off x="7795423" y="5753337"/>
            <a:ext cx="607859" cy="261610"/>
          </a:xfrm>
          <a:prstGeom prst="rect">
            <a:avLst/>
          </a:prstGeom>
          <a:noFill/>
        </p:spPr>
        <p:txBody>
          <a:bodyPr wrap="none" rtlCol="0">
            <a:spAutoFit/>
          </a:bodyPr>
          <a:lstStyle/>
          <a:p>
            <a:r>
              <a:rPr lang="ja-JP" altLang="en-US" sz="1100" dirty="0" smtClean="0"/>
              <a:t>後安静</a:t>
            </a:r>
            <a:endParaRPr kumimoji="1" lang="ja-JP" altLang="en-US" sz="1100" dirty="0"/>
          </a:p>
        </p:txBody>
      </p:sp>
      <p:sp>
        <p:nvSpPr>
          <p:cNvPr id="38" name="四角形吹き出し 37"/>
          <p:cNvSpPr/>
          <p:nvPr/>
        </p:nvSpPr>
        <p:spPr>
          <a:xfrm>
            <a:off x="3765722" y="2636912"/>
            <a:ext cx="1461690" cy="625383"/>
          </a:xfrm>
          <a:prstGeom prst="wedgeRectCallout">
            <a:avLst>
              <a:gd name="adj1" fmla="val -57209"/>
              <a:gd name="adj2" fmla="val 8867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smtClean="0">
                <a:solidFill>
                  <a:schemeClr val="tx1"/>
                </a:solidFill>
              </a:rPr>
              <a:t>20</a:t>
            </a:r>
            <a:r>
              <a:rPr lang="ja-JP" altLang="en-US" sz="1600" dirty="0" smtClean="0">
                <a:solidFill>
                  <a:schemeClr val="tx1"/>
                </a:solidFill>
              </a:rPr>
              <a:t>～</a:t>
            </a:r>
            <a:r>
              <a:rPr lang="en-US" altLang="ja-JP" sz="1600" dirty="0" smtClean="0">
                <a:solidFill>
                  <a:schemeClr val="tx1"/>
                </a:solidFill>
              </a:rPr>
              <a:t>40</a:t>
            </a:r>
            <a:r>
              <a:rPr lang="ja-JP" altLang="en-US" sz="1600" dirty="0" smtClean="0">
                <a:solidFill>
                  <a:schemeClr val="tx1"/>
                </a:solidFill>
              </a:rPr>
              <a:t>℃の</a:t>
            </a:r>
            <a:endParaRPr lang="en-US" altLang="ja-JP" sz="1600" dirty="0" smtClean="0">
              <a:solidFill>
                <a:schemeClr val="tx1"/>
              </a:solidFill>
            </a:endParaRPr>
          </a:p>
          <a:p>
            <a:pPr algn="ctr">
              <a:defRPr/>
            </a:pPr>
            <a:r>
              <a:rPr lang="ja-JP" altLang="en-US" sz="1600" dirty="0" smtClean="0">
                <a:solidFill>
                  <a:schemeClr val="tx1"/>
                </a:solidFill>
              </a:rPr>
              <a:t>範囲を表示</a:t>
            </a:r>
            <a:endParaRPr lang="ja-JP" altLang="en-US" sz="1600" dirty="0">
              <a:solidFill>
                <a:schemeClr val="tx1"/>
              </a:solidFill>
            </a:endParaRPr>
          </a:p>
        </p:txBody>
      </p:sp>
    </p:spTree>
    <p:extLst>
      <p:ext uri="{BB962C8B-B14F-4D97-AF65-F5344CB8AC3E}">
        <p14:creationId xmlns:p14="http://schemas.microsoft.com/office/powerpoint/2010/main" val="4114518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2644"/>
            <a:ext cx="8208912" cy="584775"/>
          </a:xfrm>
          <a:prstGeom prst="rect">
            <a:avLst/>
          </a:prstGeom>
          <a:noFill/>
        </p:spPr>
        <p:txBody>
          <a:bodyPr wrap="square" rtlCol="0">
            <a:spAutoFit/>
          </a:bodyPr>
          <a:lstStyle/>
          <a:p>
            <a:r>
              <a:rPr kumimoji="1" lang="en-US" altLang="ja-JP" sz="3200" dirty="0" smtClean="0"/>
              <a:t>3-1.</a:t>
            </a:r>
            <a:r>
              <a:rPr kumimoji="1" lang="ja-JP" altLang="en-US" sz="3200" dirty="0" smtClean="0"/>
              <a:t>測定実習　「自己紹介をしてみよう」</a:t>
            </a:r>
            <a:endParaRPr kumimoji="1" lang="ja-JP" altLang="en-US" sz="3200" dirty="0"/>
          </a:p>
        </p:txBody>
      </p:sp>
      <p:sp>
        <p:nvSpPr>
          <p:cNvPr id="8" name="テキスト ボックス 7"/>
          <p:cNvSpPr txBox="1"/>
          <p:nvPr/>
        </p:nvSpPr>
        <p:spPr>
          <a:xfrm>
            <a:off x="323528" y="1052736"/>
            <a:ext cx="646331" cy="369332"/>
          </a:xfrm>
          <a:prstGeom prst="rect">
            <a:avLst/>
          </a:prstGeom>
          <a:noFill/>
        </p:spPr>
        <p:txBody>
          <a:bodyPr wrap="none" rtlCol="0">
            <a:spAutoFit/>
          </a:bodyPr>
          <a:lstStyle/>
          <a:p>
            <a:r>
              <a:rPr kumimoji="1" lang="ja-JP" altLang="en-US" dirty="0" smtClean="0"/>
              <a:t>目的</a:t>
            </a:r>
            <a:endParaRPr kumimoji="1" lang="ja-JP" altLang="en-US" dirty="0"/>
          </a:p>
        </p:txBody>
      </p:sp>
      <p:sp>
        <p:nvSpPr>
          <p:cNvPr id="9" name="テキスト ボックス 8"/>
          <p:cNvSpPr txBox="1"/>
          <p:nvPr/>
        </p:nvSpPr>
        <p:spPr>
          <a:xfrm>
            <a:off x="581606" y="1424692"/>
            <a:ext cx="7734810" cy="369332"/>
          </a:xfrm>
          <a:prstGeom prst="rect">
            <a:avLst/>
          </a:prstGeom>
          <a:noFill/>
        </p:spPr>
        <p:txBody>
          <a:bodyPr wrap="none" rtlCol="0">
            <a:spAutoFit/>
          </a:bodyPr>
          <a:lstStyle/>
          <a:p>
            <a:r>
              <a:rPr kumimoji="1" lang="ja-JP" altLang="en-US" dirty="0" smtClean="0"/>
              <a:t>自己紹介を行う際の緊張により、末梢皮膚温</a:t>
            </a:r>
            <a:r>
              <a:rPr lang="ja-JP" altLang="en-US" dirty="0"/>
              <a:t>がどのように変化</a:t>
            </a:r>
            <a:r>
              <a:rPr kumimoji="1" lang="ja-JP" altLang="en-US" dirty="0" smtClean="0"/>
              <a:t>するかを調べる</a:t>
            </a:r>
            <a:endParaRPr kumimoji="1" lang="ja-JP" altLang="en-US" dirty="0"/>
          </a:p>
        </p:txBody>
      </p:sp>
      <p:sp>
        <p:nvSpPr>
          <p:cNvPr id="10" name="テキスト ボックス 9"/>
          <p:cNvSpPr txBox="1"/>
          <p:nvPr/>
        </p:nvSpPr>
        <p:spPr>
          <a:xfrm>
            <a:off x="323528" y="2051556"/>
            <a:ext cx="1915909" cy="369332"/>
          </a:xfrm>
          <a:prstGeom prst="rect">
            <a:avLst/>
          </a:prstGeom>
          <a:noFill/>
        </p:spPr>
        <p:txBody>
          <a:bodyPr wrap="none" rtlCol="0">
            <a:spAutoFit/>
          </a:bodyPr>
          <a:lstStyle/>
          <a:p>
            <a:r>
              <a:rPr kumimoji="1" lang="ja-JP" altLang="en-US" dirty="0" smtClean="0"/>
              <a:t>計測スケジュール</a:t>
            </a:r>
            <a:endParaRPr kumimoji="1" lang="ja-JP" altLang="en-US" dirty="0"/>
          </a:p>
        </p:txBody>
      </p:sp>
      <p:sp>
        <p:nvSpPr>
          <p:cNvPr id="12" name="テキスト ボックス 11"/>
          <p:cNvSpPr txBox="1"/>
          <p:nvPr/>
        </p:nvSpPr>
        <p:spPr>
          <a:xfrm>
            <a:off x="323528" y="3119760"/>
            <a:ext cx="1107996" cy="369332"/>
          </a:xfrm>
          <a:prstGeom prst="rect">
            <a:avLst/>
          </a:prstGeom>
          <a:noFill/>
        </p:spPr>
        <p:txBody>
          <a:bodyPr wrap="none" rtlCol="0">
            <a:spAutoFit/>
          </a:bodyPr>
          <a:lstStyle/>
          <a:p>
            <a:r>
              <a:rPr kumimoji="1" lang="ja-JP" altLang="en-US" dirty="0" smtClean="0"/>
              <a:t>測定指標</a:t>
            </a:r>
            <a:endParaRPr kumimoji="1" lang="ja-JP" altLang="en-US" dirty="0"/>
          </a:p>
        </p:txBody>
      </p:sp>
      <p:sp>
        <p:nvSpPr>
          <p:cNvPr id="13" name="テキスト ボックス 12"/>
          <p:cNvSpPr txBox="1"/>
          <p:nvPr/>
        </p:nvSpPr>
        <p:spPr>
          <a:xfrm>
            <a:off x="581606" y="3491716"/>
            <a:ext cx="7623305" cy="369332"/>
          </a:xfrm>
          <a:prstGeom prst="rect">
            <a:avLst/>
          </a:prstGeom>
          <a:noFill/>
        </p:spPr>
        <p:txBody>
          <a:bodyPr wrap="none" rtlCol="0">
            <a:spAutoFit/>
          </a:bodyPr>
          <a:lstStyle/>
          <a:p>
            <a:r>
              <a:rPr kumimoji="1" lang="ja-JP" altLang="en-US" dirty="0" smtClean="0"/>
              <a:t>末梢皮膚温を測定する。ソフトウェアは、</a:t>
            </a:r>
            <a:r>
              <a:rPr lang="en-US" altLang="ja-JP" dirty="0" smtClean="0"/>
              <a:t>TempArdu02/TempChart02</a:t>
            </a:r>
            <a:r>
              <a:rPr lang="ja-JP" altLang="en-US" dirty="0" smtClean="0"/>
              <a:t>を用いる。</a:t>
            </a:r>
            <a:endParaRPr lang="ja-JP" altLang="en-US" dirty="0"/>
          </a:p>
        </p:txBody>
      </p:sp>
      <p:sp>
        <p:nvSpPr>
          <p:cNvPr id="14" name="テキスト ボックス 13"/>
          <p:cNvSpPr txBox="1"/>
          <p:nvPr/>
        </p:nvSpPr>
        <p:spPr>
          <a:xfrm>
            <a:off x="5048770" y="2940924"/>
            <a:ext cx="3265638" cy="369332"/>
          </a:xfrm>
          <a:prstGeom prst="rect">
            <a:avLst/>
          </a:prstGeom>
          <a:noFill/>
        </p:spPr>
        <p:txBody>
          <a:bodyPr wrap="none" rtlCol="0">
            <a:spAutoFit/>
          </a:bodyPr>
          <a:lstStyle/>
          <a:p>
            <a:r>
              <a:rPr kumimoji="1" lang="en-US" altLang="ja-JP" dirty="0" smtClean="0"/>
              <a:t>※</a:t>
            </a:r>
            <a:r>
              <a:rPr kumimoji="1" lang="ja-JP" altLang="en-US" dirty="0" smtClean="0"/>
              <a:t>前安静と後安静は閉眼とする</a:t>
            </a:r>
            <a:endParaRPr kumimoji="1" lang="ja-JP" altLang="en-US" dirty="0"/>
          </a:p>
        </p:txBody>
      </p:sp>
      <p:sp>
        <p:nvSpPr>
          <p:cNvPr id="17" name="テキスト ボックス 16"/>
          <p:cNvSpPr txBox="1"/>
          <p:nvPr/>
        </p:nvSpPr>
        <p:spPr>
          <a:xfrm>
            <a:off x="727269" y="2444692"/>
            <a:ext cx="1612483" cy="369332"/>
          </a:xfrm>
          <a:prstGeom prst="rect">
            <a:avLst/>
          </a:prstGeom>
          <a:noFill/>
          <a:ln w="28575">
            <a:solidFill>
              <a:schemeClr val="bg1">
                <a:lumMod val="50000"/>
              </a:schemeClr>
            </a:solidFill>
          </a:ln>
        </p:spPr>
        <p:txBody>
          <a:bodyPr wrap="square" rtlCol="0">
            <a:spAutoFit/>
          </a:bodyPr>
          <a:lstStyle/>
          <a:p>
            <a:pPr algn="ctr"/>
            <a:r>
              <a:rPr lang="zh-CN" altLang="en-US" dirty="0">
                <a:latin typeface="ＭＳ Ｐゴシック" panose="020B0600070205080204" pitchFamily="50" charset="-128"/>
                <a:ea typeface="ＭＳ Ｐゴシック" panose="020B0600070205080204" pitchFamily="50" charset="-128"/>
              </a:rPr>
              <a:t>前安静（</a:t>
            </a:r>
            <a:r>
              <a:rPr lang="en-US" altLang="zh-CN" dirty="0">
                <a:latin typeface="ＭＳ Ｐゴシック" panose="020B0600070205080204" pitchFamily="50" charset="-128"/>
                <a:ea typeface="ＭＳ Ｐゴシック" panose="020B0600070205080204" pitchFamily="50" charset="-128"/>
              </a:rPr>
              <a:t>2</a:t>
            </a:r>
            <a:r>
              <a:rPr lang="zh-CN" altLang="en-US" dirty="0">
                <a:latin typeface="ＭＳ Ｐゴシック" panose="020B0600070205080204" pitchFamily="50" charset="-128"/>
                <a:ea typeface="ＭＳ Ｐゴシック" panose="020B0600070205080204" pitchFamily="50" charset="-128"/>
              </a:rPr>
              <a:t>分）</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2804164" y="2444692"/>
            <a:ext cx="1951496" cy="369332"/>
          </a:xfrm>
          <a:prstGeom prst="rect">
            <a:avLst/>
          </a:prstGeom>
          <a:noFill/>
          <a:ln w="28575">
            <a:solidFill>
              <a:schemeClr val="bg1">
                <a:lumMod val="50000"/>
              </a:schemeClr>
            </a:solidFill>
          </a:ln>
        </p:spPr>
        <p:txBody>
          <a:bodyPr wrap="square" rtlCol="0">
            <a:spAutoFit/>
          </a:bodyPr>
          <a:lstStyle/>
          <a:p>
            <a:pPr algn="ctr"/>
            <a:r>
              <a:rPr lang="ja-JP" altLang="en-US" dirty="0" smtClean="0">
                <a:latin typeface="ＭＳ Ｐゴシック" panose="020B0600070205080204" pitchFamily="50" charset="-128"/>
                <a:ea typeface="ＭＳ Ｐゴシック" panose="020B0600070205080204" pitchFamily="50" charset="-128"/>
              </a:rPr>
              <a:t>　</a:t>
            </a:r>
            <a:r>
              <a:rPr lang="zh-TW" altLang="en-US" dirty="0" smtClean="0">
                <a:latin typeface="ＭＳ Ｐゴシック" panose="020B0600070205080204" pitchFamily="50" charset="-128"/>
                <a:ea typeface="ＭＳ Ｐゴシック" panose="020B0600070205080204" pitchFamily="50" charset="-128"/>
              </a:rPr>
              <a:t>自己</a:t>
            </a:r>
            <a:r>
              <a:rPr lang="zh-TW" altLang="en-US" dirty="0">
                <a:latin typeface="ＭＳ Ｐゴシック" panose="020B0600070205080204" pitchFamily="50" charset="-128"/>
                <a:ea typeface="ＭＳ Ｐゴシック" panose="020B0600070205080204" pitchFamily="50" charset="-128"/>
              </a:rPr>
              <a:t>紹介（</a:t>
            </a:r>
            <a:r>
              <a:rPr lang="en-US" altLang="zh-TW" dirty="0">
                <a:latin typeface="ＭＳ Ｐゴシック" panose="020B0600070205080204" pitchFamily="50" charset="-128"/>
                <a:ea typeface="ＭＳ Ｐゴシック" panose="020B0600070205080204" pitchFamily="50" charset="-128"/>
              </a:rPr>
              <a:t>3</a:t>
            </a:r>
            <a:r>
              <a:rPr lang="zh-TW" altLang="en-US" dirty="0">
                <a:latin typeface="ＭＳ Ｐゴシック" panose="020B0600070205080204" pitchFamily="50" charset="-128"/>
                <a:ea typeface="ＭＳ Ｐゴシック" panose="020B0600070205080204" pitchFamily="50" charset="-128"/>
              </a:rPr>
              <a:t>分</a:t>
            </a:r>
            <a:r>
              <a:rPr lang="zh-TW" altLang="en-US" dirty="0" smtClean="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　</a:t>
            </a:r>
            <a:r>
              <a:rPr lang="zh-TW" altLang="en-US" dirty="0" smtClean="0">
                <a:latin typeface="ＭＳ Ｐゴシック" panose="020B0600070205080204" pitchFamily="50" charset="-128"/>
                <a:ea typeface="ＭＳ Ｐゴシック" panose="020B0600070205080204" pitchFamily="50" charset="-128"/>
              </a:rPr>
              <a:t> </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5220072" y="2444692"/>
            <a:ext cx="1612483" cy="369332"/>
          </a:xfrm>
          <a:prstGeom prst="rect">
            <a:avLst/>
          </a:prstGeom>
          <a:noFill/>
          <a:ln w="28575">
            <a:solidFill>
              <a:schemeClr val="bg1">
                <a:lumMod val="50000"/>
              </a:schemeClr>
            </a:solidFill>
          </a:ln>
        </p:spPr>
        <p:txBody>
          <a:bodyPr wrap="square" rtlCol="0">
            <a:spAutoFit/>
          </a:bodyPr>
          <a:lstStyle/>
          <a:p>
            <a:pPr algn="ctr"/>
            <a:r>
              <a:rPr lang="ja-JP" altLang="en-US" dirty="0" smtClean="0">
                <a:latin typeface="ＭＳ Ｐゴシック" panose="020B0600070205080204" pitchFamily="50" charset="-128"/>
                <a:ea typeface="ＭＳ Ｐゴシック" panose="020B0600070205080204" pitchFamily="50" charset="-128"/>
              </a:rPr>
              <a:t>後</a:t>
            </a:r>
            <a:r>
              <a:rPr lang="zh-CN" altLang="en-US" dirty="0" smtClean="0">
                <a:latin typeface="ＭＳ Ｐゴシック" panose="020B0600070205080204" pitchFamily="50" charset="-128"/>
                <a:ea typeface="ＭＳ Ｐゴシック" panose="020B0600070205080204" pitchFamily="50" charset="-128"/>
              </a:rPr>
              <a:t>安静</a:t>
            </a:r>
            <a:r>
              <a:rPr lang="zh-CN" altLang="en-US" dirty="0">
                <a:latin typeface="ＭＳ Ｐゴシック" panose="020B0600070205080204" pitchFamily="50" charset="-128"/>
                <a:ea typeface="ＭＳ Ｐゴシック" panose="020B0600070205080204" pitchFamily="50" charset="-128"/>
              </a:rPr>
              <a:t>（</a:t>
            </a:r>
            <a:r>
              <a:rPr lang="en-US" altLang="zh-CN" dirty="0">
                <a:latin typeface="ＭＳ Ｐゴシック" panose="020B0600070205080204" pitchFamily="50" charset="-128"/>
                <a:ea typeface="ＭＳ Ｐゴシック" panose="020B0600070205080204" pitchFamily="50" charset="-128"/>
              </a:rPr>
              <a:t>2</a:t>
            </a:r>
            <a:r>
              <a:rPr lang="zh-CN" altLang="en-US" dirty="0">
                <a:latin typeface="ＭＳ Ｐゴシック" panose="020B0600070205080204" pitchFamily="50" charset="-128"/>
                <a:ea typeface="ＭＳ Ｐゴシック" panose="020B0600070205080204" pitchFamily="50" charset="-128"/>
              </a:rPr>
              <a:t>分）</a:t>
            </a:r>
            <a:endParaRPr kumimoji="1" lang="ja-JP" altLang="en-US" dirty="0">
              <a:latin typeface="ＭＳ Ｐゴシック" panose="020B0600070205080204" pitchFamily="50" charset="-128"/>
              <a:ea typeface="ＭＳ Ｐゴシック" panose="020B0600070205080204" pitchFamily="50" charset="-128"/>
            </a:endParaRPr>
          </a:p>
        </p:txBody>
      </p:sp>
      <p:cxnSp>
        <p:nvCxnSpPr>
          <p:cNvPr id="20" name="直線矢印コネクタ 19"/>
          <p:cNvCxnSpPr/>
          <p:nvPr/>
        </p:nvCxnSpPr>
        <p:spPr>
          <a:xfrm>
            <a:off x="2339752" y="2629358"/>
            <a:ext cx="4644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4755660" y="2629358"/>
            <a:ext cx="4644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23528" y="4127872"/>
            <a:ext cx="1338828" cy="369332"/>
          </a:xfrm>
          <a:prstGeom prst="rect">
            <a:avLst/>
          </a:prstGeom>
          <a:noFill/>
        </p:spPr>
        <p:txBody>
          <a:bodyPr wrap="none" rtlCol="0">
            <a:spAutoFit/>
          </a:bodyPr>
          <a:lstStyle/>
          <a:p>
            <a:r>
              <a:rPr kumimoji="1" lang="ja-JP" altLang="en-US" dirty="0" smtClean="0"/>
              <a:t>結果の処理</a:t>
            </a:r>
            <a:endParaRPr kumimoji="1" lang="ja-JP" altLang="en-US" dirty="0"/>
          </a:p>
        </p:txBody>
      </p:sp>
      <p:sp>
        <p:nvSpPr>
          <p:cNvPr id="16" name="テキスト ボックス 15"/>
          <p:cNvSpPr txBox="1"/>
          <p:nvPr/>
        </p:nvSpPr>
        <p:spPr>
          <a:xfrm>
            <a:off x="581606" y="4499828"/>
            <a:ext cx="6744154" cy="369332"/>
          </a:xfrm>
          <a:prstGeom prst="rect">
            <a:avLst/>
          </a:prstGeom>
          <a:noFill/>
        </p:spPr>
        <p:txBody>
          <a:bodyPr wrap="none" rtlCol="0">
            <a:spAutoFit/>
          </a:bodyPr>
          <a:lstStyle/>
          <a:p>
            <a:r>
              <a:rPr lang="ja-JP" altLang="en-US" dirty="0" smtClean="0"/>
              <a:t>出力された</a:t>
            </a:r>
            <a:r>
              <a:rPr lang="en-US" altLang="ja-JP" dirty="0" smtClean="0"/>
              <a:t>CSV</a:t>
            </a:r>
            <a:r>
              <a:rPr lang="ja-JP" altLang="en-US" dirty="0" smtClean="0"/>
              <a:t>ファイルをエクセルで開き、折れ線グラフを作成する。</a:t>
            </a:r>
            <a:endParaRPr lang="ja-JP" altLang="en-US" dirty="0"/>
          </a:p>
        </p:txBody>
      </p:sp>
    </p:spTree>
    <p:extLst>
      <p:ext uri="{BB962C8B-B14F-4D97-AF65-F5344CB8AC3E}">
        <p14:creationId xmlns:p14="http://schemas.microsoft.com/office/powerpoint/2010/main" val="1986587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620688"/>
            <a:ext cx="5307863" cy="1384995"/>
          </a:xfrm>
          <a:prstGeom prst="rect">
            <a:avLst/>
          </a:prstGeom>
          <a:noFill/>
        </p:spPr>
        <p:txBody>
          <a:bodyPr wrap="none" rtlCol="0">
            <a:spAutoFit/>
          </a:bodyPr>
          <a:lstStyle/>
          <a:p>
            <a:r>
              <a:rPr kumimoji="1" lang="ja-JP" altLang="en-US" sz="1200" dirty="0" smtClean="0"/>
              <a:t>改訂履歴</a:t>
            </a:r>
            <a:endParaRPr kumimoji="1" lang="en-US" altLang="ja-JP" sz="1200" dirty="0" smtClean="0"/>
          </a:p>
          <a:p>
            <a:r>
              <a:rPr lang="en-US" altLang="ja-JP" sz="1200" dirty="0"/>
              <a:t>-------------------------------------------------------</a:t>
            </a:r>
            <a:endParaRPr kumimoji="1" lang="en-US" altLang="ja-JP" sz="1200" dirty="0" smtClean="0"/>
          </a:p>
          <a:p>
            <a:r>
              <a:rPr kumimoji="1" lang="en-US" altLang="ja-JP" sz="1200" dirty="0" smtClean="0"/>
              <a:t>14/04/25	</a:t>
            </a:r>
            <a:r>
              <a:rPr kumimoji="1" lang="ja-JP" altLang="en-US" sz="1200" dirty="0" smtClean="0"/>
              <a:t>長野が初版作成</a:t>
            </a:r>
            <a:endParaRPr kumimoji="1" lang="en-US" altLang="ja-JP" sz="1200" dirty="0" smtClean="0"/>
          </a:p>
          <a:p>
            <a:r>
              <a:rPr lang="en-US" altLang="ja-JP" sz="1200" dirty="0" smtClean="0"/>
              <a:t>14/07/14</a:t>
            </a:r>
            <a:r>
              <a:rPr lang="en-US" altLang="ja-JP" sz="1200" dirty="0"/>
              <a:t>	</a:t>
            </a:r>
            <a:r>
              <a:rPr lang="ja-JP" altLang="en-US" sz="1200" dirty="0"/>
              <a:t>長野が全面改訂</a:t>
            </a:r>
            <a:endParaRPr lang="en-US" altLang="ja-JP" sz="1200" dirty="0"/>
          </a:p>
          <a:p>
            <a:r>
              <a:rPr lang="en-US" altLang="ja-JP" sz="1200" dirty="0"/>
              <a:t>14/07/20	</a:t>
            </a:r>
            <a:r>
              <a:rPr lang="ja-JP" altLang="en-US" sz="1200" dirty="0"/>
              <a:t>微調整　メンディングテープの画像などを追加</a:t>
            </a:r>
            <a:endParaRPr lang="en-US" altLang="ja-JP" sz="1200" dirty="0"/>
          </a:p>
          <a:p>
            <a:r>
              <a:rPr lang="en-US" altLang="ja-JP" sz="1200" dirty="0" smtClean="0"/>
              <a:t>14/08/30</a:t>
            </a:r>
            <a:r>
              <a:rPr lang="en-US" altLang="ja-JP" sz="1200" dirty="0"/>
              <a:t>	</a:t>
            </a:r>
            <a:r>
              <a:rPr lang="ja-JP" altLang="en-US" sz="1200" dirty="0"/>
              <a:t>微調整　</a:t>
            </a:r>
            <a:r>
              <a:rPr lang="ja-JP" altLang="en-US" sz="1200" dirty="0" smtClean="0"/>
              <a:t>プログラムの実行画面を新しいものにすげ替える、など。</a:t>
            </a:r>
            <a:endParaRPr lang="en-US" altLang="ja-JP" sz="1200" dirty="0"/>
          </a:p>
          <a:p>
            <a:endParaRPr kumimoji="1" lang="ja-JP" altLang="en-US" sz="1200" dirty="0"/>
          </a:p>
        </p:txBody>
      </p:sp>
    </p:spTree>
    <p:extLst>
      <p:ext uri="{BB962C8B-B14F-4D97-AF65-F5344CB8AC3E}">
        <p14:creationId xmlns:p14="http://schemas.microsoft.com/office/powerpoint/2010/main" val="2199143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067944" y="3196369"/>
            <a:ext cx="1107996" cy="646331"/>
          </a:xfrm>
          <a:prstGeom prst="rect">
            <a:avLst/>
          </a:prstGeom>
          <a:noFill/>
        </p:spPr>
        <p:txBody>
          <a:bodyPr wrap="none" rtlCol="0">
            <a:spAutoFit/>
          </a:bodyPr>
          <a:lstStyle/>
          <a:p>
            <a:r>
              <a:rPr kumimoji="1" lang="ja-JP" altLang="en-US" sz="3600" dirty="0" smtClean="0"/>
              <a:t>倉庫</a:t>
            </a:r>
            <a:endParaRPr kumimoji="1" lang="ja-JP" altLang="en-US" sz="3600" dirty="0"/>
          </a:p>
        </p:txBody>
      </p:sp>
    </p:spTree>
    <p:extLst>
      <p:ext uri="{BB962C8B-B14F-4D97-AF65-F5344CB8AC3E}">
        <p14:creationId xmlns:p14="http://schemas.microsoft.com/office/powerpoint/2010/main" val="2800271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2644"/>
            <a:ext cx="8208912" cy="584775"/>
          </a:xfrm>
          <a:prstGeom prst="rect">
            <a:avLst/>
          </a:prstGeom>
          <a:noFill/>
        </p:spPr>
        <p:txBody>
          <a:bodyPr wrap="square" rtlCol="0">
            <a:spAutoFit/>
          </a:bodyPr>
          <a:lstStyle/>
          <a:p>
            <a:r>
              <a:rPr kumimoji="1" lang="en-US" altLang="ja-JP" sz="3200" dirty="0" smtClean="0"/>
              <a:t>3-1.</a:t>
            </a:r>
            <a:r>
              <a:rPr kumimoji="1" lang="ja-JP" altLang="en-US" sz="3200" dirty="0" smtClean="0"/>
              <a:t>測定実習　「自己紹介をしてみよう」</a:t>
            </a:r>
            <a:endParaRPr kumimoji="1" lang="ja-JP" altLang="en-US" sz="3200"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644" y="1609636"/>
            <a:ext cx="609667" cy="648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417" y="1609636"/>
            <a:ext cx="609667" cy="60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2010168" y="1728252"/>
            <a:ext cx="1731949" cy="369332"/>
          </a:xfrm>
          <a:prstGeom prst="rect">
            <a:avLst/>
          </a:prstGeom>
          <a:noFill/>
        </p:spPr>
        <p:txBody>
          <a:bodyPr wrap="none" rtlCol="0">
            <a:spAutoFit/>
          </a:bodyPr>
          <a:lstStyle/>
          <a:p>
            <a:r>
              <a:rPr kumimoji="1" lang="ja-JP" altLang="en-US" dirty="0" smtClean="0"/>
              <a:t>・・・</a:t>
            </a:r>
            <a:r>
              <a:rPr lang="en-US" altLang="ja-JP" dirty="0"/>
              <a:t>TempArdu02</a:t>
            </a:r>
            <a:endParaRPr kumimoji="1" lang="ja-JP" altLang="en-US" dirty="0"/>
          </a:p>
        </p:txBody>
      </p:sp>
      <p:sp>
        <p:nvSpPr>
          <p:cNvPr id="7" name="テキスト ボックス 6"/>
          <p:cNvSpPr txBox="1"/>
          <p:nvPr/>
        </p:nvSpPr>
        <p:spPr>
          <a:xfrm>
            <a:off x="5373092" y="1736296"/>
            <a:ext cx="1791196" cy="369332"/>
          </a:xfrm>
          <a:prstGeom prst="rect">
            <a:avLst/>
          </a:prstGeom>
          <a:noFill/>
        </p:spPr>
        <p:txBody>
          <a:bodyPr wrap="none" rtlCol="0">
            <a:spAutoFit/>
          </a:bodyPr>
          <a:lstStyle/>
          <a:p>
            <a:r>
              <a:rPr kumimoji="1" lang="ja-JP" altLang="en-US" dirty="0" smtClean="0"/>
              <a:t>・・・</a:t>
            </a:r>
            <a:r>
              <a:rPr lang="en-US" altLang="ja-JP" dirty="0" smtClean="0"/>
              <a:t>TempChart02</a:t>
            </a:r>
            <a:endParaRPr kumimoji="1" lang="ja-JP" altLang="en-US" dirty="0"/>
          </a:p>
        </p:txBody>
      </p:sp>
      <p:sp>
        <p:nvSpPr>
          <p:cNvPr id="8" name="テキスト ボックス 7"/>
          <p:cNvSpPr txBox="1"/>
          <p:nvPr/>
        </p:nvSpPr>
        <p:spPr>
          <a:xfrm>
            <a:off x="323528" y="3140968"/>
            <a:ext cx="1338828" cy="369332"/>
          </a:xfrm>
          <a:prstGeom prst="rect">
            <a:avLst/>
          </a:prstGeom>
          <a:noFill/>
        </p:spPr>
        <p:txBody>
          <a:bodyPr wrap="none" rtlCol="0">
            <a:spAutoFit/>
          </a:bodyPr>
          <a:lstStyle/>
          <a:p>
            <a:r>
              <a:rPr kumimoji="1" lang="ja-JP" altLang="en-US" dirty="0" smtClean="0"/>
              <a:t>実習の目的</a:t>
            </a:r>
            <a:endParaRPr kumimoji="1" lang="ja-JP" altLang="en-US" dirty="0"/>
          </a:p>
        </p:txBody>
      </p:sp>
      <p:sp>
        <p:nvSpPr>
          <p:cNvPr id="9" name="テキスト ボックス 8"/>
          <p:cNvSpPr txBox="1"/>
          <p:nvPr/>
        </p:nvSpPr>
        <p:spPr>
          <a:xfrm>
            <a:off x="581606" y="3512924"/>
            <a:ext cx="7734810" cy="369332"/>
          </a:xfrm>
          <a:prstGeom prst="rect">
            <a:avLst/>
          </a:prstGeom>
          <a:noFill/>
        </p:spPr>
        <p:txBody>
          <a:bodyPr wrap="none" rtlCol="0">
            <a:spAutoFit/>
          </a:bodyPr>
          <a:lstStyle/>
          <a:p>
            <a:r>
              <a:rPr kumimoji="1" lang="ja-JP" altLang="en-US" dirty="0" smtClean="0"/>
              <a:t>自己紹介を行う際の緊張により、どのように末梢皮膚温が変化するかを調べる</a:t>
            </a:r>
            <a:endParaRPr kumimoji="1" lang="ja-JP" altLang="en-US" dirty="0"/>
          </a:p>
        </p:txBody>
      </p:sp>
      <p:sp>
        <p:nvSpPr>
          <p:cNvPr id="10" name="テキスト ボックス 9"/>
          <p:cNvSpPr txBox="1"/>
          <p:nvPr/>
        </p:nvSpPr>
        <p:spPr>
          <a:xfrm>
            <a:off x="323528" y="4077072"/>
            <a:ext cx="1915909" cy="369332"/>
          </a:xfrm>
          <a:prstGeom prst="rect">
            <a:avLst/>
          </a:prstGeom>
          <a:noFill/>
        </p:spPr>
        <p:txBody>
          <a:bodyPr wrap="none" rtlCol="0">
            <a:spAutoFit/>
          </a:bodyPr>
          <a:lstStyle/>
          <a:p>
            <a:r>
              <a:rPr kumimoji="1" lang="ja-JP" altLang="en-US" dirty="0" smtClean="0"/>
              <a:t>計測スケジュール</a:t>
            </a:r>
            <a:endParaRPr kumimoji="1" lang="ja-JP" altLang="en-US" dirty="0"/>
          </a:p>
        </p:txBody>
      </p:sp>
      <p:sp>
        <p:nvSpPr>
          <p:cNvPr id="11" name="テキスト ボックス 10"/>
          <p:cNvSpPr txBox="1"/>
          <p:nvPr/>
        </p:nvSpPr>
        <p:spPr>
          <a:xfrm>
            <a:off x="581606" y="4305796"/>
            <a:ext cx="7637027" cy="523220"/>
          </a:xfrm>
          <a:prstGeom prst="rect">
            <a:avLst/>
          </a:prstGeom>
          <a:noFill/>
        </p:spPr>
        <p:txBody>
          <a:bodyPr wrap="none" rtlCol="0">
            <a:spAutoFit/>
          </a:bodyPr>
          <a:lstStyle/>
          <a:p>
            <a:r>
              <a:rPr kumimoji="1" lang="ja-JP" altLang="en-US" dirty="0" smtClean="0"/>
              <a:t>前安静（</a:t>
            </a:r>
            <a:r>
              <a:rPr kumimoji="1" lang="en-US" altLang="ja-JP" dirty="0" smtClean="0"/>
              <a:t>2</a:t>
            </a:r>
            <a:r>
              <a:rPr kumimoji="1" lang="ja-JP" altLang="en-US" dirty="0" smtClean="0"/>
              <a:t>分）　→　自己紹介</a:t>
            </a:r>
            <a:r>
              <a:rPr lang="ja-JP" altLang="en-US" dirty="0" smtClean="0"/>
              <a:t>（</a:t>
            </a:r>
            <a:r>
              <a:rPr lang="en-US" altLang="ja-JP" dirty="0" smtClean="0"/>
              <a:t>3</a:t>
            </a:r>
            <a:r>
              <a:rPr lang="ja-JP" altLang="en-US" dirty="0" smtClean="0"/>
              <a:t>分</a:t>
            </a:r>
            <a:r>
              <a:rPr lang="ja-JP" altLang="en-US" dirty="0"/>
              <a:t>） </a:t>
            </a:r>
            <a:r>
              <a:rPr kumimoji="1" lang="ja-JP" altLang="en-US" dirty="0" smtClean="0"/>
              <a:t>　→　後安静</a:t>
            </a:r>
            <a:r>
              <a:rPr lang="ja-JP" altLang="en-US" dirty="0"/>
              <a:t>（</a:t>
            </a:r>
            <a:r>
              <a:rPr lang="en-US" altLang="ja-JP" dirty="0"/>
              <a:t>2</a:t>
            </a:r>
            <a:r>
              <a:rPr lang="ja-JP" altLang="en-US" dirty="0"/>
              <a:t>分</a:t>
            </a:r>
            <a:r>
              <a:rPr lang="ja-JP" altLang="en-US" dirty="0" smtClean="0"/>
              <a:t>）　　</a:t>
            </a:r>
            <a:r>
              <a:rPr lang="ja-JP" altLang="en-US" sz="2800" dirty="0" smtClean="0">
                <a:solidFill>
                  <a:srgbClr val="FF0000"/>
                </a:solidFill>
              </a:rPr>
              <a:t>（図にして！）</a:t>
            </a:r>
            <a:endParaRPr kumimoji="1" lang="ja-JP" altLang="en-US" dirty="0">
              <a:solidFill>
                <a:srgbClr val="FF0000"/>
              </a:solidFill>
            </a:endParaRPr>
          </a:p>
        </p:txBody>
      </p:sp>
      <p:sp>
        <p:nvSpPr>
          <p:cNvPr id="12" name="テキスト ボックス 11"/>
          <p:cNvSpPr txBox="1"/>
          <p:nvPr/>
        </p:nvSpPr>
        <p:spPr>
          <a:xfrm>
            <a:off x="323528" y="5145276"/>
            <a:ext cx="1107996" cy="369332"/>
          </a:xfrm>
          <a:prstGeom prst="rect">
            <a:avLst/>
          </a:prstGeom>
          <a:noFill/>
        </p:spPr>
        <p:txBody>
          <a:bodyPr wrap="none" rtlCol="0">
            <a:spAutoFit/>
          </a:bodyPr>
          <a:lstStyle/>
          <a:p>
            <a:r>
              <a:rPr kumimoji="1" lang="ja-JP" altLang="en-US" dirty="0" smtClean="0"/>
              <a:t>測定指標</a:t>
            </a:r>
            <a:endParaRPr kumimoji="1" lang="ja-JP" altLang="en-US" dirty="0"/>
          </a:p>
        </p:txBody>
      </p:sp>
      <p:sp>
        <p:nvSpPr>
          <p:cNvPr id="13" name="テキスト ボックス 12"/>
          <p:cNvSpPr txBox="1"/>
          <p:nvPr/>
        </p:nvSpPr>
        <p:spPr>
          <a:xfrm>
            <a:off x="581606" y="5517232"/>
            <a:ext cx="1338828" cy="369332"/>
          </a:xfrm>
          <a:prstGeom prst="rect">
            <a:avLst/>
          </a:prstGeom>
          <a:noFill/>
        </p:spPr>
        <p:txBody>
          <a:bodyPr wrap="none" rtlCol="0">
            <a:spAutoFit/>
          </a:bodyPr>
          <a:lstStyle/>
          <a:p>
            <a:r>
              <a:rPr kumimoji="1" lang="ja-JP" altLang="en-US" dirty="0" smtClean="0"/>
              <a:t>末梢皮膚温</a:t>
            </a:r>
            <a:endParaRPr kumimoji="1" lang="ja-JP" altLang="en-US" dirty="0"/>
          </a:p>
        </p:txBody>
      </p:sp>
      <p:sp>
        <p:nvSpPr>
          <p:cNvPr id="14" name="テキスト ボックス 13"/>
          <p:cNvSpPr txBox="1"/>
          <p:nvPr/>
        </p:nvSpPr>
        <p:spPr>
          <a:xfrm>
            <a:off x="4834754" y="4869160"/>
            <a:ext cx="3265638" cy="369332"/>
          </a:xfrm>
          <a:prstGeom prst="rect">
            <a:avLst/>
          </a:prstGeom>
          <a:noFill/>
        </p:spPr>
        <p:txBody>
          <a:bodyPr wrap="none" rtlCol="0">
            <a:spAutoFit/>
          </a:bodyPr>
          <a:lstStyle/>
          <a:p>
            <a:r>
              <a:rPr kumimoji="1" lang="en-US" altLang="ja-JP" dirty="0" smtClean="0"/>
              <a:t>※</a:t>
            </a:r>
            <a:r>
              <a:rPr kumimoji="1" lang="ja-JP" altLang="en-US" dirty="0" smtClean="0"/>
              <a:t>前安静と後安静は閉眼とする</a:t>
            </a:r>
            <a:endParaRPr kumimoji="1" lang="ja-JP" altLang="en-US" dirty="0"/>
          </a:p>
        </p:txBody>
      </p:sp>
      <p:sp>
        <p:nvSpPr>
          <p:cNvPr id="15" name="テキスト ボックス 14"/>
          <p:cNvSpPr txBox="1"/>
          <p:nvPr/>
        </p:nvSpPr>
        <p:spPr>
          <a:xfrm>
            <a:off x="323528" y="1115452"/>
            <a:ext cx="6386685" cy="369332"/>
          </a:xfrm>
          <a:prstGeom prst="rect">
            <a:avLst/>
          </a:prstGeom>
          <a:noFill/>
        </p:spPr>
        <p:txBody>
          <a:bodyPr wrap="none" rtlCol="0">
            <a:spAutoFit/>
          </a:bodyPr>
          <a:lstStyle/>
          <a:p>
            <a:r>
              <a:rPr kumimoji="1" lang="ja-JP" altLang="en-US" dirty="0" smtClean="0"/>
              <a:t>測定実習では、実用性を考慮し、下記のソフトウェアを使用する。</a:t>
            </a:r>
            <a:endParaRPr kumimoji="1" lang="ja-JP" altLang="en-US" dirty="0"/>
          </a:p>
        </p:txBody>
      </p:sp>
      <p:sp>
        <p:nvSpPr>
          <p:cNvPr id="16" name="テキスト ボックス 15"/>
          <p:cNvSpPr txBox="1"/>
          <p:nvPr/>
        </p:nvSpPr>
        <p:spPr>
          <a:xfrm>
            <a:off x="1197838" y="2329716"/>
            <a:ext cx="7262594" cy="523220"/>
          </a:xfrm>
          <a:prstGeom prst="rect">
            <a:avLst/>
          </a:prstGeom>
          <a:noFill/>
        </p:spPr>
        <p:txBody>
          <a:bodyPr wrap="square" rtlCol="0">
            <a:spAutoFit/>
          </a:bodyPr>
          <a:lstStyle/>
          <a:p>
            <a:r>
              <a:rPr kumimoji="1" lang="en-US" altLang="ja-JP" sz="1400" dirty="0" smtClean="0"/>
              <a:t>※Arduino</a:t>
            </a:r>
            <a:r>
              <a:rPr kumimoji="1" lang="ja-JP" altLang="en-US" sz="1400" dirty="0" smtClean="0"/>
              <a:t>用のソフトは、より正確に測定できるように改良。</a:t>
            </a:r>
            <a:endParaRPr kumimoji="1" lang="en-US" altLang="ja-JP" sz="1400" dirty="0" smtClean="0"/>
          </a:p>
          <a:p>
            <a:r>
              <a:rPr lang="en-US" altLang="ja-JP" sz="1400" dirty="0" smtClean="0"/>
              <a:t>※Processing</a:t>
            </a:r>
            <a:r>
              <a:rPr lang="ja-JP" altLang="en-US" sz="1400" dirty="0" smtClean="0"/>
              <a:t>側は測定期間をわかりやすく表示し、皮膚温が保存されるように改良。</a:t>
            </a:r>
            <a:endParaRPr kumimoji="1" lang="ja-JP" altLang="en-US" sz="1400" dirty="0"/>
          </a:p>
        </p:txBody>
      </p:sp>
    </p:spTree>
    <p:extLst>
      <p:ext uri="{BB962C8B-B14F-4D97-AF65-F5344CB8AC3E}">
        <p14:creationId xmlns:p14="http://schemas.microsoft.com/office/powerpoint/2010/main" val="623335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2644"/>
            <a:ext cx="8208912" cy="584775"/>
          </a:xfrm>
          <a:prstGeom prst="rect">
            <a:avLst/>
          </a:prstGeom>
          <a:noFill/>
        </p:spPr>
        <p:txBody>
          <a:bodyPr wrap="square" rtlCol="0">
            <a:spAutoFit/>
          </a:bodyPr>
          <a:lstStyle/>
          <a:p>
            <a:r>
              <a:rPr kumimoji="1" lang="en-US" altLang="ja-JP" sz="3200" dirty="0" smtClean="0"/>
              <a:t>3-2.</a:t>
            </a:r>
            <a:r>
              <a:rPr kumimoji="1" lang="ja-JP" altLang="en-US" sz="3200" dirty="0" smtClean="0"/>
              <a:t>測定実習　測定結果の評価</a:t>
            </a:r>
            <a:endParaRPr kumimoji="1" lang="ja-JP" altLang="en-US" sz="3200" dirty="0"/>
          </a:p>
        </p:txBody>
      </p:sp>
      <p:pic>
        <p:nvPicPr>
          <p:cNvPr id="8195" name="Picture 3" descr="C:\Users\HP-nagano\Desktop\Clipboard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69" y="980728"/>
            <a:ext cx="5329143" cy="251752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p:cNvGrpSpPr/>
          <p:nvPr/>
        </p:nvGrpSpPr>
        <p:grpSpPr>
          <a:xfrm>
            <a:off x="2067817" y="4077072"/>
            <a:ext cx="6824663" cy="2312987"/>
            <a:chOff x="2067817" y="4077072"/>
            <a:chExt cx="6824663" cy="2312987"/>
          </a:xfrm>
        </p:grpSpPr>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7817" y="4077072"/>
              <a:ext cx="6824663" cy="231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465766" y="4077072"/>
              <a:ext cx="522058" cy="276999"/>
            </a:xfrm>
            <a:prstGeom prst="rect">
              <a:avLst/>
            </a:prstGeom>
            <a:noFill/>
          </p:spPr>
          <p:txBody>
            <a:bodyPr wrap="square" rtlCol="0">
              <a:spAutoFit/>
            </a:bodyPr>
            <a:lstStyle/>
            <a:p>
              <a:pPr algn="ctr"/>
              <a:r>
                <a:rPr kumimoji="1" lang="ja-JP" altLang="en-US" sz="1200" dirty="0" smtClean="0"/>
                <a:t>（℃）</a:t>
              </a:r>
              <a:endParaRPr kumimoji="1" lang="ja-JP" altLang="en-US" sz="1200" dirty="0"/>
            </a:p>
          </p:txBody>
        </p:sp>
        <p:cxnSp>
          <p:nvCxnSpPr>
            <p:cNvPr id="6" name="直線コネクタ 5"/>
            <p:cNvCxnSpPr/>
            <p:nvPr/>
          </p:nvCxnSpPr>
          <p:spPr>
            <a:xfrm flipV="1">
              <a:off x="4127252" y="4077072"/>
              <a:ext cx="0" cy="2016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6622132" y="4077072"/>
              <a:ext cx="0" cy="2016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465766" y="5661248"/>
              <a:ext cx="1661486" cy="338554"/>
            </a:xfrm>
            <a:prstGeom prst="rect">
              <a:avLst/>
            </a:prstGeom>
            <a:noFill/>
          </p:spPr>
          <p:txBody>
            <a:bodyPr wrap="square" rtlCol="0">
              <a:spAutoFit/>
            </a:bodyPr>
            <a:lstStyle/>
            <a:p>
              <a:pPr algn="ctr"/>
              <a:r>
                <a:rPr kumimoji="1" lang="ja-JP" altLang="en-US" sz="1600" dirty="0" smtClean="0"/>
                <a:t>前安静</a:t>
              </a:r>
              <a:endParaRPr kumimoji="1" lang="ja-JP" altLang="en-US" sz="1600" dirty="0"/>
            </a:p>
          </p:txBody>
        </p:sp>
        <p:sp>
          <p:nvSpPr>
            <p:cNvPr id="13" name="テキスト ボックス 12"/>
            <p:cNvSpPr txBox="1"/>
            <p:nvPr/>
          </p:nvSpPr>
          <p:spPr>
            <a:xfrm>
              <a:off x="4572000" y="5661248"/>
              <a:ext cx="1661486" cy="338554"/>
            </a:xfrm>
            <a:prstGeom prst="rect">
              <a:avLst/>
            </a:prstGeom>
            <a:noFill/>
          </p:spPr>
          <p:txBody>
            <a:bodyPr wrap="square" rtlCol="0">
              <a:spAutoFit/>
            </a:bodyPr>
            <a:lstStyle/>
            <a:p>
              <a:pPr algn="ctr"/>
              <a:r>
                <a:rPr kumimoji="1" lang="ja-JP" altLang="en-US" sz="1600" dirty="0" smtClean="0"/>
                <a:t>自己紹介</a:t>
              </a:r>
              <a:endParaRPr kumimoji="1" lang="ja-JP" altLang="en-US" sz="1600" dirty="0"/>
            </a:p>
          </p:txBody>
        </p:sp>
        <p:sp>
          <p:nvSpPr>
            <p:cNvPr id="14" name="テキスト ボックス 13"/>
            <p:cNvSpPr txBox="1"/>
            <p:nvPr/>
          </p:nvSpPr>
          <p:spPr>
            <a:xfrm>
              <a:off x="6870954" y="5661248"/>
              <a:ext cx="1661486" cy="338554"/>
            </a:xfrm>
            <a:prstGeom prst="rect">
              <a:avLst/>
            </a:prstGeom>
            <a:noFill/>
          </p:spPr>
          <p:txBody>
            <a:bodyPr wrap="square" rtlCol="0">
              <a:spAutoFit/>
            </a:bodyPr>
            <a:lstStyle/>
            <a:p>
              <a:pPr algn="ctr"/>
              <a:r>
                <a:rPr kumimoji="1" lang="ja-JP" altLang="en-US" sz="1600" dirty="0" smtClean="0"/>
                <a:t>後安静</a:t>
              </a:r>
              <a:endParaRPr kumimoji="1" lang="ja-JP" altLang="en-US" sz="1600" dirty="0"/>
            </a:p>
          </p:txBody>
        </p:sp>
      </p:grpSp>
      <p:sp>
        <p:nvSpPr>
          <p:cNvPr id="15" name="テキスト ボックス 14"/>
          <p:cNvSpPr txBox="1"/>
          <p:nvPr/>
        </p:nvSpPr>
        <p:spPr>
          <a:xfrm>
            <a:off x="1115616" y="2104999"/>
            <a:ext cx="2077122" cy="830997"/>
          </a:xfrm>
          <a:prstGeom prst="rect">
            <a:avLst/>
          </a:prstGeom>
          <a:solidFill>
            <a:schemeClr val="bg1"/>
          </a:solidFill>
          <a:ln>
            <a:solidFill>
              <a:schemeClr val="tx1"/>
            </a:solidFill>
          </a:ln>
        </p:spPr>
        <p:txBody>
          <a:bodyPr wrap="square" rtlCol="0">
            <a:spAutoFit/>
          </a:bodyPr>
          <a:lstStyle/>
          <a:p>
            <a:pPr algn="ctr"/>
            <a:r>
              <a:rPr kumimoji="1" lang="ja-JP" altLang="en-US" sz="2400" dirty="0" smtClean="0"/>
              <a:t>測定例</a:t>
            </a:r>
            <a:endParaRPr kumimoji="1" lang="en-US" altLang="ja-JP" sz="2400" dirty="0" smtClean="0"/>
          </a:p>
          <a:p>
            <a:pPr algn="ctr"/>
            <a:r>
              <a:rPr lang="ja-JP" altLang="en-US" sz="2400" dirty="0" smtClean="0"/>
              <a:t>（</a:t>
            </a:r>
            <a:r>
              <a:rPr lang="en-US" altLang="ja-JP" sz="2400" dirty="0" smtClean="0"/>
              <a:t>Processing</a:t>
            </a:r>
            <a:r>
              <a:rPr lang="ja-JP" altLang="en-US" sz="2400" dirty="0" smtClean="0"/>
              <a:t>）</a:t>
            </a:r>
            <a:endParaRPr kumimoji="1" lang="ja-JP" altLang="en-US" sz="2400" dirty="0"/>
          </a:p>
        </p:txBody>
      </p:sp>
      <p:sp>
        <p:nvSpPr>
          <p:cNvPr id="8" name="テキスト ボックス 7"/>
          <p:cNvSpPr txBox="1"/>
          <p:nvPr/>
        </p:nvSpPr>
        <p:spPr>
          <a:xfrm>
            <a:off x="5724128" y="2311496"/>
            <a:ext cx="3024336" cy="923330"/>
          </a:xfrm>
          <a:prstGeom prst="rect">
            <a:avLst/>
          </a:prstGeom>
          <a:noFill/>
        </p:spPr>
        <p:txBody>
          <a:bodyPr wrap="square" rtlCol="0">
            <a:spAutoFit/>
          </a:bodyPr>
          <a:lstStyle/>
          <a:p>
            <a:r>
              <a:rPr lang="ja-JP" altLang="en-US" dirty="0" smtClean="0"/>
              <a:t>測定結果は</a:t>
            </a:r>
            <a:r>
              <a:rPr lang="en-US" altLang="ja-JP" dirty="0" smtClean="0"/>
              <a:t>result.csv</a:t>
            </a:r>
            <a:r>
              <a:rPr lang="ja-JP" altLang="en-US" dirty="0" smtClean="0"/>
              <a:t>として保存される。</a:t>
            </a:r>
            <a:r>
              <a:rPr lang="en-US" altLang="ja-JP" dirty="0" smtClean="0"/>
              <a:t>Excel</a:t>
            </a:r>
            <a:r>
              <a:rPr lang="ja-JP" altLang="en-US" dirty="0" smtClean="0"/>
              <a:t>でグラフ化すると以下のようになる。</a:t>
            </a:r>
            <a:endParaRPr kumimoji="1" lang="ja-JP" altLang="en-US" dirty="0"/>
          </a:p>
        </p:txBody>
      </p:sp>
    </p:spTree>
    <p:extLst>
      <p:ext uri="{BB962C8B-B14F-4D97-AF65-F5344CB8AC3E}">
        <p14:creationId xmlns:p14="http://schemas.microsoft.com/office/powerpoint/2010/main" val="2839931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2644"/>
            <a:ext cx="8208912" cy="584775"/>
          </a:xfrm>
          <a:prstGeom prst="rect">
            <a:avLst/>
          </a:prstGeom>
          <a:noFill/>
        </p:spPr>
        <p:txBody>
          <a:bodyPr wrap="square" rtlCol="0">
            <a:spAutoFit/>
          </a:bodyPr>
          <a:lstStyle/>
          <a:p>
            <a:r>
              <a:rPr kumimoji="1" lang="en-US" altLang="ja-JP" sz="3200" dirty="0" smtClean="0"/>
              <a:t>4-1.</a:t>
            </a:r>
            <a:r>
              <a:rPr kumimoji="1" lang="ja-JP" altLang="en-US" sz="3200" dirty="0" smtClean="0"/>
              <a:t>その他の測定装置</a:t>
            </a:r>
            <a:endParaRPr kumimoji="1" lang="ja-JP" altLang="en-US" sz="3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2880320" cy="236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82618" y="3275692"/>
            <a:ext cx="2621230" cy="369332"/>
          </a:xfrm>
          <a:prstGeom prst="rect">
            <a:avLst/>
          </a:prstGeom>
          <a:noFill/>
        </p:spPr>
        <p:txBody>
          <a:bodyPr wrap="none" rtlCol="0">
            <a:spAutoFit/>
          </a:bodyPr>
          <a:lstStyle/>
          <a:p>
            <a:r>
              <a:rPr kumimoji="1" lang="ja-JP" altLang="en-US" dirty="0" smtClean="0"/>
              <a:t>ポータブル皮膚温測定器</a:t>
            </a:r>
            <a:endParaRPr kumimoji="1" lang="ja-JP" altLang="en-US" dirty="0"/>
          </a:p>
        </p:txBody>
      </p:sp>
      <p:pic>
        <p:nvPicPr>
          <p:cNvPr id="5" name="図 4"/>
          <p:cNvPicPr/>
          <p:nvPr/>
        </p:nvPicPr>
        <p:blipFill>
          <a:blip r:embed="rId3"/>
          <a:stretch>
            <a:fillRect/>
          </a:stretch>
        </p:blipFill>
        <p:spPr>
          <a:xfrm>
            <a:off x="5093880" y="1052736"/>
            <a:ext cx="3150527" cy="2407622"/>
          </a:xfrm>
          <a:prstGeom prst="rect">
            <a:avLst/>
          </a:prstGeom>
        </p:spPr>
      </p:pic>
      <p:sp>
        <p:nvSpPr>
          <p:cNvPr id="8" name="テキスト ボックス 7"/>
          <p:cNvSpPr txBox="1"/>
          <p:nvPr/>
        </p:nvSpPr>
        <p:spPr>
          <a:xfrm>
            <a:off x="5412090" y="3501008"/>
            <a:ext cx="2544286" cy="369332"/>
          </a:xfrm>
          <a:prstGeom prst="rect">
            <a:avLst/>
          </a:prstGeom>
          <a:noFill/>
        </p:spPr>
        <p:txBody>
          <a:bodyPr wrap="none" rtlCol="0">
            <a:spAutoFit/>
          </a:bodyPr>
          <a:lstStyle/>
          <a:p>
            <a:r>
              <a:rPr kumimoji="1" lang="ja-JP" altLang="en-US" dirty="0" smtClean="0"/>
              <a:t>拍動を視覚化するランプ</a:t>
            </a:r>
            <a:endParaRPr kumimoji="1" lang="ja-JP" altLang="en-US" dirty="0"/>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9139" y="4089424"/>
            <a:ext cx="3497037" cy="229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3203848" y="6372036"/>
            <a:ext cx="2404826" cy="369332"/>
          </a:xfrm>
          <a:prstGeom prst="rect">
            <a:avLst/>
          </a:prstGeom>
          <a:noFill/>
        </p:spPr>
        <p:txBody>
          <a:bodyPr wrap="none" rtlCol="0">
            <a:spAutoFit/>
          </a:bodyPr>
          <a:lstStyle/>
          <a:p>
            <a:r>
              <a:rPr kumimoji="1" lang="ja-JP" altLang="en-US" dirty="0" smtClean="0"/>
              <a:t>脈波を紙に描画する車</a:t>
            </a:r>
            <a:endParaRPr kumimoji="1" lang="ja-JP" altLang="en-US" dirty="0"/>
          </a:p>
        </p:txBody>
      </p:sp>
    </p:spTree>
    <p:extLst>
      <p:ext uri="{BB962C8B-B14F-4D97-AF65-F5344CB8AC3E}">
        <p14:creationId xmlns:p14="http://schemas.microsoft.com/office/powerpoint/2010/main" val="1986587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2644"/>
            <a:ext cx="8208912" cy="523220"/>
          </a:xfrm>
          <a:prstGeom prst="rect">
            <a:avLst/>
          </a:prstGeom>
          <a:noFill/>
        </p:spPr>
        <p:txBody>
          <a:bodyPr wrap="square" rtlCol="0">
            <a:spAutoFit/>
          </a:bodyPr>
          <a:lstStyle/>
          <a:p>
            <a:r>
              <a:rPr kumimoji="1" lang="en-US" altLang="ja-JP" sz="2800" dirty="0" smtClean="0"/>
              <a:t>0.</a:t>
            </a:r>
            <a:r>
              <a:rPr kumimoji="1" lang="ja-JP" altLang="en-US" sz="2800" dirty="0" smtClean="0"/>
              <a:t>ソフトウェアの準備（</a:t>
            </a:r>
            <a:r>
              <a:rPr kumimoji="1" lang="en-US" altLang="ja-JP" sz="2800" dirty="0" smtClean="0"/>
              <a:t>Arduino/Processing</a:t>
            </a:r>
            <a:r>
              <a:rPr kumimoji="1" lang="ja-JP" altLang="en-US" sz="2800" dirty="0" smtClean="0"/>
              <a:t>）</a:t>
            </a:r>
            <a:endParaRPr kumimoji="1" lang="ja-JP" altLang="en-US" sz="28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372" y="1114935"/>
            <a:ext cx="2245500" cy="1295481"/>
          </a:xfrm>
          <a:prstGeom prst="rect">
            <a:avLst/>
          </a:prstGeom>
          <a:noFill/>
          <a:ln w="76200">
            <a:solidFill>
              <a:srgbClr val="008080"/>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2347" y="1044228"/>
            <a:ext cx="1515958" cy="1440160"/>
          </a:xfrm>
          <a:prstGeom prst="rect">
            <a:avLst/>
          </a:prstGeom>
          <a:noFill/>
          <a:ln w="76200">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正方形/長方形 7"/>
          <p:cNvSpPr/>
          <p:nvPr/>
        </p:nvSpPr>
        <p:spPr>
          <a:xfrm>
            <a:off x="518447" y="2555612"/>
            <a:ext cx="3837527" cy="369332"/>
          </a:xfrm>
          <a:prstGeom prst="rect">
            <a:avLst/>
          </a:prstGeom>
        </p:spPr>
        <p:txBody>
          <a:bodyPr wrap="square">
            <a:spAutoFit/>
          </a:bodyPr>
          <a:lstStyle/>
          <a:p>
            <a:r>
              <a:rPr lang="en-US" altLang="ja-JP" dirty="0" smtClean="0"/>
              <a:t>http://arduino.cc/en/Main/Software</a:t>
            </a:r>
            <a:endParaRPr lang="ja-JP" altLang="en-US" dirty="0"/>
          </a:p>
        </p:txBody>
      </p:sp>
      <p:sp>
        <p:nvSpPr>
          <p:cNvPr id="9" name="正方形/長方形 8"/>
          <p:cNvSpPr/>
          <p:nvPr/>
        </p:nvSpPr>
        <p:spPr>
          <a:xfrm>
            <a:off x="4618608" y="2562269"/>
            <a:ext cx="4057848" cy="369332"/>
          </a:xfrm>
          <a:prstGeom prst="rect">
            <a:avLst/>
          </a:prstGeom>
        </p:spPr>
        <p:txBody>
          <a:bodyPr wrap="square">
            <a:spAutoFit/>
          </a:bodyPr>
          <a:lstStyle/>
          <a:p>
            <a:r>
              <a:rPr lang="en-US" altLang="ja-JP" dirty="0" smtClean="0"/>
              <a:t>https://www.processing.org/download/</a:t>
            </a:r>
            <a:endParaRPr lang="ja-JP" altLang="en-US" dirty="0"/>
          </a:p>
        </p:txBody>
      </p:sp>
      <p:sp>
        <p:nvSpPr>
          <p:cNvPr id="10" name="テキスト ボックス 9"/>
          <p:cNvSpPr txBox="1"/>
          <p:nvPr/>
        </p:nvSpPr>
        <p:spPr>
          <a:xfrm>
            <a:off x="1259631" y="2931601"/>
            <a:ext cx="6192689" cy="461665"/>
          </a:xfrm>
          <a:prstGeom prst="rect">
            <a:avLst/>
          </a:prstGeom>
          <a:noFill/>
        </p:spPr>
        <p:txBody>
          <a:bodyPr wrap="square" rtlCol="0">
            <a:spAutoFit/>
          </a:bodyPr>
          <a:lstStyle/>
          <a:p>
            <a:pPr algn="ctr"/>
            <a:r>
              <a:rPr kumimoji="1" lang="ja-JP" altLang="en-US" sz="2400" dirty="0" smtClean="0">
                <a:solidFill>
                  <a:srgbClr val="FF0000"/>
                </a:solidFill>
              </a:rPr>
              <a:t>開発環境の準備は？</a:t>
            </a:r>
            <a:endParaRPr kumimoji="1" lang="ja-JP" altLang="en-US" sz="2400" dirty="0">
              <a:solidFill>
                <a:srgbClr val="FF0000"/>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822948"/>
            <a:ext cx="2519819" cy="1681298"/>
          </a:xfrm>
          <a:prstGeom prst="rect">
            <a:avLst/>
          </a:prstGeom>
          <a:noFill/>
          <a:ln w="57150">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正方形/長方形 2"/>
          <p:cNvSpPr/>
          <p:nvPr/>
        </p:nvSpPr>
        <p:spPr>
          <a:xfrm>
            <a:off x="1403648" y="5665510"/>
            <a:ext cx="6480720" cy="369332"/>
          </a:xfrm>
          <a:prstGeom prst="rect">
            <a:avLst/>
          </a:prstGeom>
        </p:spPr>
        <p:txBody>
          <a:bodyPr wrap="square">
            <a:spAutoFit/>
          </a:bodyPr>
          <a:lstStyle/>
          <a:p>
            <a:pPr algn="ctr"/>
            <a:r>
              <a:rPr lang="en-US" altLang="ja-JP" dirty="0"/>
              <a:t>http://protolab.sakura.ne.jp/OPPL/?page_id=93</a:t>
            </a:r>
            <a:endParaRPr lang="ja-JP" altLang="en-US" dirty="0"/>
          </a:p>
        </p:txBody>
      </p:sp>
      <p:sp>
        <p:nvSpPr>
          <p:cNvPr id="12" name="テキスト ボックス 11"/>
          <p:cNvSpPr txBox="1"/>
          <p:nvPr/>
        </p:nvSpPr>
        <p:spPr>
          <a:xfrm>
            <a:off x="1472932" y="6021288"/>
            <a:ext cx="6192689" cy="461665"/>
          </a:xfrm>
          <a:prstGeom prst="rect">
            <a:avLst/>
          </a:prstGeom>
          <a:noFill/>
        </p:spPr>
        <p:txBody>
          <a:bodyPr wrap="square" rtlCol="0">
            <a:spAutoFit/>
          </a:bodyPr>
          <a:lstStyle/>
          <a:p>
            <a:pPr algn="ctr"/>
            <a:r>
              <a:rPr kumimoji="1" lang="ja-JP" altLang="en-US" sz="2400" dirty="0" smtClean="0">
                <a:solidFill>
                  <a:srgbClr val="FF0000"/>
                </a:solidFill>
              </a:rPr>
              <a:t>今回使うソフトウェアの準備は？</a:t>
            </a:r>
            <a:endParaRPr kumimoji="1" lang="ja-JP" altLang="en-US" sz="2400" dirty="0">
              <a:solidFill>
                <a:srgbClr val="FF0000"/>
              </a:solidFill>
            </a:endParaRPr>
          </a:p>
        </p:txBody>
      </p:sp>
    </p:spTree>
    <p:extLst>
      <p:ext uri="{BB962C8B-B14F-4D97-AF65-F5344CB8AC3E}">
        <p14:creationId xmlns:p14="http://schemas.microsoft.com/office/powerpoint/2010/main" val="230973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2644"/>
            <a:ext cx="8208912" cy="523220"/>
          </a:xfrm>
          <a:prstGeom prst="rect">
            <a:avLst/>
          </a:prstGeom>
          <a:noFill/>
        </p:spPr>
        <p:txBody>
          <a:bodyPr wrap="square" rtlCol="0">
            <a:spAutoFit/>
          </a:bodyPr>
          <a:lstStyle/>
          <a:p>
            <a:r>
              <a:rPr kumimoji="1" lang="en-US" altLang="ja-JP" sz="2800" dirty="0" smtClean="0"/>
              <a:t>1-1-1.</a:t>
            </a:r>
            <a:r>
              <a:rPr kumimoji="1" lang="ja-JP" altLang="en-US" sz="2800" dirty="0" smtClean="0"/>
              <a:t>皮膚温センサーの作成</a:t>
            </a:r>
            <a:r>
              <a:rPr kumimoji="1" lang="en-US" altLang="ja-JP" sz="2800" dirty="0" smtClean="0"/>
              <a:t>(1)</a:t>
            </a:r>
            <a:endParaRPr kumimoji="1" lang="ja-JP" altLang="en-US" sz="2800" dirty="0"/>
          </a:p>
        </p:txBody>
      </p:sp>
      <p:pic>
        <p:nvPicPr>
          <p:cNvPr id="6" name="Picture 2" descr="http://kodamalab.sakura.ne.jp/wordpress/wp-content/uploads/2014/07/20140714-220554-79554411.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195736" y="1418058"/>
            <a:ext cx="4689103" cy="351682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2312567" y="5221649"/>
            <a:ext cx="4347665" cy="1200329"/>
          </a:xfrm>
          <a:prstGeom prst="rect">
            <a:avLst/>
          </a:prstGeom>
          <a:noFill/>
        </p:spPr>
        <p:txBody>
          <a:bodyPr wrap="none" rtlCol="0">
            <a:spAutoFit/>
          </a:bodyPr>
          <a:lstStyle/>
          <a:p>
            <a:r>
              <a:rPr kumimoji="1" lang="en-US" altLang="ja-JP" dirty="0" smtClean="0"/>
              <a:t>1.</a:t>
            </a:r>
            <a:r>
              <a:rPr kumimoji="1" lang="ja-JP" altLang="en-US" dirty="0" smtClean="0"/>
              <a:t>皮膚温センサー（</a:t>
            </a:r>
            <a:r>
              <a:rPr kumimoji="1" lang="en-US" altLang="ja-JP" dirty="0" smtClean="0"/>
              <a:t>LM35DZ</a:t>
            </a:r>
            <a:r>
              <a:rPr kumimoji="1" lang="ja-JP" altLang="en-US" dirty="0" smtClean="0"/>
              <a:t>）</a:t>
            </a:r>
            <a:endParaRPr kumimoji="1" lang="en-US" altLang="ja-JP" dirty="0" smtClean="0"/>
          </a:p>
          <a:p>
            <a:r>
              <a:rPr kumimoji="1" lang="en-US" altLang="ja-JP" dirty="0" smtClean="0"/>
              <a:t>2.</a:t>
            </a:r>
            <a:r>
              <a:rPr kumimoji="1" lang="ja-JP" altLang="en-US" dirty="0" smtClean="0"/>
              <a:t>赤白黒のラジコンサーボ用ケーブル</a:t>
            </a:r>
            <a:r>
              <a:rPr kumimoji="1" lang="en-US" altLang="ja-JP" dirty="0" smtClean="0"/>
              <a:t>30cm</a:t>
            </a:r>
          </a:p>
          <a:p>
            <a:r>
              <a:rPr kumimoji="1" lang="en-US" altLang="ja-JP" dirty="0" smtClean="0"/>
              <a:t>3.</a:t>
            </a:r>
            <a:r>
              <a:rPr kumimoji="1" lang="ja-JP" altLang="en-US" dirty="0" smtClean="0"/>
              <a:t>ピンヘッダー</a:t>
            </a:r>
            <a:endParaRPr kumimoji="1" lang="en-US" altLang="ja-JP" dirty="0" smtClean="0"/>
          </a:p>
          <a:p>
            <a:r>
              <a:rPr lang="en-US" altLang="ja-JP" dirty="0"/>
              <a:t>4</a:t>
            </a:r>
            <a:r>
              <a:rPr lang="en-US" altLang="ja-JP" dirty="0" smtClean="0"/>
              <a:t>.</a:t>
            </a:r>
            <a:r>
              <a:rPr lang="ja-JP" altLang="en-US" dirty="0" smtClean="0"/>
              <a:t>収縮チューブ（大・小）</a:t>
            </a:r>
            <a:endParaRPr kumimoji="1" lang="ja-JP" altLang="en-US" dirty="0"/>
          </a:p>
        </p:txBody>
      </p:sp>
      <p:sp>
        <p:nvSpPr>
          <p:cNvPr id="3" name="テキスト ボックス 2"/>
          <p:cNvSpPr txBox="1"/>
          <p:nvPr/>
        </p:nvSpPr>
        <p:spPr>
          <a:xfrm>
            <a:off x="3623010" y="908720"/>
            <a:ext cx="1483098" cy="369332"/>
          </a:xfrm>
          <a:prstGeom prst="rect">
            <a:avLst/>
          </a:prstGeom>
          <a:noFill/>
        </p:spPr>
        <p:txBody>
          <a:bodyPr wrap="none" rtlCol="0">
            <a:spAutoFit/>
          </a:bodyPr>
          <a:lstStyle/>
          <a:p>
            <a:r>
              <a:rPr kumimoji="1" lang="ja-JP" altLang="en-US" dirty="0" smtClean="0"/>
              <a:t>用意するもの</a:t>
            </a:r>
            <a:endParaRPr kumimoji="1" lang="ja-JP" altLang="en-US" dirty="0"/>
          </a:p>
        </p:txBody>
      </p:sp>
    </p:spTree>
    <p:extLst>
      <p:ext uri="{BB962C8B-B14F-4D97-AF65-F5344CB8AC3E}">
        <p14:creationId xmlns:p14="http://schemas.microsoft.com/office/powerpoint/2010/main" val="3656440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2644"/>
            <a:ext cx="8208912" cy="523220"/>
          </a:xfrm>
          <a:prstGeom prst="rect">
            <a:avLst/>
          </a:prstGeom>
          <a:noFill/>
        </p:spPr>
        <p:txBody>
          <a:bodyPr wrap="square" rtlCol="0">
            <a:spAutoFit/>
          </a:bodyPr>
          <a:lstStyle/>
          <a:p>
            <a:r>
              <a:rPr kumimoji="1" lang="en-US" altLang="ja-JP" sz="2800" dirty="0" smtClean="0"/>
              <a:t>1-1-2.</a:t>
            </a:r>
            <a:r>
              <a:rPr kumimoji="1" lang="ja-JP" altLang="en-US" sz="2800" dirty="0" smtClean="0"/>
              <a:t>皮膚温センサーの作成</a:t>
            </a:r>
            <a:r>
              <a:rPr kumimoji="1" lang="en-US" altLang="ja-JP" sz="2800" dirty="0" smtClean="0"/>
              <a:t>(2)</a:t>
            </a:r>
            <a:endParaRPr kumimoji="1" lang="ja-JP" altLang="en-US" sz="2800" dirty="0"/>
          </a:p>
        </p:txBody>
      </p:sp>
      <p:pic>
        <p:nvPicPr>
          <p:cNvPr id="9"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1520" y="917229"/>
            <a:ext cx="1787937" cy="178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387757" y="917229"/>
            <a:ext cx="1787937" cy="178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523994" y="917229"/>
            <a:ext cx="1787937" cy="178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660232" y="917229"/>
            <a:ext cx="1787937" cy="178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67839" y="3976093"/>
            <a:ext cx="1787937" cy="178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904076" y="3976093"/>
            <a:ext cx="1787937" cy="178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040313" y="3976093"/>
            <a:ext cx="1787937" cy="178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176551" y="3976093"/>
            <a:ext cx="1787937" cy="178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251520" y="2836172"/>
            <a:ext cx="1787937" cy="830997"/>
          </a:xfrm>
          <a:prstGeom prst="rect">
            <a:avLst/>
          </a:prstGeom>
          <a:noFill/>
          <a:ln>
            <a:solidFill>
              <a:schemeClr val="bg1">
                <a:lumMod val="50000"/>
              </a:schemeClr>
            </a:solidFill>
          </a:ln>
        </p:spPr>
        <p:txBody>
          <a:bodyPr wrap="square" rtlCol="0">
            <a:spAutoFit/>
          </a:bodyPr>
          <a:lstStyle/>
          <a:p>
            <a:r>
              <a:rPr lang="ja-JP" altLang="en-US" sz="1200" dirty="0" smtClean="0"/>
              <a:t>①片側をワイヤストリッパーでむき、はんだを染みこませる。</a:t>
            </a:r>
            <a:endParaRPr lang="en-US" altLang="ja-JP" sz="1200" dirty="0" smtClean="0"/>
          </a:p>
          <a:p>
            <a:endParaRPr kumimoji="1" lang="ja-JP" altLang="en-US" sz="1200" dirty="0"/>
          </a:p>
        </p:txBody>
      </p:sp>
      <p:sp>
        <p:nvSpPr>
          <p:cNvPr id="21" name="テキスト ボックス 20"/>
          <p:cNvSpPr txBox="1"/>
          <p:nvPr/>
        </p:nvSpPr>
        <p:spPr>
          <a:xfrm>
            <a:off x="2387757" y="2836172"/>
            <a:ext cx="1787937" cy="830997"/>
          </a:xfrm>
          <a:prstGeom prst="rect">
            <a:avLst/>
          </a:prstGeom>
          <a:noFill/>
          <a:ln>
            <a:solidFill>
              <a:schemeClr val="bg1">
                <a:lumMod val="50000"/>
              </a:schemeClr>
            </a:solidFill>
          </a:ln>
        </p:spPr>
        <p:txBody>
          <a:bodyPr wrap="square" rtlCol="0">
            <a:spAutoFit/>
          </a:bodyPr>
          <a:lstStyle/>
          <a:p>
            <a:r>
              <a:rPr kumimoji="1" lang="ja-JP" altLang="en-US" sz="1200" dirty="0" smtClean="0"/>
              <a:t>②</a:t>
            </a:r>
            <a:r>
              <a:rPr kumimoji="1" lang="en-US" altLang="ja-JP" sz="1200" u="sng" dirty="0" smtClean="0"/>
              <a:t>LM35DZ</a:t>
            </a:r>
            <a:r>
              <a:rPr kumimoji="1" lang="ja-JP" altLang="en-US" sz="1200" u="sng" dirty="0" smtClean="0"/>
              <a:t>は平たい面が表</a:t>
            </a:r>
            <a:r>
              <a:rPr kumimoji="1" lang="ja-JP" altLang="en-US" sz="1200" dirty="0" smtClean="0"/>
              <a:t>。左から赤白黒の順にはんだ付け。</a:t>
            </a:r>
            <a:r>
              <a:rPr kumimoji="1" lang="ja-JP" altLang="en-US" sz="1200" u="sng" dirty="0" smtClean="0"/>
              <a:t>真ん中にのみ収縮チューブ</a:t>
            </a:r>
            <a:r>
              <a:rPr kumimoji="1" lang="ja-JP" altLang="en-US" sz="1200" dirty="0" smtClean="0"/>
              <a:t>をつける。</a:t>
            </a:r>
            <a:endParaRPr kumimoji="1" lang="ja-JP" altLang="en-US" sz="1200" dirty="0"/>
          </a:p>
        </p:txBody>
      </p:sp>
      <p:sp>
        <p:nvSpPr>
          <p:cNvPr id="22" name="テキスト ボックス 21"/>
          <p:cNvSpPr txBox="1"/>
          <p:nvPr/>
        </p:nvSpPr>
        <p:spPr>
          <a:xfrm>
            <a:off x="4523994" y="2836172"/>
            <a:ext cx="1787937" cy="830997"/>
          </a:xfrm>
          <a:prstGeom prst="rect">
            <a:avLst/>
          </a:prstGeom>
          <a:noFill/>
          <a:ln>
            <a:solidFill>
              <a:schemeClr val="bg1">
                <a:lumMod val="50000"/>
              </a:schemeClr>
            </a:solidFill>
          </a:ln>
        </p:spPr>
        <p:txBody>
          <a:bodyPr wrap="square" rtlCol="0">
            <a:spAutoFit/>
          </a:bodyPr>
          <a:lstStyle/>
          <a:p>
            <a:r>
              <a:rPr kumimoji="1" lang="ja-JP" altLang="en-US" sz="1200" dirty="0" smtClean="0"/>
              <a:t>③大きめの収縮チューブでハンダ付け部分を覆う。</a:t>
            </a:r>
            <a:endParaRPr kumimoji="1" lang="en-US" altLang="ja-JP" sz="1200" dirty="0" smtClean="0"/>
          </a:p>
          <a:p>
            <a:endParaRPr lang="en-US" altLang="ja-JP" sz="1200" dirty="0"/>
          </a:p>
          <a:p>
            <a:endParaRPr kumimoji="1" lang="ja-JP" altLang="en-US" sz="1200" dirty="0"/>
          </a:p>
        </p:txBody>
      </p:sp>
      <p:sp>
        <p:nvSpPr>
          <p:cNvPr id="23" name="テキスト ボックス 22"/>
          <p:cNvSpPr txBox="1"/>
          <p:nvPr/>
        </p:nvSpPr>
        <p:spPr>
          <a:xfrm>
            <a:off x="6660232" y="2836172"/>
            <a:ext cx="1787937" cy="830997"/>
          </a:xfrm>
          <a:prstGeom prst="rect">
            <a:avLst/>
          </a:prstGeom>
          <a:noFill/>
          <a:ln>
            <a:solidFill>
              <a:schemeClr val="bg1">
                <a:lumMod val="50000"/>
              </a:schemeClr>
            </a:solidFill>
          </a:ln>
        </p:spPr>
        <p:txBody>
          <a:bodyPr wrap="square" rtlCol="0">
            <a:spAutoFit/>
          </a:bodyPr>
          <a:lstStyle/>
          <a:p>
            <a:r>
              <a:rPr kumimoji="1" lang="ja-JP" altLang="en-US" sz="1200" dirty="0" smtClean="0"/>
              <a:t>④反対側もワイヤストリッパーで剥いて、はんだを染みこませる。</a:t>
            </a:r>
            <a:endParaRPr kumimoji="1" lang="en-US" altLang="ja-JP" sz="1200" dirty="0" smtClean="0"/>
          </a:p>
          <a:p>
            <a:endParaRPr kumimoji="1" lang="ja-JP" altLang="en-US" sz="1200" dirty="0"/>
          </a:p>
        </p:txBody>
      </p:sp>
      <p:sp>
        <p:nvSpPr>
          <p:cNvPr id="24" name="テキスト ボックス 23"/>
          <p:cNvSpPr txBox="1"/>
          <p:nvPr/>
        </p:nvSpPr>
        <p:spPr>
          <a:xfrm>
            <a:off x="759767" y="5879013"/>
            <a:ext cx="1787937" cy="830997"/>
          </a:xfrm>
          <a:prstGeom prst="rect">
            <a:avLst/>
          </a:prstGeom>
          <a:noFill/>
          <a:ln>
            <a:solidFill>
              <a:schemeClr val="bg1">
                <a:lumMod val="50000"/>
              </a:schemeClr>
            </a:solidFill>
          </a:ln>
        </p:spPr>
        <p:txBody>
          <a:bodyPr wrap="square" rtlCol="0">
            <a:spAutoFit/>
          </a:bodyPr>
          <a:lstStyle/>
          <a:p>
            <a:r>
              <a:rPr kumimoji="1" lang="ja-JP" altLang="en-US" sz="1200" dirty="0" smtClean="0"/>
              <a:t>⑤ピンヘッダーにハンダ付けする。ピンヘッダー側にもハンダをつけておくとやりやすい。</a:t>
            </a:r>
            <a:endParaRPr kumimoji="1" lang="ja-JP" altLang="en-US" sz="1200" dirty="0"/>
          </a:p>
        </p:txBody>
      </p:sp>
      <p:sp>
        <p:nvSpPr>
          <p:cNvPr id="25" name="テキスト ボックス 24"/>
          <p:cNvSpPr txBox="1"/>
          <p:nvPr/>
        </p:nvSpPr>
        <p:spPr>
          <a:xfrm>
            <a:off x="2895546" y="5879013"/>
            <a:ext cx="1787937" cy="830997"/>
          </a:xfrm>
          <a:prstGeom prst="rect">
            <a:avLst/>
          </a:prstGeom>
          <a:noFill/>
          <a:ln>
            <a:solidFill>
              <a:schemeClr val="bg1">
                <a:lumMod val="50000"/>
              </a:schemeClr>
            </a:solidFill>
          </a:ln>
        </p:spPr>
        <p:txBody>
          <a:bodyPr wrap="square" rtlCol="0">
            <a:spAutoFit/>
          </a:bodyPr>
          <a:lstStyle/>
          <a:p>
            <a:r>
              <a:rPr kumimoji="1" lang="ja-JP" altLang="en-US" sz="1200" dirty="0" smtClean="0"/>
              <a:t>⑥ハンダ付けが終わったら</a:t>
            </a:r>
            <a:r>
              <a:rPr lang="ja-JP" altLang="en-US" sz="1200" dirty="0" smtClean="0"/>
              <a:t>ニッパーで分割する。</a:t>
            </a:r>
            <a:endParaRPr lang="en-US" altLang="ja-JP" sz="1200" dirty="0" smtClean="0"/>
          </a:p>
          <a:p>
            <a:endParaRPr kumimoji="1" lang="en-US" altLang="ja-JP" sz="1200" dirty="0"/>
          </a:p>
          <a:p>
            <a:endParaRPr kumimoji="1" lang="en-US" altLang="ja-JP" sz="1200" dirty="0" smtClean="0"/>
          </a:p>
        </p:txBody>
      </p:sp>
      <p:sp>
        <p:nvSpPr>
          <p:cNvPr id="26" name="テキスト ボックス 25"/>
          <p:cNvSpPr txBox="1"/>
          <p:nvPr/>
        </p:nvSpPr>
        <p:spPr>
          <a:xfrm>
            <a:off x="5031325" y="5879013"/>
            <a:ext cx="1787937" cy="830997"/>
          </a:xfrm>
          <a:prstGeom prst="rect">
            <a:avLst/>
          </a:prstGeom>
          <a:noFill/>
          <a:ln>
            <a:solidFill>
              <a:schemeClr val="bg1">
                <a:lumMod val="50000"/>
              </a:schemeClr>
            </a:solidFill>
          </a:ln>
        </p:spPr>
        <p:txBody>
          <a:bodyPr wrap="square" rtlCol="0">
            <a:spAutoFit/>
          </a:bodyPr>
          <a:lstStyle/>
          <a:p>
            <a:r>
              <a:rPr kumimoji="1" lang="ja-JP" altLang="en-US" sz="1200" dirty="0" smtClean="0"/>
              <a:t>⑦プラスチック部分を抜き取り、ハンダ付けした部分を収縮チューブで覆う。</a:t>
            </a:r>
            <a:endParaRPr kumimoji="1" lang="ja-JP" altLang="en-US" sz="1200" dirty="0"/>
          </a:p>
        </p:txBody>
      </p:sp>
      <p:sp>
        <p:nvSpPr>
          <p:cNvPr id="27" name="テキスト ボックス 26"/>
          <p:cNvSpPr txBox="1"/>
          <p:nvPr/>
        </p:nvSpPr>
        <p:spPr>
          <a:xfrm>
            <a:off x="7167103" y="5879013"/>
            <a:ext cx="1787937" cy="830997"/>
          </a:xfrm>
          <a:prstGeom prst="rect">
            <a:avLst/>
          </a:prstGeom>
          <a:noFill/>
          <a:ln>
            <a:solidFill>
              <a:schemeClr val="bg1">
                <a:lumMod val="50000"/>
              </a:schemeClr>
            </a:solidFill>
          </a:ln>
        </p:spPr>
        <p:txBody>
          <a:bodyPr wrap="square" rtlCol="0">
            <a:spAutoFit/>
          </a:bodyPr>
          <a:lstStyle/>
          <a:p>
            <a:r>
              <a:rPr kumimoji="1" lang="ja-JP" altLang="en-US" sz="1200" dirty="0" smtClean="0"/>
              <a:t>⑧完成。</a:t>
            </a:r>
            <a:endParaRPr kumimoji="1" lang="en-US" altLang="ja-JP" sz="1200" dirty="0" smtClean="0"/>
          </a:p>
          <a:p>
            <a:endParaRPr lang="en-US" altLang="ja-JP" sz="1200" dirty="0"/>
          </a:p>
          <a:p>
            <a:endParaRPr kumimoji="1" lang="en-US" altLang="ja-JP" sz="1200" dirty="0" smtClean="0"/>
          </a:p>
          <a:p>
            <a:endParaRPr kumimoji="1" lang="ja-JP" altLang="en-US" sz="1200" dirty="0"/>
          </a:p>
        </p:txBody>
      </p:sp>
    </p:spTree>
    <p:extLst>
      <p:ext uri="{BB962C8B-B14F-4D97-AF65-F5344CB8AC3E}">
        <p14:creationId xmlns:p14="http://schemas.microsoft.com/office/powerpoint/2010/main" val="2309739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2644"/>
            <a:ext cx="8208912" cy="523220"/>
          </a:xfrm>
          <a:prstGeom prst="rect">
            <a:avLst/>
          </a:prstGeom>
          <a:noFill/>
        </p:spPr>
        <p:txBody>
          <a:bodyPr wrap="square" rtlCol="0">
            <a:spAutoFit/>
          </a:bodyPr>
          <a:lstStyle/>
          <a:p>
            <a:r>
              <a:rPr kumimoji="1" lang="en-US" altLang="ja-JP" sz="2800" dirty="0" smtClean="0"/>
              <a:t>1-2.</a:t>
            </a:r>
            <a:r>
              <a:rPr lang="ja-JP" altLang="en-US" sz="2800" dirty="0" smtClean="0"/>
              <a:t>測定</a:t>
            </a:r>
            <a:r>
              <a:rPr lang="ja-JP" altLang="en-US" sz="2800" dirty="0"/>
              <a:t>装置</a:t>
            </a:r>
            <a:r>
              <a:rPr lang="ja-JP" altLang="en-US" sz="2800" dirty="0" smtClean="0"/>
              <a:t>の組み立て</a:t>
            </a:r>
            <a:endParaRPr kumimoji="1" lang="ja-JP" altLang="en-US" sz="2800" dirty="0"/>
          </a:p>
        </p:txBody>
      </p:sp>
      <p:sp>
        <p:nvSpPr>
          <p:cNvPr id="4" name="テキスト ボックス 3"/>
          <p:cNvSpPr txBox="1"/>
          <p:nvPr/>
        </p:nvSpPr>
        <p:spPr>
          <a:xfrm>
            <a:off x="3347864" y="980728"/>
            <a:ext cx="4180760" cy="369332"/>
          </a:xfrm>
          <a:prstGeom prst="rect">
            <a:avLst/>
          </a:prstGeom>
          <a:noFill/>
        </p:spPr>
        <p:txBody>
          <a:bodyPr wrap="none" rtlCol="0">
            <a:spAutoFit/>
          </a:bodyPr>
          <a:lstStyle/>
          <a:p>
            <a:r>
              <a:rPr kumimoji="1" lang="en-US" altLang="ja-JP" dirty="0" smtClean="0"/>
              <a:t>1.ArduinoUNO</a:t>
            </a:r>
            <a:r>
              <a:rPr kumimoji="1" lang="ja-JP" altLang="en-US" dirty="0" smtClean="0"/>
              <a:t>と皮膚温のセンサーを用意</a:t>
            </a:r>
            <a:endParaRPr kumimoji="1" lang="ja-JP" altLang="en-US" dirty="0"/>
          </a:p>
        </p:txBody>
      </p:sp>
      <p:sp>
        <p:nvSpPr>
          <p:cNvPr id="8" name="テキスト ボックス 7"/>
          <p:cNvSpPr txBox="1"/>
          <p:nvPr/>
        </p:nvSpPr>
        <p:spPr>
          <a:xfrm>
            <a:off x="3653581" y="1751608"/>
            <a:ext cx="3366691" cy="1200329"/>
          </a:xfrm>
          <a:prstGeom prst="rect">
            <a:avLst/>
          </a:prstGeom>
          <a:noFill/>
        </p:spPr>
        <p:txBody>
          <a:bodyPr wrap="none" rtlCol="0">
            <a:spAutoFit/>
          </a:bodyPr>
          <a:lstStyle/>
          <a:p>
            <a:r>
              <a:rPr kumimoji="1" lang="en-US" altLang="ja-JP" dirty="0" smtClean="0"/>
              <a:t>2.</a:t>
            </a:r>
            <a:r>
              <a:rPr kumimoji="1" lang="ja-JP" altLang="en-US" dirty="0" smtClean="0"/>
              <a:t>センサーを</a:t>
            </a:r>
            <a:r>
              <a:rPr kumimoji="1" lang="en-US" altLang="ja-JP" dirty="0" err="1" smtClean="0"/>
              <a:t>ArduinoUNO</a:t>
            </a:r>
            <a:r>
              <a:rPr kumimoji="1" lang="ja-JP" altLang="en-US" dirty="0" smtClean="0"/>
              <a:t>にセット</a:t>
            </a:r>
            <a:endParaRPr kumimoji="1" lang="en-US" altLang="ja-JP" dirty="0" smtClean="0"/>
          </a:p>
          <a:p>
            <a:pPr lvl="1"/>
            <a:r>
              <a:rPr lang="ja-JP" altLang="en-US" dirty="0" smtClean="0"/>
              <a:t>赤</a:t>
            </a:r>
            <a:r>
              <a:rPr lang="ja-JP" altLang="en-US" dirty="0"/>
              <a:t>→</a:t>
            </a:r>
            <a:r>
              <a:rPr lang="en-US" altLang="ja-JP" dirty="0" smtClean="0"/>
              <a:t>5V</a:t>
            </a:r>
          </a:p>
          <a:p>
            <a:pPr lvl="1"/>
            <a:r>
              <a:rPr kumimoji="1" lang="ja-JP" altLang="en-US" dirty="0" smtClean="0"/>
              <a:t>黒→</a:t>
            </a:r>
            <a:r>
              <a:rPr kumimoji="1" lang="en-US" altLang="ja-JP" dirty="0" smtClean="0"/>
              <a:t>GND</a:t>
            </a:r>
          </a:p>
          <a:p>
            <a:pPr lvl="1"/>
            <a:r>
              <a:rPr lang="ja-JP" altLang="en-US" dirty="0" smtClean="0"/>
              <a:t>白→</a:t>
            </a:r>
            <a:r>
              <a:rPr lang="en-US" altLang="ja-JP" dirty="0" smtClean="0"/>
              <a:t>A0</a:t>
            </a:r>
            <a:endParaRPr lang="en-US" altLang="ja-JP" dirty="0"/>
          </a:p>
        </p:txBody>
      </p:sp>
      <p:sp>
        <p:nvSpPr>
          <p:cNvPr id="5" name="正方形/長方形 4"/>
          <p:cNvSpPr/>
          <p:nvPr/>
        </p:nvSpPr>
        <p:spPr>
          <a:xfrm>
            <a:off x="4563095" y="3203684"/>
            <a:ext cx="3177257" cy="369332"/>
          </a:xfrm>
          <a:prstGeom prst="rect">
            <a:avLst/>
          </a:prstGeom>
        </p:spPr>
        <p:txBody>
          <a:bodyPr wrap="square">
            <a:spAutoFit/>
          </a:bodyPr>
          <a:lstStyle/>
          <a:p>
            <a:pPr marL="444500" lvl="1" indent="-444500"/>
            <a:r>
              <a:rPr lang="en-US" altLang="ja-JP" dirty="0" smtClean="0"/>
              <a:t>3.</a:t>
            </a:r>
            <a:r>
              <a:rPr lang="ja-JP" altLang="en-US" dirty="0" smtClean="0"/>
              <a:t>皮膚温測定器の完成</a:t>
            </a:r>
            <a:endParaRPr lang="en-US" altLang="ja-JP" dirty="0" smtClean="0"/>
          </a:p>
        </p:txBody>
      </p:sp>
      <p:pic>
        <p:nvPicPr>
          <p:cNvPr id="2050" name="Picture 2" descr="http://protolab.sakura.ne.jp/OPPL/wp-content/uploads/2014/07/20140720-214644-7840425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88378" y="1075617"/>
            <a:ext cx="2536660" cy="25366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rotolab.sakura.ne.jp/OPPL/wp-content/uploads/2014/07/20140720-214645-78405012.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88378" y="3844668"/>
            <a:ext cx="2536660" cy="25366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rotolab.sakura.ne.jp/OPPL/wp-content/uploads/2014/07/20140720-214645-78405777.jp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385964" y="3844668"/>
            <a:ext cx="2536660" cy="253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83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87748" y="1726208"/>
            <a:ext cx="2601994" cy="369332"/>
          </a:xfrm>
          <a:prstGeom prst="rect">
            <a:avLst/>
          </a:prstGeom>
          <a:noFill/>
          <a:ln w="38100">
            <a:solidFill>
              <a:schemeClr val="bg1">
                <a:lumMod val="50000"/>
              </a:schemeClr>
            </a:solidFill>
          </a:ln>
        </p:spPr>
        <p:txBody>
          <a:bodyPr wrap="none" rtlCol="0">
            <a:spAutoFit/>
          </a:bodyPr>
          <a:lstStyle/>
          <a:p>
            <a:r>
              <a:rPr lang="ja-JP" altLang="en-US" dirty="0" smtClean="0"/>
              <a:t>測定プログラム（基本編）</a:t>
            </a:r>
            <a:endParaRPr kumimoji="1" lang="en-US" altLang="ja-JP" dirty="0" smtClean="0"/>
          </a:p>
        </p:txBody>
      </p:sp>
      <p:sp>
        <p:nvSpPr>
          <p:cNvPr id="5" name="テキスト ボックス 4"/>
          <p:cNvSpPr txBox="1"/>
          <p:nvPr/>
        </p:nvSpPr>
        <p:spPr>
          <a:xfrm>
            <a:off x="987748" y="4660736"/>
            <a:ext cx="2601994" cy="369332"/>
          </a:xfrm>
          <a:prstGeom prst="rect">
            <a:avLst/>
          </a:prstGeom>
          <a:noFill/>
          <a:ln w="38100">
            <a:solidFill>
              <a:schemeClr val="bg1">
                <a:lumMod val="50000"/>
              </a:schemeClr>
            </a:solidFill>
          </a:ln>
        </p:spPr>
        <p:txBody>
          <a:bodyPr wrap="none" rtlCol="0">
            <a:spAutoFit/>
          </a:bodyPr>
          <a:lstStyle/>
          <a:p>
            <a:r>
              <a:rPr lang="ja-JP" altLang="en-US" dirty="0" smtClean="0"/>
              <a:t>測定プログラム（応用編）</a:t>
            </a:r>
            <a:endParaRPr kumimoji="1" lang="en-US" altLang="ja-JP" dirty="0" smtClean="0"/>
          </a:p>
        </p:txBody>
      </p:sp>
      <p:cxnSp>
        <p:nvCxnSpPr>
          <p:cNvPr id="7" name="直線コネクタ 6"/>
          <p:cNvCxnSpPr/>
          <p:nvPr/>
        </p:nvCxnSpPr>
        <p:spPr>
          <a:xfrm>
            <a:off x="971600" y="3429000"/>
            <a:ext cx="792088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499992" y="1124744"/>
            <a:ext cx="3665034" cy="646331"/>
          </a:xfrm>
          <a:prstGeom prst="rect">
            <a:avLst/>
          </a:prstGeom>
          <a:noFill/>
          <a:ln w="38100">
            <a:solidFill>
              <a:srgbClr val="008080"/>
            </a:solidFill>
          </a:ln>
        </p:spPr>
        <p:txBody>
          <a:bodyPr wrap="square" rtlCol="0">
            <a:spAutoFit/>
          </a:bodyPr>
          <a:lstStyle/>
          <a:p>
            <a:r>
              <a:rPr kumimoji="1" lang="en-US" altLang="ja-JP" dirty="0" smtClean="0"/>
              <a:t>TempArdu01</a:t>
            </a:r>
            <a:r>
              <a:rPr kumimoji="1" lang="ja-JP" altLang="en-US" dirty="0" smtClean="0"/>
              <a:t>の書き込み</a:t>
            </a:r>
            <a:endParaRPr kumimoji="1" lang="en-US" altLang="ja-JP" dirty="0" smtClean="0"/>
          </a:p>
          <a:p>
            <a:r>
              <a:rPr lang="ja-JP" altLang="en-US" dirty="0" smtClean="0"/>
              <a:t>（皮膚温を読み込み</a:t>
            </a:r>
            <a:r>
              <a:rPr lang="en-US" altLang="ja-JP" dirty="0" smtClean="0"/>
              <a:t>PC</a:t>
            </a:r>
            <a:r>
              <a:rPr lang="ja-JP" altLang="en-US" dirty="0" smtClean="0"/>
              <a:t>へ送る）</a:t>
            </a:r>
            <a:endParaRPr kumimoji="1" lang="ja-JP" altLang="en-US" dirty="0"/>
          </a:p>
        </p:txBody>
      </p:sp>
      <p:sp>
        <p:nvSpPr>
          <p:cNvPr id="9" name="テキスト ボックス 8"/>
          <p:cNvSpPr txBox="1"/>
          <p:nvPr/>
        </p:nvSpPr>
        <p:spPr>
          <a:xfrm>
            <a:off x="4499992" y="2060848"/>
            <a:ext cx="3690434" cy="646331"/>
          </a:xfrm>
          <a:prstGeom prst="rect">
            <a:avLst/>
          </a:prstGeom>
          <a:noFill/>
          <a:ln w="38100">
            <a:solidFill>
              <a:schemeClr val="accent1">
                <a:lumMod val="75000"/>
              </a:schemeClr>
            </a:solidFill>
          </a:ln>
        </p:spPr>
        <p:txBody>
          <a:bodyPr wrap="none" rtlCol="0">
            <a:spAutoFit/>
          </a:bodyPr>
          <a:lstStyle/>
          <a:p>
            <a:r>
              <a:rPr kumimoji="1" lang="en-US" altLang="ja-JP" dirty="0" smtClean="0"/>
              <a:t>TempChart01</a:t>
            </a:r>
            <a:r>
              <a:rPr kumimoji="1" lang="ja-JP" altLang="en-US" dirty="0" smtClean="0"/>
              <a:t>の</a:t>
            </a:r>
            <a:r>
              <a:rPr lang="ja-JP" altLang="en-US" dirty="0" smtClean="0"/>
              <a:t>実行</a:t>
            </a:r>
            <a:endParaRPr lang="en-US" altLang="ja-JP" dirty="0" smtClean="0"/>
          </a:p>
          <a:p>
            <a:r>
              <a:rPr lang="ja-JP" altLang="en-US" dirty="0" smtClean="0"/>
              <a:t>（</a:t>
            </a:r>
            <a:r>
              <a:rPr lang="en-US" altLang="ja-JP" dirty="0" smtClean="0"/>
              <a:t>PC</a:t>
            </a:r>
            <a:r>
              <a:rPr lang="ja-JP" altLang="en-US" dirty="0"/>
              <a:t>へ</a:t>
            </a:r>
            <a:r>
              <a:rPr lang="ja-JP" altLang="en-US" dirty="0" smtClean="0"/>
              <a:t>送られた皮膚温をグラフ表示）</a:t>
            </a:r>
            <a:endParaRPr lang="ja-JP" altLang="en-US" dirty="0"/>
          </a:p>
        </p:txBody>
      </p:sp>
      <p:cxnSp>
        <p:nvCxnSpPr>
          <p:cNvPr id="15" name="カギ線コネクタ 14"/>
          <p:cNvCxnSpPr>
            <a:stCxn id="4" idx="3"/>
            <a:endCxn id="8" idx="1"/>
          </p:cNvCxnSpPr>
          <p:nvPr/>
        </p:nvCxnSpPr>
        <p:spPr>
          <a:xfrm flipV="1">
            <a:off x="3589742" y="1447910"/>
            <a:ext cx="910250" cy="46296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4" idx="3"/>
            <a:endCxn id="9" idx="1"/>
          </p:cNvCxnSpPr>
          <p:nvPr/>
        </p:nvCxnSpPr>
        <p:spPr>
          <a:xfrm>
            <a:off x="3589742" y="1910874"/>
            <a:ext cx="910250" cy="47314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525392" y="3817848"/>
            <a:ext cx="3665034" cy="923330"/>
          </a:xfrm>
          <a:prstGeom prst="rect">
            <a:avLst/>
          </a:prstGeom>
          <a:noFill/>
          <a:ln w="38100">
            <a:solidFill>
              <a:srgbClr val="008080"/>
            </a:solidFill>
          </a:ln>
        </p:spPr>
        <p:txBody>
          <a:bodyPr wrap="square" rtlCol="0">
            <a:spAutoFit/>
          </a:bodyPr>
          <a:lstStyle/>
          <a:p>
            <a:r>
              <a:rPr kumimoji="1" lang="en-US" altLang="ja-JP" dirty="0" smtClean="0"/>
              <a:t>TempArdu02</a:t>
            </a:r>
            <a:r>
              <a:rPr kumimoji="1" lang="ja-JP" altLang="en-US" dirty="0" smtClean="0"/>
              <a:t>の書き込み</a:t>
            </a:r>
            <a:endParaRPr kumimoji="1" lang="en-US" altLang="ja-JP" dirty="0" smtClean="0"/>
          </a:p>
          <a:p>
            <a:r>
              <a:rPr lang="ja-JP" altLang="en-US" dirty="0" smtClean="0"/>
              <a:t>（読み込んだ皮膚温を加算平均）</a:t>
            </a:r>
            <a:endParaRPr lang="en-US" altLang="ja-JP" dirty="0" smtClean="0"/>
          </a:p>
          <a:p>
            <a:r>
              <a:rPr kumimoji="1" lang="ja-JP" altLang="en-US" dirty="0" smtClean="0"/>
              <a:t>（平均皮膚温を</a:t>
            </a:r>
            <a:r>
              <a:rPr kumimoji="1" lang="en-US" altLang="ja-JP" dirty="0" smtClean="0"/>
              <a:t>PC</a:t>
            </a:r>
            <a:r>
              <a:rPr kumimoji="1" lang="ja-JP" altLang="en-US" dirty="0" smtClean="0"/>
              <a:t>へ送る）</a:t>
            </a:r>
            <a:endParaRPr kumimoji="1" lang="ja-JP" altLang="en-US" dirty="0"/>
          </a:p>
        </p:txBody>
      </p:sp>
      <p:sp>
        <p:nvSpPr>
          <p:cNvPr id="19" name="テキスト ボックス 18"/>
          <p:cNvSpPr txBox="1"/>
          <p:nvPr/>
        </p:nvSpPr>
        <p:spPr>
          <a:xfrm>
            <a:off x="4525392" y="4982676"/>
            <a:ext cx="3690434" cy="923330"/>
          </a:xfrm>
          <a:prstGeom prst="rect">
            <a:avLst/>
          </a:prstGeom>
          <a:noFill/>
          <a:ln w="38100">
            <a:solidFill>
              <a:schemeClr val="accent1">
                <a:lumMod val="75000"/>
              </a:schemeClr>
            </a:solidFill>
          </a:ln>
        </p:spPr>
        <p:txBody>
          <a:bodyPr wrap="none" rtlCol="0">
            <a:spAutoFit/>
          </a:bodyPr>
          <a:lstStyle/>
          <a:p>
            <a:r>
              <a:rPr kumimoji="1" lang="en-US" altLang="ja-JP" dirty="0" smtClean="0"/>
              <a:t>TempChart02</a:t>
            </a:r>
            <a:r>
              <a:rPr kumimoji="1" lang="ja-JP" altLang="en-US" dirty="0" smtClean="0"/>
              <a:t>の</a:t>
            </a:r>
            <a:r>
              <a:rPr lang="ja-JP" altLang="en-US" dirty="0" smtClean="0"/>
              <a:t>実行</a:t>
            </a:r>
            <a:endParaRPr lang="en-US" altLang="ja-JP" dirty="0" smtClean="0"/>
          </a:p>
          <a:p>
            <a:r>
              <a:rPr lang="ja-JP" altLang="en-US" dirty="0" smtClean="0"/>
              <a:t>（</a:t>
            </a:r>
            <a:r>
              <a:rPr lang="en-US" altLang="ja-JP" dirty="0" smtClean="0"/>
              <a:t>PC</a:t>
            </a:r>
            <a:r>
              <a:rPr lang="ja-JP" altLang="en-US" dirty="0"/>
              <a:t>へ</a:t>
            </a:r>
            <a:r>
              <a:rPr lang="ja-JP" altLang="en-US" dirty="0" smtClean="0"/>
              <a:t>送られた皮膚温をグラフ表示）</a:t>
            </a:r>
            <a:endParaRPr lang="en-US" altLang="ja-JP" dirty="0" smtClean="0"/>
          </a:p>
          <a:p>
            <a:r>
              <a:rPr lang="ja-JP" altLang="en-US" dirty="0" smtClean="0"/>
              <a:t>（</a:t>
            </a:r>
            <a:r>
              <a:rPr lang="ja-JP" altLang="en-US" dirty="0"/>
              <a:t>皮膚温</a:t>
            </a:r>
            <a:r>
              <a:rPr lang="ja-JP" altLang="en-US" dirty="0" smtClean="0"/>
              <a:t>の変化をディスクに保存）</a:t>
            </a:r>
            <a:endParaRPr lang="ja-JP" altLang="en-US" dirty="0"/>
          </a:p>
        </p:txBody>
      </p:sp>
      <p:cxnSp>
        <p:nvCxnSpPr>
          <p:cNvPr id="21" name="カギ線コネクタ 20"/>
          <p:cNvCxnSpPr>
            <a:stCxn id="5" idx="3"/>
            <a:endCxn id="18" idx="1"/>
          </p:cNvCxnSpPr>
          <p:nvPr/>
        </p:nvCxnSpPr>
        <p:spPr>
          <a:xfrm flipV="1">
            <a:off x="3589742" y="4279513"/>
            <a:ext cx="935650" cy="56588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stCxn id="5" idx="3"/>
            <a:endCxn id="19" idx="1"/>
          </p:cNvCxnSpPr>
          <p:nvPr/>
        </p:nvCxnSpPr>
        <p:spPr>
          <a:xfrm>
            <a:off x="3589742" y="4845402"/>
            <a:ext cx="935650" cy="59893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251520" y="242644"/>
            <a:ext cx="4248472" cy="523220"/>
          </a:xfrm>
          <a:prstGeom prst="rect">
            <a:avLst/>
          </a:prstGeom>
          <a:noFill/>
        </p:spPr>
        <p:txBody>
          <a:bodyPr wrap="square" rtlCol="0">
            <a:spAutoFit/>
          </a:bodyPr>
          <a:lstStyle/>
          <a:p>
            <a:r>
              <a:rPr kumimoji="1" lang="en-US" altLang="ja-JP" sz="2800" dirty="0" smtClean="0"/>
              <a:t>2.</a:t>
            </a:r>
            <a:r>
              <a:rPr lang="ja-JP" altLang="en-US" sz="2800" dirty="0" smtClean="0"/>
              <a:t>測定プログラムの概要</a:t>
            </a:r>
            <a:endParaRPr kumimoji="1" lang="ja-JP" altLang="en-US" sz="2800" dirty="0"/>
          </a:p>
        </p:txBody>
      </p:sp>
      <p:sp>
        <p:nvSpPr>
          <p:cNvPr id="27" name="テキスト ボックス 26"/>
          <p:cNvSpPr txBox="1"/>
          <p:nvPr/>
        </p:nvSpPr>
        <p:spPr>
          <a:xfrm>
            <a:off x="1332701" y="6084004"/>
            <a:ext cx="6479659" cy="369332"/>
          </a:xfrm>
          <a:prstGeom prst="rect">
            <a:avLst/>
          </a:prstGeom>
          <a:noFill/>
        </p:spPr>
        <p:txBody>
          <a:bodyPr wrap="none" rtlCol="0">
            <a:spAutoFit/>
          </a:bodyPr>
          <a:lstStyle/>
          <a:p>
            <a:r>
              <a:rPr kumimoji="1" lang="en-US" altLang="ja-JP" dirty="0" smtClean="0">
                <a:solidFill>
                  <a:srgbClr val="FF0000"/>
                </a:solidFill>
              </a:rPr>
              <a:t>※</a:t>
            </a:r>
            <a:r>
              <a:rPr kumimoji="1" lang="ja-JP" altLang="en-US" dirty="0" smtClean="0">
                <a:solidFill>
                  <a:srgbClr val="FF0000"/>
                </a:solidFill>
              </a:rPr>
              <a:t>応用編は実用性を重視し、少し複雑なプログラムとなっている。</a:t>
            </a:r>
            <a:endParaRPr kumimoji="1" lang="ja-JP" altLang="en-US" dirty="0">
              <a:solidFill>
                <a:srgbClr val="FF0000"/>
              </a:solidFill>
            </a:endParaRPr>
          </a:p>
        </p:txBody>
      </p:sp>
      <p:sp>
        <p:nvSpPr>
          <p:cNvPr id="28" name="テキスト ボックス 27"/>
          <p:cNvSpPr txBox="1"/>
          <p:nvPr/>
        </p:nvSpPr>
        <p:spPr>
          <a:xfrm>
            <a:off x="827584" y="2852936"/>
            <a:ext cx="7558479" cy="369332"/>
          </a:xfrm>
          <a:prstGeom prst="rect">
            <a:avLst/>
          </a:prstGeom>
          <a:noFill/>
        </p:spPr>
        <p:txBody>
          <a:bodyPr wrap="none" rtlCol="0">
            <a:spAutoFit/>
          </a:bodyPr>
          <a:lstStyle/>
          <a:p>
            <a:r>
              <a:rPr kumimoji="1" lang="en-US" altLang="ja-JP" dirty="0" smtClean="0">
                <a:solidFill>
                  <a:srgbClr val="FF0000"/>
                </a:solidFill>
              </a:rPr>
              <a:t>※</a:t>
            </a:r>
            <a:r>
              <a:rPr kumimoji="1" lang="ja-JP" altLang="en-US" dirty="0" smtClean="0">
                <a:solidFill>
                  <a:srgbClr val="FF0000"/>
                </a:solidFill>
              </a:rPr>
              <a:t>基本編は測定を理解するため、できるだけ簡易なプログラムとなっている。</a:t>
            </a:r>
            <a:endParaRPr kumimoji="1" lang="ja-JP" altLang="en-US" dirty="0">
              <a:solidFill>
                <a:srgbClr val="FF0000"/>
              </a:solidFill>
            </a:endParaRPr>
          </a:p>
        </p:txBody>
      </p:sp>
      <p:sp>
        <p:nvSpPr>
          <p:cNvPr id="2" name="正方形/長方形 1"/>
          <p:cNvSpPr/>
          <p:nvPr/>
        </p:nvSpPr>
        <p:spPr>
          <a:xfrm>
            <a:off x="5209012" y="625113"/>
            <a:ext cx="325217" cy="1715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209012" y="348114"/>
            <a:ext cx="325217" cy="17159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678245" y="572413"/>
            <a:ext cx="1846083" cy="276999"/>
          </a:xfrm>
          <a:prstGeom prst="rect">
            <a:avLst/>
          </a:prstGeom>
          <a:noFill/>
        </p:spPr>
        <p:txBody>
          <a:bodyPr wrap="none" rtlCol="0">
            <a:spAutoFit/>
          </a:bodyPr>
          <a:lstStyle/>
          <a:p>
            <a:r>
              <a:rPr kumimoji="1" lang="en-US" altLang="ja-JP" sz="1200" dirty="0" smtClean="0"/>
              <a:t>Processing</a:t>
            </a:r>
            <a:r>
              <a:rPr kumimoji="1" lang="ja-JP" altLang="en-US" sz="1200" dirty="0" smtClean="0"/>
              <a:t>側のプログラム</a:t>
            </a:r>
            <a:endParaRPr kumimoji="1" lang="ja-JP" altLang="en-US" sz="1200" dirty="0"/>
          </a:p>
        </p:txBody>
      </p:sp>
      <p:sp>
        <p:nvSpPr>
          <p:cNvPr id="22" name="テキスト ボックス 21"/>
          <p:cNvSpPr txBox="1"/>
          <p:nvPr/>
        </p:nvSpPr>
        <p:spPr>
          <a:xfrm>
            <a:off x="5678245" y="295414"/>
            <a:ext cx="1679755" cy="276999"/>
          </a:xfrm>
          <a:prstGeom prst="rect">
            <a:avLst/>
          </a:prstGeom>
          <a:noFill/>
        </p:spPr>
        <p:txBody>
          <a:bodyPr wrap="none" rtlCol="0">
            <a:spAutoFit/>
          </a:bodyPr>
          <a:lstStyle/>
          <a:p>
            <a:r>
              <a:rPr kumimoji="1" lang="en-US" altLang="ja-JP" sz="1200" dirty="0" smtClean="0"/>
              <a:t>Arduino</a:t>
            </a:r>
            <a:r>
              <a:rPr kumimoji="1" lang="ja-JP" altLang="en-US" sz="1200" dirty="0" smtClean="0"/>
              <a:t>側のプログラム</a:t>
            </a:r>
            <a:endParaRPr kumimoji="1" lang="ja-JP" altLang="en-US" sz="1200" dirty="0"/>
          </a:p>
        </p:txBody>
      </p:sp>
    </p:spTree>
    <p:extLst>
      <p:ext uri="{BB962C8B-B14F-4D97-AF65-F5344CB8AC3E}">
        <p14:creationId xmlns:p14="http://schemas.microsoft.com/office/powerpoint/2010/main" val="2185964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564" y="5362116"/>
            <a:ext cx="6767893" cy="44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251520" y="242644"/>
            <a:ext cx="8640960" cy="523220"/>
          </a:xfrm>
          <a:prstGeom prst="rect">
            <a:avLst/>
          </a:prstGeom>
          <a:noFill/>
        </p:spPr>
        <p:txBody>
          <a:bodyPr wrap="square" rtlCol="0">
            <a:spAutoFit/>
          </a:bodyPr>
          <a:lstStyle/>
          <a:p>
            <a:r>
              <a:rPr kumimoji="1" lang="en-US" altLang="ja-JP" sz="2800" dirty="0" smtClean="0"/>
              <a:t>2-1-1.</a:t>
            </a:r>
            <a:r>
              <a:rPr lang="ja-JP" altLang="en-US" sz="2800" dirty="0"/>
              <a:t> </a:t>
            </a:r>
            <a:r>
              <a:rPr lang="ja-JP" altLang="en-US" sz="2800" dirty="0" smtClean="0"/>
              <a:t>測定プログラム（基本編）　</a:t>
            </a:r>
            <a:r>
              <a:rPr lang="en-US" altLang="ja-JP" dirty="0" smtClean="0"/>
              <a:t>-Arduino</a:t>
            </a:r>
            <a:r>
              <a:rPr lang="ja-JP" altLang="en-US" dirty="0" smtClean="0"/>
              <a:t>側の用意</a:t>
            </a:r>
            <a:r>
              <a:rPr kumimoji="1" lang="en-US" altLang="ja-JP" dirty="0" smtClean="0"/>
              <a:t>-</a:t>
            </a:r>
            <a:endParaRPr kumimoji="1" lang="ja-JP" altLang="en-US" sz="3200" dirty="0"/>
          </a:p>
        </p:txBody>
      </p:sp>
      <p:sp>
        <p:nvSpPr>
          <p:cNvPr id="12" name="テキスト ボックス 11"/>
          <p:cNvSpPr txBox="1"/>
          <p:nvPr/>
        </p:nvSpPr>
        <p:spPr>
          <a:xfrm>
            <a:off x="4850392" y="5865017"/>
            <a:ext cx="3826064" cy="584775"/>
          </a:xfrm>
          <a:prstGeom prst="rect">
            <a:avLst/>
          </a:prstGeom>
          <a:solidFill>
            <a:schemeClr val="bg1"/>
          </a:solidFill>
          <a:ln w="19050">
            <a:solidFill>
              <a:schemeClr val="bg1">
                <a:lumMod val="50000"/>
              </a:schemeClr>
            </a:solidFill>
          </a:ln>
        </p:spPr>
        <p:txBody>
          <a:bodyPr wrap="square" rtlCol="0">
            <a:spAutoFit/>
          </a:bodyPr>
          <a:lstStyle/>
          <a:p>
            <a:r>
              <a:rPr kumimoji="1" lang="ja-JP" altLang="en-US" sz="1600" dirty="0" smtClean="0"/>
              <a:t>プログラム内容を検証</a:t>
            </a:r>
            <a:r>
              <a:rPr lang="en-US" altLang="ja-JP" sz="1600" dirty="0"/>
              <a:t>(verify)</a:t>
            </a:r>
            <a:r>
              <a:rPr kumimoji="1" lang="ja-JP" altLang="en-US" sz="1600" dirty="0" smtClean="0"/>
              <a:t>し、</a:t>
            </a:r>
            <a:endParaRPr kumimoji="1" lang="en-US" altLang="ja-JP" sz="1600" dirty="0" smtClean="0"/>
          </a:p>
          <a:p>
            <a:pPr algn="r"/>
            <a:r>
              <a:rPr kumimoji="1" lang="ja-JP" altLang="en-US" sz="1600" dirty="0" smtClean="0"/>
              <a:t>完了したらボードへ書き込みを行う。</a:t>
            </a:r>
            <a:endParaRPr kumimoji="1" lang="en-US" altLang="ja-JP" sz="1600" dirty="0" smtClean="0"/>
          </a:p>
        </p:txBody>
      </p:sp>
      <p:sp>
        <p:nvSpPr>
          <p:cNvPr id="29" name="テキスト ボックス 28"/>
          <p:cNvSpPr txBox="1"/>
          <p:nvPr/>
        </p:nvSpPr>
        <p:spPr>
          <a:xfrm>
            <a:off x="317018" y="971436"/>
            <a:ext cx="8575462" cy="400110"/>
          </a:xfrm>
          <a:prstGeom prst="rect">
            <a:avLst/>
          </a:prstGeom>
          <a:noFill/>
        </p:spPr>
        <p:txBody>
          <a:bodyPr wrap="square" rtlCol="0">
            <a:spAutoFit/>
          </a:bodyPr>
          <a:lstStyle/>
          <a:p>
            <a:r>
              <a:rPr lang="en-US" altLang="ja-JP" sz="2000" dirty="0" smtClean="0"/>
              <a:t>TempArdu01</a:t>
            </a:r>
            <a:r>
              <a:rPr lang="ja-JP" altLang="en-US" sz="2000" dirty="0" smtClean="0"/>
              <a:t>を</a:t>
            </a:r>
            <a:r>
              <a:rPr lang="en-US" altLang="ja-JP" sz="2000" dirty="0" err="1" smtClean="0"/>
              <a:t>ArduinoUNO</a:t>
            </a:r>
            <a:r>
              <a:rPr lang="ja-JP" altLang="en-US" sz="2000" dirty="0" smtClean="0"/>
              <a:t>へ書き込む。</a:t>
            </a:r>
            <a:endParaRPr kumimoji="1" lang="en-US" altLang="ja-JP" sz="2000"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671" y="1480593"/>
            <a:ext cx="6408801" cy="209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287" y="3136776"/>
            <a:ext cx="5072634" cy="2040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四角形吹き出し 17"/>
          <p:cNvSpPr/>
          <p:nvPr/>
        </p:nvSpPr>
        <p:spPr>
          <a:xfrm>
            <a:off x="5060601" y="1844084"/>
            <a:ext cx="2592288" cy="625383"/>
          </a:xfrm>
          <a:prstGeom prst="wedgeRectCallout">
            <a:avLst>
              <a:gd name="adj1" fmla="val -43787"/>
              <a:gd name="adj2" fmla="val 10335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solidFill>
                  <a:schemeClr val="tx1"/>
                </a:solidFill>
              </a:rPr>
              <a:t>マイコンボードに</a:t>
            </a:r>
            <a:endParaRPr lang="en-US" altLang="ja-JP" sz="1600" dirty="0" smtClean="0">
              <a:solidFill>
                <a:schemeClr val="tx1"/>
              </a:solidFill>
            </a:endParaRPr>
          </a:p>
          <a:p>
            <a:pPr>
              <a:defRPr/>
            </a:pPr>
            <a:r>
              <a:rPr lang="en-US" altLang="ja-JP" sz="1600" dirty="0" err="1" smtClean="0">
                <a:solidFill>
                  <a:schemeClr val="tx1"/>
                </a:solidFill>
              </a:rPr>
              <a:t>ArduinoUno</a:t>
            </a:r>
            <a:r>
              <a:rPr lang="ja-JP" altLang="en-US" sz="1600" dirty="0" smtClean="0">
                <a:solidFill>
                  <a:schemeClr val="tx1"/>
                </a:solidFill>
              </a:rPr>
              <a:t>を指定</a:t>
            </a:r>
            <a:endParaRPr lang="en-US" altLang="ja-JP" sz="1600" dirty="0">
              <a:solidFill>
                <a:schemeClr val="tx1"/>
              </a:solidFill>
            </a:endParaRPr>
          </a:p>
        </p:txBody>
      </p:sp>
      <p:sp>
        <p:nvSpPr>
          <p:cNvPr id="19" name="四角形吹き出し 18"/>
          <p:cNvSpPr/>
          <p:nvPr/>
        </p:nvSpPr>
        <p:spPr>
          <a:xfrm>
            <a:off x="5029448" y="3145284"/>
            <a:ext cx="2990552" cy="892740"/>
          </a:xfrm>
          <a:prstGeom prst="wedgeRectCallout">
            <a:avLst>
              <a:gd name="adj1" fmla="val -52015"/>
              <a:gd name="adj2" fmla="val 107185"/>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solidFill>
                  <a:schemeClr val="tx1"/>
                </a:solidFill>
              </a:rPr>
              <a:t>シリアルポートを</a:t>
            </a:r>
            <a:r>
              <a:rPr lang="en-US" altLang="ja-JP" sz="1600" dirty="0" err="1" smtClean="0">
                <a:solidFill>
                  <a:schemeClr val="tx1"/>
                </a:solidFill>
              </a:rPr>
              <a:t>ArduinoUNO</a:t>
            </a:r>
            <a:r>
              <a:rPr lang="ja-JP" altLang="en-US" sz="1600" dirty="0" smtClean="0">
                <a:solidFill>
                  <a:schemeClr val="tx1"/>
                </a:solidFill>
              </a:rPr>
              <a:t>に割り当てられたものに指定</a:t>
            </a:r>
            <a:endParaRPr lang="en-US" altLang="ja-JP" sz="1600" dirty="0" smtClean="0">
              <a:solidFill>
                <a:schemeClr val="tx1"/>
              </a:solidFill>
            </a:endParaRPr>
          </a:p>
          <a:p>
            <a:pPr>
              <a:defRPr/>
            </a:pPr>
            <a:r>
              <a:rPr lang="en-US" altLang="ja-JP" sz="1400" dirty="0">
                <a:solidFill>
                  <a:schemeClr val="tx1"/>
                </a:solidFill>
              </a:rPr>
              <a:t>※</a:t>
            </a:r>
            <a:r>
              <a:rPr lang="ja-JP" altLang="en-US" sz="1400" dirty="0">
                <a:solidFill>
                  <a:schemeClr val="tx1"/>
                </a:solidFill>
              </a:rPr>
              <a:t>ポート番号は</a:t>
            </a:r>
            <a:r>
              <a:rPr lang="en-US" altLang="ja-JP" sz="1400" dirty="0">
                <a:solidFill>
                  <a:schemeClr val="tx1"/>
                </a:solidFill>
              </a:rPr>
              <a:t>PC</a:t>
            </a:r>
            <a:r>
              <a:rPr lang="ja-JP" altLang="en-US" sz="1400" dirty="0">
                <a:solidFill>
                  <a:schemeClr val="tx1"/>
                </a:solidFill>
              </a:rPr>
              <a:t>によって</a:t>
            </a:r>
            <a:r>
              <a:rPr lang="ja-JP" altLang="en-US" sz="1400" dirty="0" smtClean="0">
                <a:solidFill>
                  <a:schemeClr val="tx1"/>
                </a:solidFill>
              </a:rPr>
              <a:t>異なる</a:t>
            </a:r>
            <a:endParaRPr lang="en-US" altLang="ja-JP" sz="1600" dirty="0">
              <a:solidFill>
                <a:schemeClr val="tx1"/>
              </a:solidFill>
            </a:endParaRPr>
          </a:p>
        </p:txBody>
      </p:sp>
      <p:sp>
        <p:nvSpPr>
          <p:cNvPr id="20" name="四角形吹き出し 19"/>
          <p:cNvSpPr/>
          <p:nvPr/>
        </p:nvSpPr>
        <p:spPr>
          <a:xfrm>
            <a:off x="759768" y="4852246"/>
            <a:ext cx="860291" cy="446370"/>
          </a:xfrm>
          <a:prstGeom prst="wedgeRectCallout">
            <a:avLst>
              <a:gd name="adj1" fmla="val 75675"/>
              <a:gd name="adj2" fmla="val 101495"/>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smtClean="0">
                <a:solidFill>
                  <a:schemeClr val="tx1"/>
                </a:solidFill>
              </a:rPr>
              <a:t>1.</a:t>
            </a:r>
            <a:r>
              <a:rPr lang="ja-JP" altLang="en-US" sz="1600" dirty="0" smtClean="0">
                <a:solidFill>
                  <a:schemeClr val="tx1"/>
                </a:solidFill>
              </a:rPr>
              <a:t>検証</a:t>
            </a:r>
            <a:endParaRPr lang="en-US" altLang="ja-JP" sz="1600" dirty="0">
              <a:solidFill>
                <a:schemeClr val="tx1"/>
              </a:solidFill>
            </a:endParaRPr>
          </a:p>
        </p:txBody>
      </p:sp>
      <p:sp>
        <p:nvSpPr>
          <p:cNvPr id="21" name="四角形吹き出し 20"/>
          <p:cNvSpPr/>
          <p:nvPr/>
        </p:nvSpPr>
        <p:spPr>
          <a:xfrm>
            <a:off x="1122698" y="5896119"/>
            <a:ext cx="1289062" cy="446370"/>
          </a:xfrm>
          <a:prstGeom prst="wedgeRectCallout">
            <a:avLst>
              <a:gd name="adj1" fmla="val 37564"/>
              <a:gd name="adj2" fmla="val -9482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smtClean="0">
                <a:solidFill>
                  <a:schemeClr val="tx1"/>
                </a:solidFill>
              </a:rPr>
              <a:t>2.</a:t>
            </a:r>
            <a:r>
              <a:rPr lang="ja-JP" altLang="en-US" sz="1600" dirty="0" smtClean="0">
                <a:solidFill>
                  <a:schemeClr val="tx1"/>
                </a:solidFill>
              </a:rPr>
              <a:t>書き込み</a:t>
            </a:r>
            <a:endParaRPr lang="en-US" altLang="ja-JP" sz="1600" dirty="0">
              <a:solidFill>
                <a:schemeClr val="tx1"/>
              </a:solidFill>
            </a:endParaRPr>
          </a:p>
        </p:txBody>
      </p:sp>
    </p:spTree>
    <p:extLst>
      <p:ext uri="{BB962C8B-B14F-4D97-AF65-F5344CB8AC3E}">
        <p14:creationId xmlns:p14="http://schemas.microsoft.com/office/powerpoint/2010/main" val="1986587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17018" y="857907"/>
            <a:ext cx="8647469" cy="400110"/>
          </a:xfrm>
          <a:prstGeom prst="rect">
            <a:avLst/>
          </a:prstGeom>
          <a:noFill/>
        </p:spPr>
        <p:txBody>
          <a:bodyPr wrap="square" rtlCol="0">
            <a:spAutoFit/>
          </a:bodyPr>
          <a:lstStyle/>
          <a:p>
            <a:r>
              <a:rPr lang="en-US" altLang="ja-JP" sz="2000" dirty="0" smtClean="0"/>
              <a:t>TempChart01</a:t>
            </a:r>
            <a:r>
              <a:rPr lang="ja-JP" altLang="en-US" sz="2000" dirty="0" smtClean="0"/>
              <a:t>を</a:t>
            </a:r>
            <a:r>
              <a:rPr lang="en-US" altLang="ja-JP" sz="2000" dirty="0" smtClean="0"/>
              <a:t>Processing</a:t>
            </a:r>
            <a:r>
              <a:rPr lang="ja-JP" altLang="en-US" sz="2000" dirty="0" smtClean="0"/>
              <a:t>で実行する。</a:t>
            </a:r>
            <a:endParaRPr kumimoji="1" lang="en-US" altLang="ja-JP" sz="2000" dirty="0" smtClean="0"/>
          </a:p>
        </p:txBody>
      </p:sp>
      <p:sp>
        <p:nvSpPr>
          <p:cNvPr id="19" name="テキスト ボックス 18"/>
          <p:cNvSpPr txBox="1"/>
          <p:nvPr/>
        </p:nvSpPr>
        <p:spPr>
          <a:xfrm>
            <a:off x="251520" y="242644"/>
            <a:ext cx="8640960" cy="523220"/>
          </a:xfrm>
          <a:prstGeom prst="rect">
            <a:avLst/>
          </a:prstGeom>
          <a:noFill/>
        </p:spPr>
        <p:txBody>
          <a:bodyPr wrap="square" rtlCol="0">
            <a:spAutoFit/>
          </a:bodyPr>
          <a:lstStyle/>
          <a:p>
            <a:r>
              <a:rPr kumimoji="1" lang="en-US" altLang="ja-JP" sz="2800" dirty="0" smtClean="0"/>
              <a:t>2-1-2.</a:t>
            </a:r>
            <a:r>
              <a:rPr lang="ja-JP" altLang="en-US" sz="2800" dirty="0" smtClean="0"/>
              <a:t> 測定プログラム（基本編）　</a:t>
            </a:r>
            <a:r>
              <a:rPr lang="en-US" altLang="ja-JP" dirty="0" smtClean="0"/>
              <a:t>-PC</a:t>
            </a:r>
            <a:r>
              <a:rPr lang="ja-JP" altLang="en-US" dirty="0" smtClean="0"/>
              <a:t>側の用意</a:t>
            </a:r>
            <a:r>
              <a:rPr kumimoji="1" lang="en-US" altLang="ja-JP" dirty="0" smtClean="0"/>
              <a:t>-</a:t>
            </a:r>
            <a:endParaRPr kumimoji="1" lang="ja-JP" altLang="en-US"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94" y="1635677"/>
            <a:ext cx="5154422" cy="6174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四角形吹き出し 19"/>
          <p:cNvSpPr/>
          <p:nvPr/>
        </p:nvSpPr>
        <p:spPr>
          <a:xfrm>
            <a:off x="173670" y="1352359"/>
            <a:ext cx="860291" cy="446370"/>
          </a:xfrm>
          <a:prstGeom prst="wedgeRectCallout">
            <a:avLst>
              <a:gd name="adj1" fmla="val -5518"/>
              <a:gd name="adj2" fmla="val 15839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smtClean="0">
                <a:solidFill>
                  <a:schemeClr val="tx1"/>
                </a:solidFill>
              </a:rPr>
              <a:t>実行</a:t>
            </a:r>
            <a:endParaRPr lang="en-US" altLang="ja-JP" sz="1600" dirty="0">
              <a:solidFill>
                <a:schemeClr val="tx1"/>
              </a:solidFill>
            </a:endParaRPr>
          </a:p>
        </p:txBody>
      </p:sp>
      <p:sp>
        <p:nvSpPr>
          <p:cNvPr id="22" name="四角形吹き出し 21"/>
          <p:cNvSpPr/>
          <p:nvPr/>
        </p:nvSpPr>
        <p:spPr>
          <a:xfrm>
            <a:off x="173670" y="2968858"/>
            <a:ext cx="860291" cy="446370"/>
          </a:xfrm>
          <a:prstGeom prst="wedgeRectCallout">
            <a:avLst>
              <a:gd name="adj1" fmla="val 37293"/>
              <a:gd name="adj2" fmla="val -160261"/>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smtClean="0">
                <a:solidFill>
                  <a:schemeClr val="tx1"/>
                </a:solidFill>
              </a:rPr>
              <a:t>停止</a:t>
            </a:r>
            <a:endParaRPr lang="en-US" altLang="ja-JP" sz="1600" dirty="0">
              <a:solidFill>
                <a:schemeClr val="tx1"/>
              </a:solidFill>
            </a:endParaRPr>
          </a:p>
        </p:txBody>
      </p:sp>
      <p:sp>
        <p:nvSpPr>
          <p:cNvPr id="18" name="四角形吹き出し 17"/>
          <p:cNvSpPr/>
          <p:nvPr/>
        </p:nvSpPr>
        <p:spPr>
          <a:xfrm>
            <a:off x="2051720" y="3789040"/>
            <a:ext cx="1512168" cy="623330"/>
          </a:xfrm>
          <a:prstGeom prst="wedgeRectCallout">
            <a:avLst>
              <a:gd name="adj1" fmla="val -74751"/>
              <a:gd name="adj2" fmla="val 6467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400" dirty="0" smtClean="0">
                <a:solidFill>
                  <a:schemeClr val="tx1"/>
                </a:solidFill>
              </a:rPr>
              <a:t>Arduino</a:t>
            </a:r>
            <a:r>
              <a:rPr lang="ja-JP" altLang="en-US" sz="1400" dirty="0" smtClean="0">
                <a:solidFill>
                  <a:schemeClr val="tx1"/>
                </a:solidFill>
              </a:rPr>
              <a:t>の</a:t>
            </a:r>
            <a:endParaRPr lang="en-US" altLang="ja-JP" sz="1400" dirty="0" smtClean="0">
              <a:solidFill>
                <a:schemeClr val="tx1"/>
              </a:solidFill>
            </a:endParaRPr>
          </a:p>
          <a:p>
            <a:pPr>
              <a:defRPr/>
            </a:pPr>
            <a:r>
              <a:rPr lang="en-US" altLang="ja-JP" sz="1400" dirty="0" smtClean="0">
                <a:solidFill>
                  <a:schemeClr val="tx1"/>
                </a:solidFill>
              </a:rPr>
              <a:t>COM</a:t>
            </a:r>
            <a:r>
              <a:rPr lang="ja-JP" altLang="en-US" sz="1400" dirty="0" smtClean="0">
                <a:solidFill>
                  <a:schemeClr val="tx1"/>
                </a:solidFill>
              </a:rPr>
              <a:t>ポートを指定</a:t>
            </a:r>
            <a:endParaRPr lang="en-US" altLang="ja-JP" sz="1400" dirty="0">
              <a:solidFill>
                <a:schemeClr val="tx1"/>
              </a:solidFill>
            </a:endParaRPr>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901" y="2884000"/>
            <a:ext cx="4497900" cy="3176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5066416" y="836712"/>
            <a:ext cx="3826064" cy="584775"/>
          </a:xfrm>
          <a:prstGeom prst="rect">
            <a:avLst/>
          </a:prstGeom>
          <a:solidFill>
            <a:schemeClr val="bg1"/>
          </a:solidFill>
          <a:ln w="19050">
            <a:solidFill>
              <a:schemeClr val="bg1">
                <a:lumMod val="50000"/>
              </a:schemeClr>
            </a:solidFill>
          </a:ln>
        </p:spPr>
        <p:txBody>
          <a:bodyPr wrap="square" rtlCol="0">
            <a:spAutoFit/>
          </a:bodyPr>
          <a:lstStyle/>
          <a:p>
            <a:r>
              <a:rPr lang="en-US" altLang="ja-JP" sz="1600" dirty="0"/>
              <a:t>Processing</a:t>
            </a:r>
            <a:r>
              <a:rPr lang="ja-JP" altLang="en-US" sz="1600" dirty="0"/>
              <a:t>の実行ボタンを押すと</a:t>
            </a:r>
          </a:p>
          <a:p>
            <a:r>
              <a:rPr lang="ja-JP" altLang="en-US" sz="1600" dirty="0"/>
              <a:t>プログラムが</a:t>
            </a:r>
            <a:r>
              <a:rPr lang="ja-JP" altLang="en-US" sz="1600" dirty="0" smtClean="0"/>
              <a:t>起動する。</a:t>
            </a:r>
            <a:endParaRPr lang="ja-JP" altLang="en-US" sz="1600" dirty="0"/>
          </a:p>
        </p:txBody>
      </p:sp>
      <p:sp>
        <p:nvSpPr>
          <p:cNvPr id="24" name="テキスト ボックス 23"/>
          <p:cNvSpPr txBox="1"/>
          <p:nvPr/>
        </p:nvSpPr>
        <p:spPr>
          <a:xfrm>
            <a:off x="5066416" y="1538484"/>
            <a:ext cx="3826064" cy="830997"/>
          </a:xfrm>
          <a:prstGeom prst="rect">
            <a:avLst/>
          </a:prstGeom>
          <a:solidFill>
            <a:schemeClr val="bg1"/>
          </a:solidFill>
          <a:ln w="19050">
            <a:solidFill>
              <a:schemeClr val="bg1">
                <a:lumMod val="50000"/>
              </a:schemeClr>
            </a:solidFill>
          </a:ln>
        </p:spPr>
        <p:txBody>
          <a:bodyPr wrap="square" rtlCol="0">
            <a:spAutoFit/>
          </a:bodyPr>
          <a:lstStyle/>
          <a:p>
            <a:r>
              <a:rPr lang="ja-JP" altLang="en-US" sz="1600" dirty="0"/>
              <a:t>プログラムを停止する場合は、画面右上の☓ボタンではなく、</a:t>
            </a:r>
            <a:r>
              <a:rPr lang="ja-JP" altLang="en-US" sz="1600" dirty="0">
                <a:solidFill>
                  <a:srgbClr val="FF0000"/>
                </a:solidFill>
              </a:rPr>
              <a:t>開発環境の停止ボタンを</a:t>
            </a:r>
            <a:r>
              <a:rPr lang="ja-JP" altLang="en-US" sz="1600" dirty="0" smtClean="0">
                <a:solidFill>
                  <a:srgbClr val="FF0000"/>
                </a:solidFill>
              </a:rPr>
              <a:t>押す</a:t>
            </a:r>
            <a:r>
              <a:rPr lang="ja-JP" altLang="en-US" sz="1600" dirty="0" smtClean="0"/>
              <a:t>ようにする。</a:t>
            </a:r>
            <a:endParaRPr lang="ja-JP" altLang="en-US" sz="1600" dirty="0"/>
          </a:p>
        </p:txBody>
      </p:sp>
      <p:sp>
        <p:nvSpPr>
          <p:cNvPr id="25" name="正方形/長方形 24"/>
          <p:cNvSpPr/>
          <p:nvPr/>
        </p:nvSpPr>
        <p:spPr>
          <a:xfrm>
            <a:off x="496728" y="4445643"/>
            <a:ext cx="1224136" cy="223339"/>
          </a:xfrm>
          <a:prstGeom prst="rect">
            <a:avLst/>
          </a:prstGeom>
          <a:noFill/>
          <a:ln>
            <a:solidFill>
              <a:srgbClr val="FF0000">
                <a:alpha val="3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吹き出し 25"/>
          <p:cNvSpPr/>
          <p:nvPr/>
        </p:nvSpPr>
        <p:spPr>
          <a:xfrm>
            <a:off x="4983707" y="2636912"/>
            <a:ext cx="2592288" cy="625383"/>
          </a:xfrm>
          <a:prstGeom prst="wedgeRectCallout">
            <a:avLst>
              <a:gd name="adj1" fmla="val -70805"/>
              <a:gd name="adj2" fmla="val 50464"/>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solidFill>
                  <a:schemeClr val="tx1"/>
                </a:solidFill>
              </a:rPr>
              <a:t>現在</a:t>
            </a:r>
            <a:r>
              <a:rPr lang="ja-JP" altLang="en-US" sz="1600" dirty="0">
                <a:solidFill>
                  <a:schemeClr val="tx1"/>
                </a:solidFill>
              </a:rPr>
              <a:t>の皮膚温（</a:t>
            </a:r>
            <a:r>
              <a:rPr lang="en-US" altLang="ja-JP" sz="1600" dirty="0">
                <a:solidFill>
                  <a:schemeClr val="tx1"/>
                </a:solidFill>
              </a:rPr>
              <a:t>10</a:t>
            </a:r>
            <a:r>
              <a:rPr lang="ja-JP" altLang="en-US" sz="1600" dirty="0">
                <a:solidFill>
                  <a:schemeClr val="tx1"/>
                </a:solidFill>
              </a:rPr>
              <a:t>倍）が数字で表示される</a:t>
            </a:r>
          </a:p>
        </p:txBody>
      </p:sp>
      <p:sp>
        <p:nvSpPr>
          <p:cNvPr id="27" name="テキスト ボックス 26"/>
          <p:cNvSpPr txBox="1"/>
          <p:nvPr/>
        </p:nvSpPr>
        <p:spPr>
          <a:xfrm>
            <a:off x="5003099" y="3982375"/>
            <a:ext cx="3995621" cy="584775"/>
          </a:xfrm>
          <a:prstGeom prst="rect">
            <a:avLst/>
          </a:prstGeom>
          <a:solidFill>
            <a:schemeClr val="bg1"/>
          </a:solidFill>
          <a:ln w="19050">
            <a:solidFill>
              <a:schemeClr val="bg1">
                <a:lumMod val="50000"/>
              </a:schemeClr>
            </a:solidFill>
          </a:ln>
        </p:spPr>
        <p:txBody>
          <a:bodyPr wrap="square" rtlCol="0">
            <a:spAutoFit/>
          </a:bodyPr>
          <a:lstStyle/>
          <a:p>
            <a:r>
              <a:rPr lang="ja-JP" altLang="en-US" sz="1600" dirty="0" smtClean="0"/>
              <a:t>皮膚</a:t>
            </a:r>
            <a:r>
              <a:rPr lang="ja-JP" altLang="en-US" sz="1600" dirty="0"/>
              <a:t>温の変化が、グラフになって</a:t>
            </a:r>
            <a:r>
              <a:rPr lang="en-US" altLang="ja-JP" sz="1600" dirty="0"/>
              <a:t>1</a:t>
            </a:r>
            <a:r>
              <a:rPr lang="ja-JP" altLang="en-US" sz="1600" dirty="0"/>
              <a:t>分間表示される</a:t>
            </a:r>
            <a:r>
              <a:rPr lang="ja-JP" altLang="en-US" sz="1600" dirty="0" smtClean="0"/>
              <a:t>。右端</a:t>
            </a:r>
            <a:r>
              <a:rPr lang="ja-JP" altLang="en-US" sz="1600" dirty="0"/>
              <a:t>までいくと最初から描きなおす。</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0909" y="4869159"/>
            <a:ext cx="1808017" cy="180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四角形吹き出し 14"/>
          <p:cNvSpPr/>
          <p:nvPr/>
        </p:nvSpPr>
        <p:spPr>
          <a:xfrm>
            <a:off x="5148064" y="4869159"/>
            <a:ext cx="1944217" cy="767347"/>
          </a:xfrm>
          <a:prstGeom prst="wedgeRectCallout">
            <a:avLst>
              <a:gd name="adj1" fmla="val 82404"/>
              <a:gd name="adj2" fmla="val 6244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solidFill>
                  <a:schemeClr val="tx1"/>
                </a:solidFill>
              </a:rPr>
              <a:t>センサーの平たい</a:t>
            </a:r>
            <a:r>
              <a:rPr lang="ja-JP" altLang="en-US" sz="1400" dirty="0">
                <a:solidFill>
                  <a:schemeClr val="tx1"/>
                </a:solidFill>
              </a:rPr>
              <a:t>方を</a:t>
            </a:r>
            <a:r>
              <a:rPr lang="ja-JP" altLang="en-US" sz="1400" dirty="0" smtClean="0">
                <a:solidFill>
                  <a:schemeClr val="tx1"/>
                </a:solidFill>
              </a:rPr>
              <a:t>指側に</a:t>
            </a:r>
            <a:r>
              <a:rPr lang="ja-JP" altLang="en-US" sz="1400" dirty="0" smtClean="0">
                <a:solidFill>
                  <a:schemeClr val="tx1"/>
                </a:solidFill>
              </a:rPr>
              <a:t>してメンディングテープで固定する。</a:t>
            </a:r>
            <a:endParaRPr lang="en-US" altLang="ja-JP" sz="1400" dirty="0">
              <a:solidFill>
                <a:schemeClr val="tx1"/>
              </a:solidFill>
            </a:endParaRPr>
          </a:p>
        </p:txBody>
      </p:sp>
    </p:spTree>
    <p:extLst>
      <p:ext uri="{BB962C8B-B14F-4D97-AF65-F5344CB8AC3E}">
        <p14:creationId xmlns:p14="http://schemas.microsoft.com/office/powerpoint/2010/main" val="1115305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42644"/>
            <a:ext cx="8208912" cy="523220"/>
          </a:xfrm>
          <a:prstGeom prst="rect">
            <a:avLst/>
          </a:prstGeom>
          <a:noFill/>
        </p:spPr>
        <p:txBody>
          <a:bodyPr wrap="square" rtlCol="0">
            <a:spAutoFit/>
          </a:bodyPr>
          <a:lstStyle/>
          <a:p>
            <a:r>
              <a:rPr kumimoji="1" lang="en-US" altLang="ja-JP" sz="2800" dirty="0" smtClean="0"/>
              <a:t>2-1-3.</a:t>
            </a:r>
            <a:r>
              <a:rPr lang="ja-JP" altLang="en-US" sz="2800" dirty="0" smtClean="0"/>
              <a:t> 解説：</a:t>
            </a:r>
            <a:r>
              <a:rPr lang="en-US" altLang="ja-JP" sz="2800" dirty="0" smtClean="0"/>
              <a:t>AD</a:t>
            </a:r>
            <a:r>
              <a:rPr lang="ja-JP" altLang="en-US" sz="2800" dirty="0" smtClean="0"/>
              <a:t>変換とは</a:t>
            </a:r>
            <a:endParaRPr kumimoji="1" lang="ja-JP" altLang="en-US" sz="28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08720"/>
            <a:ext cx="3030538"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
          <p:cNvSpPr txBox="1">
            <a:spLocks noChangeArrowheads="1"/>
          </p:cNvSpPr>
          <p:nvPr/>
        </p:nvSpPr>
        <p:spPr bwMode="auto">
          <a:xfrm>
            <a:off x="3379788" y="1511970"/>
            <a:ext cx="2468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連続量（無限に細かい）</a:t>
            </a:r>
          </a:p>
        </p:txBody>
      </p:sp>
      <p:sp>
        <p:nvSpPr>
          <p:cNvPr id="13" name="テキスト ボックス 4"/>
          <p:cNvSpPr txBox="1">
            <a:spLocks noChangeArrowheads="1"/>
          </p:cNvSpPr>
          <p:nvPr/>
        </p:nvSpPr>
        <p:spPr bwMode="auto">
          <a:xfrm>
            <a:off x="3375025" y="3402683"/>
            <a:ext cx="5399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離散量（デジタル化されているため飛び飛びのデータ）</a:t>
            </a:r>
          </a:p>
        </p:txBody>
      </p:sp>
      <p:sp>
        <p:nvSpPr>
          <p:cNvPr id="15" name="テキスト ボックス 6"/>
          <p:cNvSpPr txBox="1">
            <a:spLocks noChangeArrowheads="1"/>
          </p:cNvSpPr>
          <p:nvPr/>
        </p:nvSpPr>
        <p:spPr bwMode="auto">
          <a:xfrm>
            <a:off x="814143" y="5445224"/>
            <a:ext cx="68584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dirty="0"/>
              <a:t>　本来のデータを正しく再生するには、サンプル速度だけでなく、サンプルの細かさ（分解能）も重要だ</a:t>
            </a:r>
            <a:r>
              <a:rPr lang="ja-JP" altLang="en-US" sz="1600" dirty="0" smtClean="0"/>
              <a:t>。</a:t>
            </a:r>
            <a:r>
              <a:rPr lang="en-US" altLang="ja-JP" sz="1600" dirty="0" smtClean="0"/>
              <a:t>Arduino</a:t>
            </a:r>
            <a:r>
              <a:rPr lang="ja-JP" altLang="en-US" sz="1600" dirty="0"/>
              <a:t>は</a:t>
            </a:r>
            <a:r>
              <a:rPr lang="en-US" altLang="ja-JP" sz="1600" dirty="0"/>
              <a:t>0</a:t>
            </a:r>
            <a:r>
              <a:rPr lang="ja-JP" altLang="en-US" sz="1600" dirty="0"/>
              <a:t>～</a:t>
            </a:r>
            <a:r>
              <a:rPr lang="en-US" altLang="ja-JP" sz="1600" dirty="0"/>
              <a:t>5V</a:t>
            </a:r>
            <a:r>
              <a:rPr lang="ja-JP" altLang="en-US" sz="1600" dirty="0"/>
              <a:t>を</a:t>
            </a:r>
            <a:r>
              <a:rPr lang="en-US" altLang="ja-JP" sz="1600" dirty="0"/>
              <a:t>1024</a:t>
            </a:r>
            <a:r>
              <a:rPr lang="ja-JP" altLang="en-US" sz="1600" dirty="0"/>
              <a:t>段階</a:t>
            </a:r>
            <a:r>
              <a:rPr lang="en-US" altLang="ja-JP" sz="1600" dirty="0"/>
              <a:t>(10bit)</a:t>
            </a:r>
            <a:r>
              <a:rPr lang="ja-JP" altLang="en-US" sz="1600" dirty="0"/>
              <a:t>で変換している</a:t>
            </a:r>
            <a:r>
              <a:rPr lang="ja-JP" altLang="en-US" sz="1600" dirty="0" smtClean="0"/>
              <a:t>。</a:t>
            </a:r>
            <a:endParaRPr lang="ja-JP" altLang="en-US" sz="1600" dirty="0"/>
          </a:p>
        </p:txBody>
      </p:sp>
      <p:sp>
        <p:nvSpPr>
          <p:cNvPr id="16" name="テキスト ボックス 7"/>
          <p:cNvSpPr txBox="1">
            <a:spLocks noChangeArrowheads="1"/>
          </p:cNvSpPr>
          <p:nvPr/>
        </p:nvSpPr>
        <p:spPr bwMode="auto">
          <a:xfrm>
            <a:off x="323850" y="4903074"/>
            <a:ext cx="3919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t>A/D</a:t>
            </a:r>
            <a:r>
              <a:rPr lang="ja-JP" altLang="en-US" dirty="0"/>
              <a:t>変換（サンプリングレートと分解能）</a:t>
            </a:r>
            <a:endParaRPr lang="en-US" altLang="ja-JP" dirty="0"/>
          </a:p>
        </p:txBody>
      </p:sp>
      <p:sp>
        <p:nvSpPr>
          <p:cNvPr id="17" name="テキスト ボックス 16"/>
          <p:cNvSpPr txBox="1"/>
          <p:nvPr/>
        </p:nvSpPr>
        <p:spPr>
          <a:xfrm flipH="1">
            <a:off x="3602957" y="2477276"/>
            <a:ext cx="4490785" cy="369332"/>
          </a:xfrm>
          <a:prstGeom prst="rect">
            <a:avLst/>
          </a:prstGeom>
          <a:noFill/>
          <a:ln>
            <a:solidFill>
              <a:schemeClr val="tx1"/>
            </a:solidFill>
          </a:ln>
        </p:spPr>
        <p:txBody>
          <a:bodyPr wrap="square" rtlCol="0">
            <a:spAutoFit/>
          </a:bodyPr>
          <a:lstStyle/>
          <a:p>
            <a:r>
              <a:rPr kumimoji="1" lang="ja-JP" altLang="en-US" dirty="0" smtClean="0"/>
              <a:t>連続量を離散量に変えるのが</a:t>
            </a:r>
            <a:r>
              <a:rPr kumimoji="1" lang="en-US" altLang="ja-JP" dirty="0" smtClean="0"/>
              <a:t>AD</a:t>
            </a:r>
            <a:r>
              <a:rPr kumimoji="1" lang="ja-JP" altLang="en-US" dirty="0" smtClean="0"/>
              <a:t>変換</a:t>
            </a:r>
            <a:endParaRPr kumimoji="1" lang="ja-JP" altLang="en-US" dirty="0"/>
          </a:p>
        </p:txBody>
      </p:sp>
      <p:cxnSp>
        <p:nvCxnSpPr>
          <p:cNvPr id="19" name="直線矢印コネクタ 18"/>
          <p:cNvCxnSpPr/>
          <p:nvPr/>
        </p:nvCxnSpPr>
        <p:spPr>
          <a:xfrm flipV="1">
            <a:off x="251520" y="2846608"/>
            <a:ext cx="0" cy="1374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467544" y="4437733"/>
            <a:ext cx="27363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415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1387</Words>
  <Application>Microsoft Office PowerPoint</Application>
  <PresentationFormat>画面に合わせる (4:3)</PresentationFormat>
  <Paragraphs>180</Paragraphs>
  <Slides>17</Slides>
  <Notes>11</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HP-nagano</dc:creator>
  <cp:lastModifiedBy>HP-nagano</cp:lastModifiedBy>
  <cp:revision>290</cp:revision>
  <dcterms:created xsi:type="dcterms:W3CDTF">2014-04-25T08:07:28Z</dcterms:created>
  <dcterms:modified xsi:type="dcterms:W3CDTF">2014-08-30T08:37:33Z</dcterms:modified>
</cp:coreProperties>
</file>