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3" r:id="rId3"/>
    <p:sldId id="257" r:id="rId4"/>
    <p:sldId id="265" r:id="rId5"/>
    <p:sldId id="256" r:id="rId6"/>
    <p:sldId id="266" r:id="rId7"/>
    <p:sldId id="270" r:id="rId8"/>
    <p:sldId id="267" r:id="rId9"/>
    <p:sldId id="272" r:id="rId10"/>
    <p:sldId id="260" r:id="rId11"/>
    <p:sldId id="259" r:id="rId12"/>
    <p:sldId id="274" r:id="rId13"/>
    <p:sldId id="275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2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77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61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956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698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255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69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214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847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04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9157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23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479C-4DA2-4406-8DEE-15B0035D51F9}" type="datetimeFigureOut">
              <a:rPr kumimoji="1" lang="ja-JP" altLang="en-US" smtClean="0"/>
              <a:t>2014/7/15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0C7F9-77DE-4CD5-BC47-5465B590380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66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979712" y="3065224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dirty="0" smtClean="0"/>
              <a:t>Arduino</a:t>
            </a:r>
            <a:r>
              <a:rPr lang="ja-JP" altLang="en-US" sz="3600" dirty="0" smtClean="0"/>
              <a:t>使用の準備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10665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332656"/>
            <a:ext cx="298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改訂履歴</a:t>
            </a:r>
            <a:endParaRPr kumimoji="1" lang="en-US" altLang="ja-JP" sz="1200" dirty="0" smtClean="0"/>
          </a:p>
          <a:p>
            <a:r>
              <a:rPr lang="en-US" altLang="ja-JP" sz="1200" dirty="0" smtClean="0"/>
              <a:t>14/07/14	</a:t>
            </a:r>
            <a:r>
              <a:rPr lang="ja-JP" altLang="en-US" sz="1200" dirty="0" smtClean="0"/>
              <a:t>長野が初期バージョンを</a:t>
            </a:r>
            <a:r>
              <a:rPr lang="ja-JP" altLang="en-US" sz="1200" dirty="0" smtClean="0"/>
              <a:t>作成</a:t>
            </a:r>
            <a:endParaRPr lang="en-US" altLang="ja-JP" sz="1200" dirty="0" smtClean="0"/>
          </a:p>
          <a:p>
            <a:r>
              <a:rPr kumimoji="1" lang="en-US" altLang="ja-JP" sz="1200" dirty="0" smtClean="0"/>
              <a:t>14/07/15	</a:t>
            </a:r>
            <a:r>
              <a:rPr kumimoji="1" lang="ja-JP" altLang="en-US" sz="1200" dirty="0" smtClean="0"/>
              <a:t>枚数が多いので短縮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114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6" y="1685583"/>
            <a:ext cx="59055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491880" y="530644"/>
            <a:ext cx="17524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dirty="0"/>
              <a:t>倉庫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114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219998"/>
            <a:ext cx="272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Arduino</a:t>
            </a:r>
            <a:r>
              <a:rPr kumimoji="1" lang="ja-JP" altLang="en-US" sz="2400" dirty="0" smtClean="0"/>
              <a:t>本体の入手</a:t>
            </a:r>
            <a:endParaRPr kumimoji="1" lang="ja-JP" alt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28" y="1374086"/>
            <a:ext cx="4276056" cy="320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907704" y="5138608"/>
            <a:ext cx="577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Amazon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SWITCHSCIENCE</a:t>
            </a:r>
            <a:r>
              <a:rPr kumimoji="1" lang="ja-JP" altLang="en-US" dirty="0" smtClean="0"/>
              <a:t>等で、</a:t>
            </a:r>
            <a:r>
              <a:rPr kumimoji="1" lang="en-US" altLang="ja-JP" dirty="0" smtClean="0"/>
              <a:t>3000</a:t>
            </a:r>
            <a:r>
              <a:rPr kumimoji="1" lang="ja-JP" altLang="en-US" dirty="0" smtClean="0"/>
              <a:t>円くらいで入手可能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8030" y="5579948"/>
            <a:ext cx="8140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・いろいろなタイプがあるが、はじめての場合は、クセのない</a:t>
            </a:r>
            <a:r>
              <a:rPr kumimoji="1" lang="en-US" altLang="ja-JP" dirty="0" err="1" smtClean="0"/>
              <a:t>ArduinoUNO</a:t>
            </a:r>
            <a:r>
              <a:rPr kumimoji="1" lang="ja-JP" altLang="en-US" dirty="0" smtClean="0"/>
              <a:t>がオススメ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54632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219998"/>
            <a:ext cx="7745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Arduino</a:t>
            </a:r>
            <a:r>
              <a:rPr kumimoji="1" lang="ja-JP" altLang="en-US" sz="2400" dirty="0" smtClean="0"/>
              <a:t>とコンピュータの接続（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）　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うまくドライバーが入らない場合</a:t>
            </a:r>
            <a:r>
              <a:rPr kumimoji="1" lang="en-US" altLang="ja-JP" dirty="0" smtClean="0"/>
              <a:t>-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5696" y="2885877"/>
            <a:ext cx="52068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>
                <a:solidFill>
                  <a:srgbClr val="FF0000"/>
                </a:solidFill>
              </a:rPr>
              <a:t>誰かつくって！！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219998"/>
            <a:ext cx="2325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Arduino</a:t>
            </a:r>
            <a:r>
              <a:rPr kumimoji="1" lang="ja-JP" altLang="en-US" sz="2400" dirty="0" err="1" smtClean="0"/>
              <a:t>って</a:t>
            </a:r>
            <a:r>
              <a:rPr kumimoji="1" lang="ja-JP" altLang="en-US" sz="2400" dirty="0" smtClean="0"/>
              <a:t>何？</a:t>
            </a:r>
            <a:endParaRPr kumimoji="1" lang="ja-JP" altLang="en-US" sz="24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808280" y="1436018"/>
            <a:ext cx="3491912" cy="3528392"/>
            <a:chOff x="2952296" y="260648"/>
            <a:chExt cx="3491912" cy="352839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52296" y="1170106"/>
              <a:ext cx="3491912" cy="26189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3635896" y="260648"/>
              <a:ext cx="2016224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800" dirty="0" smtClean="0"/>
                <a:t>PC/Mac</a:t>
              </a: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539552" y="2372122"/>
            <a:ext cx="1277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光センサー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5082" y="2765843"/>
            <a:ext cx="7697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マイク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3159564"/>
            <a:ext cx="17395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加速度センサー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9552" y="3553285"/>
            <a:ext cx="9669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ジャイロ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9552" y="3966056"/>
            <a:ext cx="1569660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生体測定装置</a:t>
            </a:r>
            <a:endParaRPr kumimoji="1" lang="ja-JP" altLang="en-US" dirty="0"/>
          </a:p>
        </p:txBody>
      </p:sp>
      <p:sp>
        <p:nvSpPr>
          <p:cNvPr id="11" name="右中かっこ 10"/>
          <p:cNvSpPr/>
          <p:nvPr/>
        </p:nvSpPr>
        <p:spPr>
          <a:xfrm>
            <a:off x="2339752" y="2372122"/>
            <a:ext cx="228260" cy="207553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88224" y="2684770"/>
            <a:ext cx="53732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LED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93754" y="3092815"/>
            <a:ext cx="147187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各種モーター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88224" y="3500860"/>
            <a:ext cx="181812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液晶ディスプレイ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88224" y="3908906"/>
            <a:ext cx="122501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スピーカー</a:t>
            </a:r>
            <a:endParaRPr kumimoji="1" lang="ja-JP" altLang="en-US" dirty="0"/>
          </a:p>
        </p:txBody>
      </p:sp>
      <p:sp>
        <p:nvSpPr>
          <p:cNvPr id="16" name="左中かっこ 15"/>
          <p:cNvSpPr/>
          <p:nvPr/>
        </p:nvSpPr>
        <p:spPr>
          <a:xfrm>
            <a:off x="6192180" y="2650862"/>
            <a:ext cx="252028" cy="166547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矢印 16"/>
          <p:cNvSpPr/>
          <p:nvPr/>
        </p:nvSpPr>
        <p:spPr>
          <a:xfrm>
            <a:off x="2339752" y="3109462"/>
            <a:ext cx="504056" cy="576064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右矢印 31"/>
          <p:cNvSpPr/>
          <p:nvPr/>
        </p:nvSpPr>
        <p:spPr>
          <a:xfrm>
            <a:off x="5958154" y="3164210"/>
            <a:ext cx="504056" cy="576064"/>
          </a:xfrm>
          <a:prstGeom prst="rightArrow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5" name="グループ化 34"/>
          <p:cNvGrpSpPr/>
          <p:nvPr/>
        </p:nvGrpSpPr>
        <p:grpSpPr>
          <a:xfrm rot="16200000">
            <a:off x="4175956" y="2120094"/>
            <a:ext cx="648072" cy="720080"/>
            <a:chOff x="4788024" y="4869160"/>
            <a:chExt cx="648072" cy="720080"/>
          </a:xfrm>
          <a:solidFill>
            <a:schemeClr val="bg1"/>
          </a:solidFill>
        </p:grpSpPr>
        <p:sp>
          <p:nvSpPr>
            <p:cNvPr id="33" name="右矢印 32"/>
            <p:cNvSpPr/>
            <p:nvPr/>
          </p:nvSpPr>
          <p:spPr>
            <a:xfrm>
              <a:off x="4788024" y="4869160"/>
              <a:ext cx="648072" cy="360040"/>
            </a:xfrm>
            <a:prstGeom prst="rightArrow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右矢印 33"/>
            <p:cNvSpPr/>
            <p:nvPr/>
          </p:nvSpPr>
          <p:spPr>
            <a:xfrm rot="10800000">
              <a:off x="4788024" y="5229200"/>
              <a:ext cx="648072" cy="360040"/>
            </a:xfrm>
            <a:prstGeom prst="rightArrow">
              <a:avLst/>
            </a:prstGeom>
            <a:grp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9" name="テキスト ボックス 38"/>
          <p:cNvSpPr txBox="1"/>
          <p:nvPr/>
        </p:nvSpPr>
        <p:spPr>
          <a:xfrm>
            <a:off x="430609" y="5085184"/>
            <a:ext cx="8533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・各種のアナログ情報を取り込み、その値に応じて各種のハードウェアを操作できる。</a:t>
            </a:r>
            <a:endParaRPr kumimoji="1" lang="en-US" altLang="ja-JP" dirty="0" smtClean="0"/>
          </a:p>
          <a:p>
            <a:r>
              <a:rPr lang="ja-JP" altLang="en-US" dirty="0" smtClean="0"/>
              <a:t>・アナログ情報を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に記録するだけでなく、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PC</a:t>
            </a:r>
            <a:r>
              <a:rPr lang="ja-JP" altLang="en-US" dirty="0" smtClean="0"/>
              <a:t>から各種のハードウェアを操作するインターフェイスとしても利用できる。</a:t>
            </a:r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30609" y="787946"/>
            <a:ext cx="813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生体情報の取り込み（</a:t>
            </a:r>
            <a:r>
              <a:rPr kumimoji="1" lang="en-US" altLang="ja-JP" dirty="0" smtClean="0"/>
              <a:t>A/D</a:t>
            </a:r>
            <a:r>
              <a:rPr kumimoji="1" lang="ja-JP" altLang="en-US" dirty="0" smtClean="0"/>
              <a:t>変換）や、簡単な波形処理ができるマイクロコンピュータ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05986" y="6084004"/>
            <a:ext cx="738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・</a:t>
            </a:r>
            <a:r>
              <a:rPr kumimoji="1" lang="en-US" altLang="ja-JP" dirty="0" smtClean="0"/>
              <a:t>Amazon</a:t>
            </a:r>
            <a:r>
              <a:rPr kumimoji="1" lang="ja-JP" altLang="en-US" dirty="0" smtClean="0"/>
              <a:t>等で</a:t>
            </a:r>
            <a:r>
              <a:rPr kumimoji="1" lang="en-US" altLang="ja-JP" dirty="0" smtClean="0"/>
              <a:t>3000</a:t>
            </a:r>
            <a:r>
              <a:rPr kumimoji="1" lang="ja-JP" altLang="en-US" dirty="0" smtClean="0"/>
              <a:t>円くらいで入手</a:t>
            </a:r>
            <a:r>
              <a:rPr lang="ja-JP" altLang="en-US" dirty="0"/>
              <a:t>可能（クセのない</a:t>
            </a:r>
            <a:r>
              <a:rPr lang="en-US" altLang="ja-JP" dirty="0" err="1"/>
              <a:t>ArduinoUNO</a:t>
            </a:r>
            <a:r>
              <a:rPr lang="ja-JP" altLang="en-US" dirty="0"/>
              <a:t>がオススメ）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317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219998"/>
            <a:ext cx="670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Arduino</a:t>
            </a:r>
            <a:r>
              <a:rPr kumimoji="1" lang="ja-JP" altLang="en-US" sz="2400" dirty="0" smtClean="0"/>
              <a:t>開発環境の入手（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）　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ソフトウェアのダウンロード</a:t>
            </a:r>
            <a:r>
              <a:rPr kumimoji="1" lang="en-US" altLang="ja-JP" dirty="0" smtClean="0"/>
              <a:t>-</a:t>
            </a:r>
            <a:endParaRPr kumimoji="1" lang="ja-JP" alt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3745806" cy="57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74432" y="2789634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http://arduino.cc/en/Main/Software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7453" y="3230974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上記のサイトより、</a:t>
            </a:r>
            <a:endParaRPr lang="en-US" altLang="ja-JP" dirty="0" smtClean="0"/>
          </a:p>
          <a:p>
            <a:r>
              <a:rPr lang="en-US" altLang="ja-JP" dirty="0" smtClean="0"/>
              <a:t>A</a:t>
            </a:r>
            <a:r>
              <a:rPr kumimoji="1" lang="en-US" altLang="ja-JP" dirty="0" smtClean="0"/>
              <a:t>rduino1.0.</a:t>
            </a:r>
            <a:r>
              <a:rPr kumimoji="1" lang="ja-JP" altLang="en-US" dirty="0" err="1" smtClean="0"/>
              <a:t>ｘ</a:t>
            </a:r>
            <a:r>
              <a:rPr kumimoji="1" lang="ja-JP" altLang="en-US" dirty="0" smtClean="0"/>
              <a:t>系の</a:t>
            </a:r>
            <a:r>
              <a:rPr kumimoji="1" lang="en-US" altLang="ja-JP" dirty="0" smtClean="0"/>
              <a:t>IDE</a:t>
            </a:r>
            <a:r>
              <a:rPr kumimoji="1" lang="ja-JP" altLang="en-US" dirty="0" smtClean="0"/>
              <a:t>（開発ソフト）をダウンロードする。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Windows</a:t>
            </a:r>
            <a:r>
              <a:rPr lang="ja-JP" altLang="en-US" dirty="0" err="1" smtClean="0"/>
              <a:t>、</a:t>
            </a:r>
            <a:r>
              <a:rPr lang="en-US" altLang="ja-JP" dirty="0" err="1" smtClean="0"/>
              <a:t>MacOS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Linux</a:t>
            </a:r>
            <a:r>
              <a:rPr lang="ja-JP" altLang="en-US" dirty="0" smtClean="0"/>
              <a:t>用があるが、ここでは</a:t>
            </a:r>
            <a:r>
              <a:rPr lang="en-US" altLang="ja-JP" dirty="0" smtClean="0"/>
              <a:t>Windows ZIP File</a:t>
            </a:r>
            <a:r>
              <a:rPr lang="ja-JP" altLang="en-US" dirty="0" smtClean="0"/>
              <a:t>版を前提に話を進める。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367453" y="908720"/>
            <a:ext cx="3744416" cy="158417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Arduino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は、パソコン上でソフトウェアを作成し、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USB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ケーブル経由で本体にソフトウェアを転送し、使用する。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r>
              <a:rPr lang="ja-JP" altLang="en-US" sz="1400" dirty="0">
                <a:solidFill>
                  <a:schemeClr val="tx1"/>
                </a:solidFill>
              </a:rPr>
              <a:t>　</a:t>
            </a:r>
            <a:r>
              <a:rPr lang="ja-JP" altLang="en-US" sz="1400" dirty="0" smtClean="0">
                <a:solidFill>
                  <a:schemeClr val="tx1"/>
                </a:solidFill>
              </a:rPr>
              <a:t>そこで必要になるのが、</a:t>
            </a:r>
            <a:r>
              <a:rPr lang="en-US" altLang="ja-JP" sz="1400" dirty="0" smtClean="0">
                <a:solidFill>
                  <a:schemeClr val="tx1"/>
                </a:solidFill>
              </a:rPr>
              <a:t>Arduino</a:t>
            </a:r>
            <a:r>
              <a:rPr lang="ja-JP" altLang="en-US" sz="1400" dirty="0" smtClean="0">
                <a:solidFill>
                  <a:schemeClr val="tx1"/>
                </a:solidFill>
              </a:rPr>
              <a:t>開発環境。開発環境は、ソフトウェアの作成や</a:t>
            </a:r>
            <a:r>
              <a:rPr lang="en-US" altLang="ja-JP" sz="1400" dirty="0" smtClean="0">
                <a:solidFill>
                  <a:schemeClr val="tx1"/>
                </a:solidFill>
              </a:rPr>
              <a:t>Arduino</a:t>
            </a:r>
            <a:r>
              <a:rPr lang="ja-JP" altLang="en-US" sz="1400" dirty="0" err="1" smtClean="0">
                <a:solidFill>
                  <a:schemeClr val="tx1"/>
                </a:solidFill>
              </a:rPr>
              <a:t>への</a:t>
            </a:r>
            <a:r>
              <a:rPr lang="ja-JP" altLang="en-US" sz="1400" dirty="0" smtClean="0">
                <a:solidFill>
                  <a:schemeClr val="tx1"/>
                </a:solidFill>
              </a:rPr>
              <a:t>転送が可能なだけでなく、</a:t>
            </a:r>
            <a:r>
              <a:rPr lang="en-US" altLang="ja-JP" sz="1400" dirty="0" smtClean="0">
                <a:solidFill>
                  <a:schemeClr val="tx1"/>
                </a:solidFill>
              </a:rPr>
              <a:t>Arduino</a:t>
            </a:r>
            <a:r>
              <a:rPr lang="ja-JP" altLang="en-US" sz="1400" dirty="0" smtClean="0">
                <a:solidFill>
                  <a:schemeClr val="tx1"/>
                </a:solidFill>
              </a:rPr>
              <a:t>側から送られてくる情報の受信などの機能がある。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79512" y="116632"/>
            <a:ext cx="6778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Arduino</a:t>
            </a:r>
            <a:r>
              <a:rPr kumimoji="1" lang="ja-JP" altLang="en-US" sz="2400" dirty="0" smtClean="0"/>
              <a:t>開発環境の入手（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）</a:t>
            </a:r>
            <a:r>
              <a:rPr lang="ja-JP" altLang="en-US" sz="3200" dirty="0"/>
              <a:t>　</a:t>
            </a:r>
            <a:r>
              <a:rPr lang="en-US" altLang="ja-JP" dirty="0" smtClean="0"/>
              <a:t>-</a:t>
            </a:r>
            <a:r>
              <a:rPr lang="ja-JP" altLang="en-US" dirty="0" smtClean="0"/>
              <a:t>解凍とショートカットの作成</a:t>
            </a:r>
            <a:r>
              <a:rPr lang="en-US" altLang="ja-JP" dirty="0" smtClean="0"/>
              <a:t>-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4173" y="90872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ZIP</a:t>
            </a:r>
            <a:r>
              <a:rPr lang="ja-JP" altLang="en-US" dirty="0" smtClean="0"/>
              <a:t>ファイルがダウンロードできたら、デスクトップに解凍しておく。</a:t>
            </a:r>
            <a:endParaRPr kumimoji="1" lang="ja-JP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4792"/>
            <a:ext cx="5099915" cy="391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1878691" cy="2229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533" y="4826888"/>
            <a:ext cx="1285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円/楕円 11"/>
          <p:cNvSpPr/>
          <p:nvPr/>
        </p:nvSpPr>
        <p:spPr>
          <a:xfrm>
            <a:off x="2339752" y="3717032"/>
            <a:ext cx="421972" cy="42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08104" y="263691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Arduino.exe</a:t>
            </a:r>
            <a:r>
              <a:rPr kumimoji="1" lang="ja-JP" altLang="en-US" dirty="0" smtClean="0"/>
              <a:t>を右クリックし、ショートカットを作成し、デスクトップに移動しておくと便利だ。</a:t>
            </a:r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5086132" y="5229200"/>
            <a:ext cx="421972" cy="42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516216" y="6023029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ショートカットの名前は</a:t>
            </a:r>
            <a:r>
              <a:rPr kumimoji="1" lang="en-US" altLang="ja-JP" dirty="0" smtClean="0"/>
              <a:t>Arduino105</a:t>
            </a:r>
            <a:r>
              <a:rPr kumimoji="1" lang="ja-JP" altLang="en-US" dirty="0" smtClean="0"/>
              <a:t>とした。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33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179512" y="219998"/>
            <a:ext cx="4365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Arduino</a:t>
            </a:r>
            <a:r>
              <a:rPr kumimoji="1" lang="ja-JP" altLang="en-US" sz="2400" dirty="0" smtClean="0"/>
              <a:t>とコンピュータの接続（</a:t>
            </a:r>
            <a:r>
              <a:rPr kumimoji="1" lang="en-US" altLang="ja-JP" sz="2400" dirty="0" smtClean="0"/>
              <a:t>1</a:t>
            </a:r>
            <a:r>
              <a:rPr kumimoji="1" lang="ja-JP" altLang="en-US" sz="2400" dirty="0" smtClean="0"/>
              <a:t>）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648" y="98072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USB</a:t>
            </a:r>
            <a:r>
              <a:rPr kumimoji="1" lang="ja-JP" altLang="en-US" dirty="0" smtClean="0"/>
              <a:t>ケーブルを接続すると、電源が入り</a:t>
            </a:r>
            <a:r>
              <a:rPr kumimoji="1" lang="ja-JP" altLang="en-US" dirty="0" smtClean="0"/>
              <a:t>、</a:t>
            </a:r>
            <a:r>
              <a:rPr kumimoji="1" lang="en-US" altLang="ja-JP" dirty="0" smtClean="0"/>
              <a:t>LED</a:t>
            </a:r>
            <a:r>
              <a:rPr kumimoji="1" lang="ja-JP" altLang="en-US" dirty="0" smtClean="0"/>
              <a:t>が点灯する。</a:t>
            </a:r>
            <a:endParaRPr kumimoji="1" lang="ja-JP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1484784"/>
            <a:ext cx="4866117" cy="36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円/楕円 12"/>
          <p:cNvSpPr/>
          <p:nvPr/>
        </p:nvSpPr>
        <p:spPr>
          <a:xfrm>
            <a:off x="5364088" y="2636912"/>
            <a:ext cx="421972" cy="42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31640" y="5229200"/>
            <a:ext cx="6264696" cy="8640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　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Arduino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を動作させるには、ドライバーが必要。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Arduino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をパソコンに接続すると、ドライバーの自動検索が行われるが、接続しただけでは正しく動作しない場合が多い（特に古い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PC</a:t>
            </a:r>
            <a:r>
              <a:rPr lang="ja-JP" altLang="en-US" sz="1400" dirty="0" smtClean="0">
                <a:solidFill>
                  <a:schemeClr val="tx1"/>
                </a:solidFill>
              </a:rPr>
              <a:t>の場合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）。その場合はドライバーを手動で入れてやる必要がある。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8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4710498" cy="351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149" y="2492896"/>
            <a:ext cx="3828852" cy="358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79512" y="219998"/>
            <a:ext cx="6523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Arduino</a:t>
            </a:r>
            <a:r>
              <a:rPr kumimoji="1" lang="ja-JP" altLang="en-US" sz="2400" dirty="0" smtClean="0"/>
              <a:t>とコンピュータの接続（</a:t>
            </a:r>
            <a:r>
              <a:rPr kumimoji="1" lang="en-US" altLang="ja-JP" sz="2400" dirty="0" smtClean="0"/>
              <a:t>2</a:t>
            </a:r>
            <a:r>
              <a:rPr kumimoji="1" lang="ja-JP" altLang="en-US" sz="2400" dirty="0" smtClean="0"/>
              <a:t>）　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接続状態の確認</a:t>
            </a:r>
            <a:r>
              <a:rPr kumimoji="1" lang="en-US" altLang="ja-JP" dirty="0" smtClean="0"/>
              <a:t>-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3419" y="780470"/>
            <a:ext cx="4566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コンピュータを右クリックし、プロパティを選択すると下記の画面が出る。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34110" y="1772816"/>
            <a:ext cx="341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デヴァイスマネージャを選択すると下記画面が出る。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467544" y="1772816"/>
            <a:ext cx="421972" cy="42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303018" y="4869160"/>
            <a:ext cx="421972" cy="42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11960" y="6080693"/>
            <a:ext cx="4248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ポート（</a:t>
            </a:r>
            <a:r>
              <a:rPr kumimoji="1" lang="en-US" altLang="ja-JP" dirty="0" smtClean="0"/>
              <a:t>COM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LPT</a:t>
            </a:r>
            <a:r>
              <a:rPr kumimoji="1" lang="ja-JP" altLang="en-US" dirty="0" smtClean="0"/>
              <a:t>）に「</a:t>
            </a:r>
            <a:r>
              <a:rPr kumimoji="1" lang="en-US" altLang="ja-JP" dirty="0" smtClean="0"/>
              <a:t>USB Serial</a:t>
            </a:r>
            <a:r>
              <a:rPr kumimoji="1" lang="ja-JP" altLang="en-US" dirty="0" smtClean="0"/>
              <a:t>」もしくは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Arduino</a:t>
            </a:r>
            <a:r>
              <a:rPr kumimoji="1" lang="ja-JP" altLang="en-US" dirty="0" smtClean="0"/>
              <a:t>」が表示されていれば</a:t>
            </a:r>
            <a:r>
              <a:rPr kumimoji="1" lang="en-US" altLang="ja-JP" dirty="0" smtClean="0"/>
              <a:t>OK</a:t>
            </a:r>
            <a:endParaRPr kumimoji="1" lang="ja-JP" altLang="en-US" dirty="0"/>
          </a:p>
        </p:txBody>
      </p:sp>
      <p:sp>
        <p:nvSpPr>
          <p:cNvPr id="11" name="四角形吹き出し 10"/>
          <p:cNvSpPr/>
          <p:nvPr/>
        </p:nvSpPr>
        <p:spPr>
          <a:xfrm>
            <a:off x="6694750" y="3573016"/>
            <a:ext cx="2016224" cy="1080120"/>
          </a:xfrm>
          <a:prstGeom prst="wedgeRectCallout">
            <a:avLst>
              <a:gd name="adj1" fmla="val -41619"/>
              <a:gd name="adj2" fmla="val 8101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Arduino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は「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COM40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」などの固有の番号をもっている。ソフトウェアを転送するときに、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COM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の番号が必要となる。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487641" y="4941168"/>
            <a:ext cx="421972" cy="42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1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75723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9304"/>
            <a:ext cx="49720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79512" y="219998"/>
            <a:ext cx="694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Arduino</a:t>
            </a:r>
            <a:r>
              <a:rPr kumimoji="1" lang="ja-JP" altLang="en-US" sz="2400" dirty="0" smtClean="0"/>
              <a:t>開発環境の設定</a:t>
            </a:r>
            <a:r>
              <a:rPr kumimoji="1" lang="ja-JP" altLang="en-US" sz="2400" dirty="0" smtClean="0"/>
              <a:t>　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マイコンとシリアルポートの設定</a:t>
            </a:r>
            <a:r>
              <a:rPr lang="en-US" altLang="ja-JP" dirty="0"/>
              <a:t>-</a:t>
            </a:r>
            <a:r>
              <a:rPr kumimoji="1" lang="ja-JP" altLang="en-US" sz="2400" dirty="0" smtClean="0"/>
              <a:t>　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32623" y="783754"/>
            <a:ext cx="36724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メニューより、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ツール</a:t>
            </a:r>
            <a:r>
              <a:rPr kumimoji="1" lang="en-US" altLang="ja-JP" sz="1600" dirty="0" smtClean="0"/>
              <a:t>-&gt;</a:t>
            </a:r>
            <a:r>
              <a:rPr kumimoji="1" lang="ja-JP" altLang="en-US" sz="1600" dirty="0" smtClean="0"/>
              <a:t>マイコンボード</a:t>
            </a:r>
            <a:r>
              <a:rPr lang="ja-JP" altLang="en-US" sz="1600" dirty="0" smtClean="0"/>
              <a:t>を開き、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一番上の</a:t>
            </a:r>
            <a:r>
              <a:rPr kumimoji="1" lang="en-US" altLang="ja-JP" sz="1600" dirty="0" err="1" smtClean="0"/>
              <a:t>ArduinoUNO</a:t>
            </a:r>
            <a:r>
              <a:rPr lang="ja-JP" altLang="en-US" sz="1600" dirty="0" smtClean="0"/>
              <a:t>を選択する。</a:t>
            </a:r>
            <a:endParaRPr kumimoji="1" lang="en-US" altLang="ja-JP" sz="1600" dirty="0"/>
          </a:p>
        </p:txBody>
      </p:sp>
      <p:sp>
        <p:nvSpPr>
          <p:cNvPr id="9" name="円/楕円 8"/>
          <p:cNvSpPr/>
          <p:nvPr/>
        </p:nvSpPr>
        <p:spPr>
          <a:xfrm>
            <a:off x="1939056" y="2117998"/>
            <a:ext cx="421972" cy="42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4557142" y="2109614"/>
            <a:ext cx="421972" cy="42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032623" y="3410882"/>
            <a:ext cx="3779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メニューより、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ツール</a:t>
            </a:r>
            <a:r>
              <a:rPr kumimoji="1" lang="en-US" altLang="ja-JP" sz="1600" dirty="0" smtClean="0"/>
              <a:t>-&gt;</a:t>
            </a:r>
            <a:r>
              <a:rPr kumimoji="1" lang="ja-JP" altLang="en-US" sz="1600" dirty="0" smtClean="0"/>
              <a:t>シリアルポート</a:t>
            </a:r>
            <a:r>
              <a:rPr lang="ja-JP" altLang="en-US" sz="1600" dirty="0" smtClean="0"/>
              <a:t>を開き、</a:t>
            </a:r>
            <a:endParaRPr lang="en-US" altLang="ja-JP" sz="1600" dirty="0" smtClean="0"/>
          </a:p>
          <a:p>
            <a:r>
              <a:rPr lang="ja-JP" altLang="en-US" sz="1600" dirty="0" smtClean="0"/>
              <a:t>デヴァイスマネージャで調べた</a:t>
            </a:r>
            <a:r>
              <a:rPr lang="en-US" altLang="ja-JP" sz="1600" dirty="0" smtClean="0"/>
              <a:t>COM</a:t>
            </a:r>
            <a:r>
              <a:rPr lang="ja-JP" altLang="en-US" sz="1600" dirty="0" smtClean="0"/>
              <a:t>番号</a:t>
            </a:r>
            <a:endParaRPr lang="en-US" altLang="ja-JP" sz="1600" dirty="0" smtClean="0"/>
          </a:p>
          <a:p>
            <a:r>
              <a:rPr lang="ja-JP" altLang="en-US" sz="1600" dirty="0" smtClean="0"/>
              <a:t>（ここでは</a:t>
            </a:r>
            <a:r>
              <a:rPr lang="en-US" altLang="ja-JP" sz="1600" dirty="0" smtClean="0"/>
              <a:t>COM40</a:t>
            </a:r>
            <a:r>
              <a:rPr lang="ja-JP" altLang="en-US" sz="1600" dirty="0" smtClean="0"/>
              <a:t>）に設定する。</a:t>
            </a:r>
            <a:endParaRPr lang="en-US" altLang="ja-JP" sz="1600" dirty="0"/>
          </a:p>
          <a:p>
            <a:endParaRPr lang="en-US" altLang="ja-JP" sz="1600" dirty="0" smtClean="0"/>
          </a:p>
        </p:txBody>
      </p:sp>
      <p:sp>
        <p:nvSpPr>
          <p:cNvPr id="12" name="円/楕円 11"/>
          <p:cNvSpPr/>
          <p:nvPr/>
        </p:nvSpPr>
        <p:spPr>
          <a:xfrm>
            <a:off x="1963321" y="4879236"/>
            <a:ext cx="421972" cy="42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4582076" y="4879236"/>
            <a:ext cx="421972" cy="42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75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219998"/>
            <a:ext cx="865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Arduino</a:t>
            </a:r>
            <a:r>
              <a:rPr kumimoji="1" lang="ja-JP" altLang="en-US" sz="2400" dirty="0" err="1" smtClean="0"/>
              <a:t>への</a:t>
            </a:r>
            <a:r>
              <a:rPr kumimoji="1" lang="ja-JP" altLang="en-US" sz="2400" dirty="0" smtClean="0"/>
              <a:t>ソフトウェア</a:t>
            </a:r>
            <a:r>
              <a:rPr kumimoji="1" lang="ja-JP" altLang="en-US" sz="2400" dirty="0" smtClean="0"/>
              <a:t>転送</a:t>
            </a:r>
            <a:r>
              <a:rPr kumimoji="1" lang="ja-JP" altLang="en-US" sz="2400" dirty="0" smtClean="0"/>
              <a:t>　</a:t>
            </a:r>
            <a:r>
              <a:rPr kumimoji="1" lang="en-US" altLang="ja-JP" dirty="0" smtClean="0"/>
              <a:t>–</a:t>
            </a:r>
            <a:r>
              <a:rPr kumimoji="1" lang="ja-JP" altLang="en-US" dirty="0" smtClean="0"/>
              <a:t>サンプルプログラム</a:t>
            </a:r>
            <a:r>
              <a:rPr kumimoji="1" lang="en-US" altLang="ja-JP" dirty="0" smtClean="0"/>
              <a:t>Blink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読み込みと転送</a:t>
            </a:r>
            <a:r>
              <a:rPr kumimoji="1" lang="en-US" altLang="ja-JP" dirty="0" smtClean="0"/>
              <a:t>-</a:t>
            </a:r>
            <a:r>
              <a:rPr kumimoji="1" lang="ja-JP" altLang="en-US" sz="2400" dirty="0" smtClean="0"/>
              <a:t>　</a:t>
            </a:r>
            <a:endParaRPr kumimoji="1" lang="ja-JP" alt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98847"/>
            <a:ext cx="4573286" cy="548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937373" y="911969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メニューより、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ファイル</a:t>
            </a:r>
            <a:r>
              <a:rPr kumimoji="1" lang="en-US" altLang="ja-JP" dirty="0" smtClean="0"/>
              <a:t>-&gt;</a:t>
            </a:r>
            <a:r>
              <a:rPr kumimoji="1" lang="ja-JP" altLang="en-US" dirty="0" smtClean="0"/>
              <a:t>スケッチの例</a:t>
            </a:r>
            <a:r>
              <a:rPr kumimoji="1" lang="en-US" altLang="ja-JP" dirty="0" smtClean="0"/>
              <a:t>-&gt;01.Basics-&gt;Blink</a:t>
            </a:r>
          </a:p>
          <a:p>
            <a:r>
              <a:rPr lang="ja-JP" altLang="en-US" dirty="0" smtClean="0"/>
              <a:t>を開く</a:t>
            </a:r>
            <a:r>
              <a:rPr lang="ja-JP" altLang="en-US" dirty="0" smtClean="0"/>
              <a:t>。</a:t>
            </a:r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5135141" y="2051323"/>
            <a:ext cx="3744416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これは、デジタルポート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13</a:t>
            </a:r>
            <a:r>
              <a:rPr lang="ja-JP" altLang="en-US" sz="1400" dirty="0" smtClean="0">
                <a:solidFill>
                  <a:schemeClr val="tx1"/>
                </a:solidFill>
              </a:rPr>
              <a:t>番に接続した</a:t>
            </a:r>
            <a:r>
              <a:rPr lang="en-US" altLang="ja-JP" sz="1400" dirty="0" smtClean="0">
                <a:solidFill>
                  <a:schemeClr val="tx1"/>
                </a:solidFill>
              </a:rPr>
              <a:t>LED</a:t>
            </a:r>
            <a:r>
              <a:rPr lang="ja-JP" altLang="en-US" sz="1400" dirty="0" smtClean="0">
                <a:solidFill>
                  <a:schemeClr val="tx1"/>
                </a:solidFill>
              </a:rPr>
              <a:t>を点滅させるプログラム。</a:t>
            </a:r>
            <a:r>
              <a:rPr lang="en-US" altLang="ja-JP" sz="1400" dirty="0" smtClean="0">
                <a:solidFill>
                  <a:schemeClr val="tx1"/>
                </a:solidFill>
              </a:rPr>
              <a:t>Arduino</a:t>
            </a:r>
            <a:r>
              <a:rPr lang="ja-JP" altLang="en-US" sz="1400" dirty="0" smtClean="0">
                <a:solidFill>
                  <a:schemeClr val="tx1"/>
                </a:solidFill>
              </a:rPr>
              <a:t>の最も初歩的なプログラムであり、実際には、</a:t>
            </a:r>
            <a:r>
              <a:rPr lang="en-US" altLang="ja-JP" sz="1400" dirty="0" smtClean="0">
                <a:solidFill>
                  <a:schemeClr val="tx1"/>
                </a:solidFill>
              </a:rPr>
              <a:t>LED</a:t>
            </a:r>
            <a:r>
              <a:rPr lang="ja-JP" altLang="en-US" sz="1400" dirty="0" smtClean="0">
                <a:solidFill>
                  <a:schemeClr val="tx1"/>
                </a:solidFill>
              </a:rPr>
              <a:t>を接続しなくても、</a:t>
            </a:r>
            <a:r>
              <a:rPr lang="en-US" altLang="ja-JP" sz="1400" dirty="0" smtClean="0">
                <a:solidFill>
                  <a:schemeClr val="tx1"/>
                </a:solidFill>
              </a:rPr>
              <a:t>Arduino</a:t>
            </a:r>
            <a:r>
              <a:rPr lang="ja-JP" altLang="en-US" sz="1400" dirty="0" smtClean="0">
                <a:solidFill>
                  <a:schemeClr val="tx1"/>
                </a:solidFill>
              </a:rPr>
              <a:t>上の</a:t>
            </a:r>
            <a:r>
              <a:rPr lang="en-US" altLang="ja-JP" sz="1400" dirty="0" smtClean="0">
                <a:solidFill>
                  <a:schemeClr val="tx1"/>
                </a:solidFill>
              </a:rPr>
              <a:t>LED</a:t>
            </a:r>
            <a:r>
              <a:rPr lang="ja-JP" altLang="en-US" sz="1400" dirty="0" smtClean="0">
                <a:solidFill>
                  <a:schemeClr val="tx1"/>
                </a:solidFill>
              </a:rPr>
              <a:t>が点滅するので、動作を確認することができる。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37373" y="3563491"/>
            <a:ext cx="41399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メニュー下のアイコンから「→」を選ぶと、プログラムが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1.ArduinoUno</a:t>
            </a:r>
            <a:r>
              <a:rPr lang="ja-JP" altLang="en-US" dirty="0" smtClean="0"/>
              <a:t>用に変換され、</a:t>
            </a:r>
            <a:endParaRPr lang="en-US" altLang="ja-JP" dirty="0" smtClean="0"/>
          </a:p>
          <a:p>
            <a:r>
              <a:rPr lang="en-US" altLang="ja-JP" dirty="0"/>
              <a:t>2</a:t>
            </a:r>
            <a:r>
              <a:rPr lang="en-US" altLang="ja-JP" dirty="0" smtClean="0"/>
              <a:t>.</a:t>
            </a:r>
            <a:r>
              <a:rPr lang="ja-JP" altLang="en-US" dirty="0" smtClean="0"/>
              <a:t>指定された</a:t>
            </a:r>
            <a:r>
              <a:rPr lang="en-US" altLang="ja-JP" dirty="0" smtClean="0"/>
              <a:t>COM</a:t>
            </a:r>
            <a:r>
              <a:rPr lang="ja-JP" altLang="en-US" dirty="0" smtClean="0"/>
              <a:t>ポートに転送される。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変換＆チェックだけで良い場合は、左の「✔」アイコンをクリックすると、プログラムの不備を調べることができる。</a:t>
            </a:r>
            <a:endParaRPr lang="en-US" altLang="ja-JP" dirty="0" smtClean="0"/>
          </a:p>
        </p:txBody>
      </p:sp>
      <p:sp>
        <p:nvSpPr>
          <p:cNvPr id="8" name="円/楕円 7"/>
          <p:cNvSpPr/>
          <p:nvPr/>
        </p:nvSpPr>
        <p:spPr>
          <a:xfrm>
            <a:off x="505644" y="1297335"/>
            <a:ext cx="421972" cy="4219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54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9512" y="219998"/>
            <a:ext cx="3307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プログラム</a:t>
            </a:r>
            <a:r>
              <a:rPr lang="ja-JP" altLang="en-US" sz="2400" dirty="0"/>
              <a:t>の</a:t>
            </a:r>
            <a:r>
              <a:rPr kumimoji="1" lang="ja-JP" altLang="en-US" sz="2400" dirty="0" smtClean="0"/>
              <a:t>動作確認　</a:t>
            </a:r>
            <a:endParaRPr kumimoji="1" lang="ja-JP" alt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22364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068960"/>
            <a:ext cx="451162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円/楕円 4"/>
          <p:cNvSpPr/>
          <p:nvPr/>
        </p:nvSpPr>
        <p:spPr>
          <a:xfrm>
            <a:off x="2123728" y="2367930"/>
            <a:ext cx="57606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54385" y="764704"/>
            <a:ext cx="3414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正しく動作していれば、</a:t>
            </a:r>
            <a:r>
              <a:rPr kumimoji="1" lang="en-US" altLang="ja-JP" dirty="0" smtClean="0"/>
              <a:t>GND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13</a:t>
            </a:r>
            <a:r>
              <a:rPr kumimoji="1" lang="ja-JP" altLang="en-US" dirty="0" smtClean="0"/>
              <a:t>の間にある</a:t>
            </a:r>
            <a:r>
              <a:rPr kumimoji="1" lang="en-US" altLang="ja-JP" dirty="0" smtClean="0"/>
              <a:t>LED</a:t>
            </a:r>
            <a:r>
              <a:rPr kumimoji="1" lang="ja-JP" altLang="en-US" dirty="0" smtClean="0"/>
              <a:t>が点滅する。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46078" y="2073622"/>
            <a:ext cx="34143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LED</a:t>
            </a:r>
            <a:r>
              <a:rPr kumimoji="1" lang="ja-JP" altLang="en-US" dirty="0" smtClean="0"/>
              <a:t>を持っている場合は、長い足を</a:t>
            </a:r>
            <a:r>
              <a:rPr kumimoji="1" lang="en-US" altLang="ja-JP" dirty="0" smtClean="0"/>
              <a:t>13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短い足を</a:t>
            </a:r>
            <a:r>
              <a:rPr kumimoji="1" lang="en-US" altLang="ja-JP" dirty="0" smtClean="0"/>
              <a:t>GND</a:t>
            </a:r>
            <a:r>
              <a:rPr kumimoji="1" lang="ja-JP" altLang="en-US" dirty="0" smtClean="0"/>
              <a:t>のポートに挿せば点滅させることができる。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854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575</Words>
  <Application>Microsoft Office PowerPoint</Application>
  <PresentationFormat>画面に合わせる (4:3)</PresentationFormat>
  <Paragraphs>69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nagano</dc:creator>
  <cp:lastModifiedBy>nagano</cp:lastModifiedBy>
  <cp:revision>122</cp:revision>
  <dcterms:created xsi:type="dcterms:W3CDTF">2014-07-14T06:48:35Z</dcterms:created>
  <dcterms:modified xsi:type="dcterms:W3CDTF">2014-07-15T00:06:43Z</dcterms:modified>
</cp:coreProperties>
</file>