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450" r:id="rId2"/>
    <p:sldId id="451" r:id="rId3"/>
    <p:sldId id="452" r:id="rId4"/>
    <p:sldId id="453" r:id="rId5"/>
    <p:sldId id="454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34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DB5494-F7DC-4A0D-8CF2-4020510FB0DF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7ABABC-AADA-4350-A004-E63BBEDABC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2281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sz="1800" dirty="0">
              <a:effectLst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A45C84-1FDA-AA40-AABD-5174EFE884F0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9717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・群配置の説明を詳しくする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l"/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→</a:t>
            </a:r>
            <a:r>
              <a:rPr lang="en-US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Fitbit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データのみ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l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l"/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・</a:t>
            </a:r>
            <a:r>
              <a:rPr lang="en-US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19~23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歳の大学生を対象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A45C84-1FDA-AA40-AABD-5174EFE884F0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1190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350CFE-FFF8-44AB-F17C-57979C1D80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E5E7DB3-D0D5-EAC7-E908-EE81103290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4FC3671-29CF-13B2-C4B0-EBE8EF7DD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7CBDF-731B-4028-AFE5-DBC3B659575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CA6BCB6-DE34-1456-DCD1-ACAC55197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6C038E-42C7-B493-A6F6-C92F3DBDF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3F8B3-3EA3-4CFD-B6D6-6F9BD8E999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0624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12818E6-B56D-0903-438A-3FD79E224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4C56D8A-E923-F343-4A84-6E379B62EC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B1C7E7D-CA79-45B8-E98D-928C47C80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7CBDF-731B-4028-AFE5-DBC3B659575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738959D-78FE-1ED3-9D6A-4AC3965F6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AA28DE4-689E-3315-2C00-AB4C780C2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3F8B3-3EA3-4CFD-B6D6-6F9BD8E999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1187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6E3C7DC-9E16-5990-EB78-74FC304192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103619D-4F81-108C-739E-83093F383C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EA08136-1B5B-B8BF-22F6-D3454D6110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7CBDF-731B-4028-AFE5-DBC3B659575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009724D-E0BC-68C4-0846-2EDA334F4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C2FE0B2-BC10-97CB-1951-459BCAEBD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3F8B3-3EA3-4CFD-B6D6-6F9BD8E999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3919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D385B6-5527-F60E-0793-C67FEBCC56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37F7645-741A-9318-A84E-E6A9850167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7FFBA52-0F6D-5390-19F7-8AB5777FD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7CBDF-731B-4028-AFE5-DBC3B659575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99121E-7974-0FAA-2E44-E01379689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25B6C1F-8A51-05C8-7512-6837C7913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3F8B3-3EA3-4CFD-B6D6-6F9BD8E999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2655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9C4CF0B-B511-196C-FCF7-3AF9F1103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29B61FC-6C1D-A55A-2D25-771E6A83A4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A1C78AF-BAF3-81A7-91A2-066FE680C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7CBDF-731B-4028-AFE5-DBC3B659575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FF1A2B2-18B3-628A-9CBD-E34AA15DD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9F9725D-CD43-0913-3BA4-DB60731DA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3F8B3-3EA3-4CFD-B6D6-6F9BD8E999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7008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5EA492-DCE0-6658-F506-50F3B5294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6728042-5C83-9288-C5FA-1A4282001D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8D54C20-52BB-7906-34E6-118ED5A289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369C07A-D20C-9C61-B54D-D31D34291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7CBDF-731B-4028-AFE5-DBC3B659575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E5337E4-BEB6-F2B0-E145-9664D56ED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C860991-21FB-E200-AF28-8F7506CDD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3F8B3-3EA3-4CFD-B6D6-6F9BD8E999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2399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0E0BDCC-6F79-6C3F-F814-4119C9B84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035C9A7-F34C-35F5-EADC-ADDE4D946B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BFD05B7-1CE1-2410-9580-A773D30C55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A9CB021-3A28-9253-2EB4-F75295B5D1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C960111-820D-1121-C1B2-136123206A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C6D46FF-ABD9-2D64-E6C2-4CBE2DB9C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7CBDF-731B-4028-AFE5-DBC3B659575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89D4CA87-4505-4A77-AE5E-1948562CE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B35BA2D-D9E2-A1E4-6BF3-56ECBBA7E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3F8B3-3EA3-4CFD-B6D6-6F9BD8E999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6267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CBB67C-92B4-41F8-2498-691F2F4DB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80F7BB3-25B8-598D-501D-7DC37F5A7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7CBDF-731B-4028-AFE5-DBC3B659575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651EECB-DD2F-BDDF-0ED4-C365A0802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295EE2D-AB74-5D5A-AD2E-42B018324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3F8B3-3EA3-4CFD-B6D6-6F9BD8E999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6460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1ABE2237-846F-B4DE-E3FC-22934D746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7CBDF-731B-4028-AFE5-DBC3B659575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423B5A3-3BEF-2ED7-9C65-AEEA6AA9B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2DC62D3-3151-ED79-EA21-1BD62E5F0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3F8B3-3EA3-4CFD-B6D6-6F9BD8E999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4435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07443A-39BF-519D-2D7F-6D5922686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6BE68CE-0F0A-2FD2-A65B-A3C906903D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9224E83-0DD9-6241-16AB-D421F2D8F1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E49F1F1-4670-F8D0-A819-98B154AAB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7CBDF-731B-4028-AFE5-DBC3B659575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2833AD4-0177-CBDC-6503-CA3D2D30D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D2F944F-2FB2-A053-946D-00256F30B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3F8B3-3EA3-4CFD-B6D6-6F9BD8E999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3591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242C2BF-2D9C-115C-BBA4-BA7C4A62E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872D18A1-0D73-FE2C-2486-8B25DA50A0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184C354-A13B-677D-0B14-F9E6D2C2A7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91ADCA2-6ACE-DD4B-DFAD-3EA2ACFCB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7CBDF-731B-4028-AFE5-DBC3B659575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BD75E68-9A1B-3931-7CEB-BA5E09648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FEDC627-0725-D251-5F93-E465D5889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3F8B3-3EA3-4CFD-B6D6-6F9BD8E999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351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D23A459A-E5C4-5002-EE64-8B1EE21CE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861712A-D0E7-E961-F970-D5A4EF3B69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D05455D-833F-A517-8D48-8C6456C217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737CBDF-731B-4028-AFE5-DBC3B659575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5B9FBF9-60E2-19A8-E92A-151BC383F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A2C94B9-9965-1E01-56DD-8EE2A2FF64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6A3F8B3-3EA3-4CFD-B6D6-6F9BD8E999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7216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>
            <a:off x="1097021" y="3136612"/>
            <a:ext cx="9997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60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Times New Roman" panose="02020603050405020304" pitchFamily="18" charset="0"/>
              </a:rPr>
              <a:t>2</a:t>
            </a:r>
            <a:r>
              <a:rPr lang="ja-JP" altLang="en-US" sz="360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Times New Roman" panose="02020603050405020304" pitchFamily="18" charset="0"/>
              </a:rPr>
              <a:t>要因参加者間計画の分散分析</a:t>
            </a:r>
            <a:endParaRPr lang="en-US" altLang="ja-JP" sz="36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73318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7AB97AD-A443-3DCD-1AC4-8EEDEF64DCED}"/>
              </a:ext>
            </a:extLst>
          </p:cNvPr>
          <p:cNvSpPr txBox="1"/>
          <p:nvPr/>
        </p:nvSpPr>
        <p:spPr>
          <a:xfrm>
            <a:off x="4409803" y="6550223"/>
            <a:ext cx="778219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ja-JP" altLang="en-US" sz="1400" dirty="0"/>
              <a:t>参照サイト：https://academic-support.jp/%E6%9C%AA%E5%88%86%E9%A1%9E/613/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8DD17050-8BFA-AAEB-AA97-2BC4437C7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529" y="191589"/>
            <a:ext cx="11068957" cy="6264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683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FD527EF-21FD-816A-A514-E8183B82C306}"/>
              </a:ext>
            </a:extLst>
          </p:cNvPr>
          <p:cNvSpPr txBox="1"/>
          <p:nvPr/>
        </p:nvSpPr>
        <p:spPr>
          <a:xfrm>
            <a:off x="900141" y="1077950"/>
            <a:ext cx="3991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実験の概要</a:t>
            </a:r>
            <a:endParaRPr kumimoji="1" lang="ja-JP" altLang="en-US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B5237FC5-46FA-4540-FE83-30AB10D610CD}"/>
              </a:ext>
            </a:extLst>
          </p:cNvPr>
          <p:cNvGrpSpPr/>
          <p:nvPr/>
        </p:nvGrpSpPr>
        <p:grpSpPr>
          <a:xfrm>
            <a:off x="1268735" y="1844223"/>
            <a:ext cx="10130786" cy="870066"/>
            <a:chOff x="1141009" y="921759"/>
            <a:chExt cx="8542196" cy="870066"/>
          </a:xfrm>
        </p:grpSpPr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EF67C513-539B-D229-4BF0-0E063741984F}"/>
                </a:ext>
              </a:extLst>
            </p:cNvPr>
            <p:cNvSpPr txBox="1"/>
            <p:nvPr/>
          </p:nvSpPr>
          <p:spPr>
            <a:xfrm>
              <a:off x="1141009" y="921759"/>
              <a:ext cx="313520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2200" b="1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ＭＳ Ｐゴシック" panose="020B0600070205080204" pitchFamily="50" charset="-128"/>
                </a:rPr>
                <a:t>目的</a:t>
              </a:r>
              <a:endParaRPr lang="en-US" altLang="ja-JP" sz="2200" b="1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7CE9D17F-78A6-78EF-1940-20EB0439F01F}"/>
                </a:ext>
              </a:extLst>
            </p:cNvPr>
            <p:cNvSpPr txBox="1"/>
            <p:nvPr/>
          </p:nvSpPr>
          <p:spPr>
            <a:xfrm>
              <a:off x="1185958" y="1360938"/>
              <a:ext cx="849724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2200" kern="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ＭＳ Ｐゴシック" panose="020B0600070205080204" pitchFamily="50" charset="-128"/>
                </a:rPr>
                <a:t>　</a:t>
              </a:r>
              <a:r>
                <a:rPr lang="ja-JP" altLang="en-US" sz="22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本研究は，</a:t>
              </a:r>
              <a:r>
                <a:rPr lang="ja-JP" altLang="en-US" sz="2200" dirty="0">
                  <a:solidFill>
                    <a:srgbClr val="FF000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運動習慣の有無</a:t>
              </a:r>
              <a:r>
                <a:rPr lang="ja-JP" altLang="en-US" sz="22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と</a:t>
              </a:r>
              <a:r>
                <a:rPr lang="ja-JP" altLang="en-US" sz="2200" dirty="0">
                  <a:solidFill>
                    <a:srgbClr val="FF000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年齢層</a:t>
              </a:r>
              <a:r>
                <a:rPr lang="ja-JP" altLang="en-US" sz="22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が自尊感情に及ぼす影響を明らかにする。</a:t>
              </a:r>
              <a:endParaRPr lang="en-US" altLang="ja-JP" sz="220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A1D7B99B-2C13-8967-AE86-68A69EEE28B9}"/>
              </a:ext>
            </a:extLst>
          </p:cNvPr>
          <p:cNvGrpSpPr/>
          <p:nvPr/>
        </p:nvGrpSpPr>
        <p:grpSpPr>
          <a:xfrm>
            <a:off x="1268734" y="2954283"/>
            <a:ext cx="9958595" cy="853699"/>
            <a:chOff x="1141009" y="2439895"/>
            <a:chExt cx="8397006" cy="853699"/>
          </a:xfrm>
        </p:grpSpPr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097A6C7E-3997-A2D7-5822-26BCAB3DC45B}"/>
                </a:ext>
              </a:extLst>
            </p:cNvPr>
            <p:cNvSpPr txBox="1"/>
            <p:nvPr/>
          </p:nvSpPr>
          <p:spPr>
            <a:xfrm>
              <a:off x="1141009" y="2439895"/>
              <a:ext cx="263767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2200" b="1" dirty="0"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ＭＳ Ｐゴシック" panose="020B0600070205080204" pitchFamily="50" charset="-128"/>
                </a:rPr>
                <a:t>参加</a:t>
              </a:r>
              <a:r>
                <a:rPr lang="ja-JP" altLang="en-US" sz="2200" b="1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ＭＳ Ｐゴシック" panose="020B0600070205080204" pitchFamily="50" charset="-128"/>
                </a:rPr>
                <a:t>者</a:t>
              </a:r>
              <a:endParaRPr lang="en-US" altLang="ja-JP" sz="2200" b="1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C8404C46-6B5B-0D34-2456-7E83ADF1F62B}"/>
                </a:ext>
              </a:extLst>
            </p:cNvPr>
            <p:cNvSpPr txBox="1"/>
            <p:nvPr/>
          </p:nvSpPr>
          <p:spPr>
            <a:xfrm>
              <a:off x="1376237" y="2862707"/>
              <a:ext cx="816177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220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ＭＳ Ｐゴシック" panose="020B0600070205080204" pitchFamily="50" charset="-128"/>
                </a:rPr>
                <a:t>参加者</a:t>
              </a:r>
              <a:r>
                <a:rPr lang="en-US" altLang="ja-JP" sz="220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ＭＳ Ｐゴシック" panose="020B0600070205080204" pitchFamily="50" charset="-128"/>
                </a:rPr>
                <a:t>60</a:t>
              </a:r>
              <a:r>
                <a:rPr lang="ja-JP" altLang="en-US" sz="220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ＭＳ Ｐゴシック" panose="020B0600070205080204" pitchFamily="50" charset="-128"/>
                </a:rPr>
                <a:t>名</a:t>
              </a:r>
              <a:r>
                <a:rPr lang="ja-JP" altLang="en-US" sz="220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Times New Roman" panose="02020603050405020304" pitchFamily="18" charset="0"/>
                </a:rPr>
                <a:t>を対象とした</a:t>
              </a:r>
              <a:r>
                <a:rPr lang="ja-JP" altLang="en-US" sz="2200" dirty="0"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Times New Roman" panose="02020603050405020304" pitchFamily="18" charset="0"/>
                </a:rPr>
                <a:t>。年齢は，</a:t>
              </a:r>
              <a:r>
                <a:rPr lang="en-US" altLang="ja-JP" sz="2200" dirty="0"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Times New Roman" panose="02020603050405020304" pitchFamily="18" charset="0"/>
                </a:rPr>
                <a:t>18</a:t>
              </a:r>
              <a:r>
                <a:rPr lang="ja-JP" altLang="en-US" sz="2200" dirty="0"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Times New Roman" panose="02020603050405020304" pitchFamily="18" charset="0"/>
                </a:rPr>
                <a:t>～</a:t>
              </a:r>
              <a:r>
                <a:rPr lang="en-US" altLang="ja-JP" sz="2200" dirty="0"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Times New Roman" panose="02020603050405020304" pitchFamily="18" charset="0"/>
                </a:rPr>
                <a:t>70</a:t>
              </a:r>
              <a:r>
                <a:rPr lang="ja-JP" altLang="en-US" sz="2200" dirty="0"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Times New Roman" panose="02020603050405020304" pitchFamily="18" charset="0"/>
                </a:rPr>
                <a:t>歳であった。</a:t>
              </a:r>
              <a:endParaRPr lang="en-US" altLang="ja-JP" sz="220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364676D7-FFBB-9E17-CCCC-0E3EC14F58AE}"/>
              </a:ext>
            </a:extLst>
          </p:cNvPr>
          <p:cNvGrpSpPr/>
          <p:nvPr/>
        </p:nvGrpSpPr>
        <p:grpSpPr>
          <a:xfrm>
            <a:off x="1268734" y="4047976"/>
            <a:ext cx="9958595" cy="853699"/>
            <a:chOff x="1141009" y="2439895"/>
            <a:chExt cx="8397006" cy="853699"/>
          </a:xfrm>
        </p:grpSpPr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031D666F-CD53-2C26-C011-AB4F892754C7}"/>
                </a:ext>
              </a:extLst>
            </p:cNvPr>
            <p:cNvSpPr txBox="1"/>
            <p:nvPr/>
          </p:nvSpPr>
          <p:spPr>
            <a:xfrm>
              <a:off x="1141009" y="2439895"/>
              <a:ext cx="263767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2200" b="1" dirty="0"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ＭＳ Ｐゴシック" panose="020B0600070205080204" pitchFamily="50" charset="-128"/>
                </a:rPr>
                <a:t>心理指標</a:t>
              </a:r>
              <a:endParaRPr lang="en-US" altLang="ja-JP" sz="2200" b="1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63074FE7-F457-2A79-26D0-3A1FF7F33B73}"/>
                </a:ext>
              </a:extLst>
            </p:cNvPr>
            <p:cNvSpPr txBox="1"/>
            <p:nvPr/>
          </p:nvSpPr>
          <p:spPr>
            <a:xfrm>
              <a:off x="1376237" y="2862707"/>
              <a:ext cx="816177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ja-JP" sz="220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Mangal" panose="02040503050203030202" pitchFamily="18" charset="0"/>
                </a:rPr>
                <a:t>日本語版</a:t>
              </a:r>
              <a:r>
                <a:rPr lang="en-US" altLang="ja-JP" sz="220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Mangal" panose="02040503050203030202" pitchFamily="18" charset="0"/>
                </a:rPr>
                <a:t>Rosenberg</a:t>
              </a:r>
              <a:r>
                <a:rPr lang="ja-JP" altLang="ja-JP" sz="220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Mangal" panose="02040503050203030202" pitchFamily="18" charset="0"/>
                </a:rPr>
                <a:t>自尊感情尺度</a:t>
              </a:r>
              <a:r>
                <a:rPr lang="en-US" altLang="ja-JP" sz="220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Mangal" panose="02040503050203030202" pitchFamily="18" charset="0"/>
                </a:rPr>
                <a:t>(</a:t>
              </a:r>
              <a:r>
                <a:rPr lang="en-US" altLang="ja-JP" sz="2200" dirty="0" err="1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Times New Roman" panose="02020603050405020304" pitchFamily="18" charset="0"/>
                </a:rPr>
                <a:t>Mimura&amp;Girffiths</a:t>
              </a:r>
              <a:r>
                <a:rPr lang="en-US" altLang="ja-JP" sz="220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Times New Roman" panose="02020603050405020304" pitchFamily="18" charset="0"/>
                </a:rPr>
                <a:t>,</a:t>
              </a:r>
              <a:r>
                <a:rPr lang="ja-JP" altLang="en-US" sz="220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20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Times New Roman" panose="02020603050405020304" pitchFamily="18" charset="0"/>
                </a:rPr>
                <a:t>2007</a:t>
              </a:r>
              <a:r>
                <a:rPr lang="en-US" altLang="ja-JP" sz="220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Mangal" panose="02040503050203030202" pitchFamily="18" charset="0"/>
                </a:rPr>
                <a:t>)</a:t>
              </a:r>
              <a:r>
                <a:rPr lang="ja-JP" altLang="en-US" sz="220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Mangal" panose="02040503050203030202" pitchFamily="18" charset="0"/>
                </a:rPr>
                <a:t>を用いた。</a:t>
              </a:r>
              <a:endParaRPr lang="en-US" altLang="ja-JP" sz="220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7299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6052B25B-CBC4-F449-080E-D6F69264344A}"/>
              </a:ext>
            </a:extLst>
          </p:cNvPr>
          <p:cNvGrpSpPr/>
          <p:nvPr/>
        </p:nvGrpSpPr>
        <p:grpSpPr>
          <a:xfrm>
            <a:off x="484963" y="209039"/>
            <a:ext cx="11410946" cy="853699"/>
            <a:chOff x="1185959" y="4673737"/>
            <a:chExt cx="9936506" cy="853699"/>
          </a:xfrm>
        </p:grpSpPr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7E76D928-1C2B-7C7B-0515-E2CA8CB5D3AD}"/>
                </a:ext>
              </a:extLst>
            </p:cNvPr>
            <p:cNvSpPr txBox="1"/>
            <p:nvPr/>
          </p:nvSpPr>
          <p:spPr>
            <a:xfrm>
              <a:off x="1185959" y="4673737"/>
              <a:ext cx="263767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2200" b="1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ＭＳ Ｐゴシック" panose="020B0600070205080204" pitchFamily="50" charset="-128"/>
                </a:rPr>
                <a:t>実験計画</a:t>
              </a:r>
              <a:endParaRPr lang="en-US" altLang="ja-JP" sz="2200" b="1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856F657B-2887-2FCA-F7A3-CF37AEF8814C}"/>
                </a:ext>
              </a:extLst>
            </p:cNvPr>
            <p:cNvSpPr txBox="1"/>
            <p:nvPr/>
          </p:nvSpPr>
          <p:spPr>
            <a:xfrm>
              <a:off x="1421186" y="5096549"/>
              <a:ext cx="97012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220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Times New Roman" panose="02020603050405020304" pitchFamily="18" charset="0"/>
                </a:rPr>
                <a:t>　</a:t>
              </a:r>
              <a:r>
                <a:rPr lang="en-US" altLang="ja-JP" sz="220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Times New Roman" panose="02020603050405020304" pitchFamily="18" charset="0"/>
                </a:rPr>
                <a:t>2(</a:t>
              </a:r>
              <a:r>
                <a:rPr lang="ja-JP" altLang="en-US" sz="2200" dirty="0">
                  <a:solidFill>
                    <a:srgbClr val="FF000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Times New Roman" panose="02020603050405020304" pitchFamily="18" charset="0"/>
                </a:rPr>
                <a:t>運動習慣：</a:t>
              </a:r>
              <a:r>
                <a:rPr lang="ja-JP" altLang="ja-JP" sz="2200" dirty="0">
                  <a:solidFill>
                    <a:srgbClr val="FF0000"/>
                  </a:solidFill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Times New Roman" panose="02020603050405020304" pitchFamily="18" charset="0"/>
                </a:rPr>
                <a:t>あり，なし</a:t>
              </a:r>
              <a:r>
                <a:rPr lang="en-US" altLang="ja-JP" sz="220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Times New Roman" panose="02020603050405020304" pitchFamily="18" charset="0"/>
                </a:rPr>
                <a:t>)</a:t>
              </a:r>
              <a:r>
                <a:rPr lang="ja-JP" altLang="ja-JP" sz="220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ＭＳ 明朝" panose="02020609040205080304" pitchFamily="17" charset="-128"/>
                </a:rPr>
                <a:t>✕</a:t>
              </a:r>
              <a:r>
                <a:rPr lang="en-US" altLang="ja-JP" sz="220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ＭＳ 明朝" panose="02020609040205080304" pitchFamily="17" charset="-128"/>
                </a:rPr>
                <a:t>3(</a:t>
              </a:r>
              <a:r>
                <a:rPr lang="ja-JP" altLang="en-US" sz="2200" dirty="0">
                  <a:solidFill>
                    <a:srgbClr val="FF000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ＭＳ 明朝" panose="02020609040205080304" pitchFamily="17" charset="-128"/>
                </a:rPr>
                <a:t>年齢層：</a:t>
              </a:r>
              <a:r>
                <a:rPr lang="ja-JP" altLang="en-US" sz="2200" dirty="0">
                  <a:solidFill>
                    <a:srgbClr val="FF0000"/>
                  </a:solidFill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Times New Roman" panose="02020603050405020304" pitchFamily="18" charset="0"/>
                </a:rPr>
                <a:t>若年層</a:t>
              </a:r>
              <a:r>
                <a:rPr lang="ja-JP" altLang="ja-JP" sz="2200" dirty="0">
                  <a:solidFill>
                    <a:srgbClr val="FF0000"/>
                  </a:solidFill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ＭＳ 明朝" panose="02020609040205080304" pitchFamily="17" charset="-128"/>
                </a:rPr>
                <a:t>，</a:t>
              </a:r>
              <a:r>
                <a:rPr lang="ja-JP" altLang="en-US" sz="2200" dirty="0">
                  <a:solidFill>
                    <a:srgbClr val="FF0000"/>
                  </a:solidFill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Times New Roman" panose="02020603050405020304" pitchFamily="18" charset="0"/>
                </a:rPr>
                <a:t>中年層</a:t>
              </a:r>
              <a:r>
                <a:rPr lang="ja-JP" altLang="ja-JP" sz="2200" dirty="0">
                  <a:solidFill>
                    <a:srgbClr val="FF0000"/>
                  </a:solidFill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ＭＳ 明朝" panose="02020609040205080304" pitchFamily="17" charset="-128"/>
                </a:rPr>
                <a:t>，</a:t>
              </a:r>
              <a:r>
                <a:rPr lang="ja-JP" altLang="en-US" sz="2200" dirty="0">
                  <a:solidFill>
                    <a:srgbClr val="FF000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Times New Roman" panose="02020603050405020304" pitchFamily="18" charset="0"/>
                </a:rPr>
                <a:t>高齢層</a:t>
              </a:r>
              <a:r>
                <a:rPr lang="en-US" altLang="ja-JP" sz="220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ＭＳ 明朝" panose="02020609040205080304" pitchFamily="17" charset="-128"/>
                </a:rPr>
                <a:t>)</a:t>
              </a:r>
              <a:r>
                <a:rPr lang="ja-JP" altLang="ja-JP" sz="220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ＭＳ 明朝" panose="02020609040205080304" pitchFamily="17" charset="-128"/>
                </a:rPr>
                <a:t>の</a:t>
              </a:r>
              <a:r>
                <a:rPr lang="en-US" altLang="ja-JP" sz="220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ＭＳ 明朝" panose="02020609040205080304" pitchFamily="17" charset="-128"/>
                </a:rPr>
                <a:t>2</a:t>
              </a:r>
              <a:r>
                <a:rPr lang="ja-JP" altLang="ja-JP" sz="220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ＭＳ 明朝" panose="02020609040205080304" pitchFamily="17" charset="-128"/>
                </a:rPr>
                <a:t>要因参加者間計画と</a:t>
              </a:r>
              <a:r>
                <a:rPr lang="ja-JP" altLang="en-US" sz="2200" dirty="0"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ＭＳ 明朝" panose="02020609040205080304" pitchFamily="17" charset="-128"/>
                </a:rPr>
                <a:t>した</a:t>
              </a:r>
              <a:r>
                <a:rPr lang="ja-JP" altLang="ja-JP" sz="2200" dirty="0">
                  <a:effectLst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ＭＳ 明朝" panose="02020609040205080304" pitchFamily="17" charset="-128"/>
                </a:rPr>
                <a:t>。</a:t>
              </a:r>
              <a:endParaRPr lang="en-US" altLang="ja-JP" sz="220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</p:grp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12C7D830-C74A-9D3B-7E7A-8970947CFEF7}"/>
              </a:ext>
            </a:extLst>
          </p:cNvPr>
          <p:cNvGrpSpPr/>
          <p:nvPr/>
        </p:nvGrpSpPr>
        <p:grpSpPr>
          <a:xfrm>
            <a:off x="942411" y="1329144"/>
            <a:ext cx="10307178" cy="5305883"/>
            <a:chOff x="755094" y="1465298"/>
            <a:chExt cx="10307178" cy="5305883"/>
          </a:xfrm>
        </p:grpSpPr>
        <p:grpSp>
          <p:nvGrpSpPr>
            <p:cNvPr id="20" name="グループ化 19">
              <a:extLst>
                <a:ext uri="{FF2B5EF4-FFF2-40B4-BE49-F238E27FC236}">
                  <a16:creationId xmlns:a16="http://schemas.microsoft.com/office/drawing/2014/main" id="{DD408CA1-EF7E-EAA3-7426-796B768D199F}"/>
                </a:ext>
              </a:extLst>
            </p:cNvPr>
            <p:cNvGrpSpPr/>
            <p:nvPr/>
          </p:nvGrpSpPr>
          <p:grpSpPr>
            <a:xfrm>
              <a:off x="1698257" y="1595177"/>
              <a:ext cx="8549366" cy="5152453"/>
              <a:chOff x="1679207" y="1705546"/>
              <a:chExt cx="8549366" cy="5152453"/>
            </a:xfrm>
          </p:grpSpPr>
          <p:pic>
            <p:nvPicPr>
              <p:cNvPr id="6" name="図 5" descr="おもちゃ, 時計, 挿絵 が含まれている画像">
                <a:extLst>
                  <a:ext uri="{FF2B5EF4-FFF2-40B4-BE49-F238E27FC236}">
                    <a16:creationId xmlns:a16="http://schemas.microsoft.com/office/drawing/2014/main" id="{FB613CA9-2B3A-00AA-43B3-7365A73A5E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3939" y="1705546"/>
                <a:ext cx="2662918" cy="2676299"/>
              </a:xfrm>
              <a:prstGeom prst="rect">
                <a:avLst/>
              </a:prstGeom>
            </p:spPr>
          </p:pic>
          <p:pic>
            <p:nvPicPr>
              <p:cNvPr id="8" name="図 7" descr="クマ, テディ, ぬいぐるみ が含まれている画像">
                <a:extLst>
                  <a:ext uri="{FF2B5EF4-FFF2-40B4-BE49-F238E27FC236}">
                    <a16:creationId xmlns:a16="http://schemas.microsoft.com/office/drawing/2014/main" id="{E5510195-0D89-BE60-C381-F4A4EF1FC9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22534" y="1866716"/>
                <a:ext cx="2939562" cy="2292858"/>
              </a:xfrm>
              <a:prstGeom prst="rect">
                <a:avLst/>
              </a:prstGeom>
            </p:spPr>
          </p:pic>
          <p:pic>
            <p:nvPicPr>
              <p:cNvPr id="10" name="図 9" descr="白いバックグラウンドの前に座っている人形&#10;&#10;低い精度で自動的に生成された説明">
                <a:extLst>
                  <a:ext uri="{FF2B5EF4-FFF2-40B4-BE49-F238E27FC236}">
                    <a16:creationId xmlns:a16="http://schemas.microsoft.com/office/drawing/2014/main" id="{6AEB8BE2-CBD1-221A-5858-348E8066C2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70299" y="5156250"/>
                <a:ext cx="1011001" cy="1701748"/>
              </a:xfrm>
              <a:prstGeom prst="rect">
                <a:avLst/>
              </a:prstGeom>
            </p:spPr>
          </p:pic>
          <p:pic>
            <p:nvPicPr>
              <p:cNvPr id="12" name="図 11" descr="スーツを着ている人のイラスト&#10;&#10;低い精度で自動的に生成された説明">
                <a:extLst>
                  <a:ext uri="{FF2B5EF4-FFF2-40B4-BE49-F238E27FC236}">
                    <a16:creationId xmlns:a16="http://schemas.microsoft.com/office/drawing/2014/main" id="{CA71866D-4B3C-7851-2E18-08F038A40D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60179" y="4698252"/>
                <a:ext cx="1107704" cy="2159747"/>
              </a:xfrm>
              <a:prstGeom prst="rect">
                <a:avLst/>
              </a:prstGeom>
            </p:spPr>
          </p:pic>
          <p:pic>
            <p:nvPicPr>
              <p:cNvPr id="14" name="図 13" descr="おもちゃ, 人形, 時計 が含まれている画像&#10;&#10;自動的に生成された説明">
                <a:extLst>
                  <a:ext uri="{FF2B5EF4-FFF2-40B4-BE49-F238E27FC236}">
                    <a16:creationId xmlns:a16="http://schemas.microsoft.com/office/drawing/2014/main" id="{C2E7DEC1-26B7-EAFC-2E94-C27E25BCF4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78634" y="4993478"/>
                <a:ext cx="1132955" cy="1864520"/>
              </a:xfrm>
              <a:prstGeom prst="rect">
                <a:avLst/>
              </a:prstGeom>
            </p:spPr>
          </p:pic>
          <p:sp>
            <p:nvSpPr>
              <p:cNvPr id="15" name="左中かっこ 14">
                <a:extLst>
                  <a:ext uri="{FF2B5EF4-FFF2-40B4-BE49-F238E27FC236}">
                    <a16:creationId xmlns:a16="http://schemas.microsoft.com/office/drawing/2014/main" id="{B837A01E-2731-4A84-55D2-601A43CE02E4}"/>
                  </a:ext>
                </a:extLst>
              </p:cNvPr>
              <p:cNvSpPr/>
              <p:nvPr/>
            </p:nvSpPr>
            <p:spPr>
              <a:xfrm rot="5400000">
                <a:off x="3329810" y="2774302"/>
                <a:ext cx="331176" cy="3632382"/>
              </a:xfrm>
              <a:prstGeom prst="leftBrac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16" name="図 15" descr="白いバックグラウンドの前に座っている人形&#10;&#10;低い精度で自動的に生成された説明">
                <a:extLst>
                  <a:ext uri="{FF2B5EF4-FFF2-40B4-BE49-F238E27FC236}">
                    <a16:creationId xmlns:a16="http://schemas.microsoft.com/office/drawing/2014/main" id="{2C4A7C18-329D-4175-46FA-5E0BABC22D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87283" y="5156250"/>
                <a:ext cx="1011001" cy="1701748"/>
              </a:xfrm>
              <a:prstGeom prst="rect">
                <a:avLst/>
              </a:prstGeom>
            </p:spPr>
          </p:pic>
          <p:pic>
            <p:nvPicPr>
              <p:cNvPr id="17" name="図 16" descr="スーツを着ている人のイラスト&#10;&#10;低い精度で自動的に生成された説明">
                <a:extLst>
                  <a:ext uri="{FF2B5EF4-FFF2-40B4-BE49-F238E27FC236}">
                    <a16:creationId xmlns:a16="http://schemas.microsoft.com/office/drawing/2014/main" id="{7CAF6A46-06FC-177B-3D58-3F8F0A8A3D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77163" y="4698252"/>
                <a:ext cx="1107704" cy="2159747"/>
              </a:xfrm>
              <a:prstGeom prst="rect">
                <a:avLst/>
              </a:prstGeom>
            </p:spPr>
          </p:pic>
          <p:pic>
            <p:nvPicPr>
              <p:cNvPr id="18" name="図 17" descr="おもちゃ, 人形, 時計 が含まれている画像&#10;&#10;自動的に生成された説明">
                <a:extLst>
                  <a:ext uri="{FF2B5EF4-FFF2-40B4-BE49-F238E27FC236}">
                    <a16:creationId xmlns:a16="http://schemas.microsoft.com/office/drawing/2014/main" id="{D0B36178-8A58-B768-78B2-CA613C0013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95618" y="4993478"/>
                <a:ext cx="1132955" cy="1864520"/>
              </a:xfrm>
              <a:prstGeom prst="rect">
                <a:avLst/>
              </a:prstGeom>
            </p:spPr>
          </p:pic>
          <p:sp>
            <p:nvSpPr>
              <p:cNvPr id="19" name="左中かっこ 18">
                <a:extLst>
                  <a:ext uri="{FF2B5EF4-FFF2-40B4-BE49-F238E27FC236}">
                    <a16:creationId xmlns:a16="http://schemas.microsoft.com/office/drawing/2014/main" id="{997ED4EB-85E1-67A5-0409-62FE707DB1D7}"/>
                  </a:ext>
                </a:extLst>
              </p:cNvPr>
              <p:cNvSpPr/>
              <p:nvPr/>
            </p:nvSpPr>
            <p:spPr>
              <a:xfrm rot="5400000">
                <a:off x="8246794" y="2774302"/>
                <a:ext cx="331176" cy="3632382"/>
              </a:xfrm>
              <a:prstGeom prst="leftBrac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3" name="四角形: 角を丸くする 22">
              <a:extLst>
                <a:ext uri="{FF2B5EF4-FFF2-40B4-BE49-F238E27FC236}">
                  <a16:creationId xmlns:a16="http://schemas.microsoft.com/office/drawing/2014/main" id="{DF3FB336-E204-3B67-59A8-D85D3F36BF3D}"/>
                </a:ext>
              </a:extLst>
            </p:cNvPr>
            <p:cNvSpPr/>
            <p:nvPr/>
          </p:nvSpPr>
          <p:spPr>
            <a:xfrm>
              <a:off x="1129729" y="1694541"/>
              <a:ext cx="1381125" cy="715283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dirty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運動習慣あり</a:t>
              </a:r>
            </a:p>
          </p:txBody>
        </p:sp>
        <p:sp>
          <p:nvSpPr>
            <p:cNvPr id="24" name="四角形: 角を丸くする 23">
              <a:extLst>
                <a:ext uri="{FF2B5EF4-FFF2-40B4-BE49-F238E27FC236}">
                  <a16:creationId xmlns:a16="http://schemas.microsoft.com/office/drawing/2014/main" id="{4331D298-853B-8FD9-9388-3FFDC9D3A0ED}"/>
                </a:ext>
              </a:extLst>
            </p:cNvPr>
            <p:cNvSpPr/>
            <p:nvPr/>
          </p:nvSpPr>
          <p:spPr>
            <a:xfrm>
              <a:off x="9318448" y="1756347"/>
              <a:ext cx="1381125" cy="653478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dirty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運動習慣なし</a:t>
              </a:r>
            </a:p>
          </p:txBody>
        </p:sp>
        <p:sp>
          <p:nvSpPr>
            <p:cNvPr id="25" name="四角形: 角を丸くする 24">
              <a:extLst>
                <a:ext uri="{FF2B5EF4-FFF2-40B4-BE49-F238E27FC236}">
                  <a16:creationId xmlns:a16="http://schemas.microsoft.com/office/drawing/2014/main" id="{9C91D439-0EA6-EFA7-63E5-0A114993B7FE}"/>
                </a:ext>
              </a:extLst>
            </p:cNvPr>
            <p:cNvSpPr/>
            <p:nvPr/>
          </p:nvSpPr>
          <p:spPr>
            <a:xfrm>
              <a:off x="755094" y="1465298"/>
              <a:ext cx="10307178" cy="5305883"/>
            </a:xfrm>
            <a:prstGeom prst="roundRect">
              <a:avLst/>
            </a:prstGeom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89673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4293BE1-DFB7-D951-B402-843833E3EE71}"/>
              </a:ext>
            </a:extLst>
          </p:cNvPr>
          <p:cNvSpPr txBox="1"/>
          <p:nvPr/>
        </p:nvSpPr>
        <p:spPr>
          <a:xfrm>
            <a:off x="3796536" y="260139"/>
            <a:ext cx="3991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</a:t>
            </a:r>
            <a:r>
              <a:rPr lang="ja-JP" altLang="en-US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要因分散分析</a:t>
            </a:r>
            <a:endParaRPr kumimoji="1" lang="ja-JP" altLang="en-US" sz="28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733D174-6BF5-20EC-EA77-2612F5B819EC}"/>
              </a:ext>
            </a:extLst>
          </p:cNvPr>
          <p:cNvSpPr txBox="1"/>
          <p:nvPr/>
        </p:nvSpPr>
        <p:spPr>
          <a:xfrm>
            <a:off x="1181648" y="1495881"/>
            <a:ext cx="42786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20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①</a:t>
            </a:r>
            <a:r>
              <a:rPr lang="ja-JP" altLang="en-US" sz="2200" dirty="0">
                <a:solidFill>
                  <a:srgbClr val="FF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主効果</a:t>
            </a:r>
            <a:r>
              <a:rPr lang="ja-JP" altLang="en-US" sz="220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（運動習慣，年齢層）</a:t>
            </a:r>
            <a:endParaRPr lang="en-US" altLang="ja-JP" sz="22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67A9BF7-2223-1216-44A5-5D29DAAA8519}"/>
              </a:ext>
            </a:extLst>
          </p:cNvPr>
          <p:cNvSpPr txBox="1"/>
          <p:nvPr/>
        </p:nvSpPr>
        <p:spPr>
          <a:xfrm>
            <a:off x="7292096" y="1495880"/>
            <a:ext cx="410742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20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②</a:t>
            </a:r>
            <a:r>
              <a:rPr lang="ja-JP" altLang="en-US" sz="220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交互作用</a:t>
            </a:r>
            <a:r>
              <a:rPr lang="en-US" altLang="ja-JP" sz="220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(</a:t>
            </a:r>
            <a:r>
              <a:rPr lang="ja-JP" altLang="en-US" sz="220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運動習慣</a:t>
            </a:r>
            <a:r>
              <a:rPr lang="en-US" altLang="ja-JP" sz="220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×</a:t>
            </a:r>
            <a:r>
              <a:rPr lang="ja-JP" altLang="en-US" sz="220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年齢層</a:t>
            </a:r>
            <a:r>
              <a:rPr lang="en-US" altLang="ja-JP" sz="220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)</a:t>
            </a:r>
            <a:endParaRPr lang="en-US" altLang="ja-JP" sz="22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7" name="左中かっこ 6">
            <a:extLst>
              <a:ext uri="{FF2B5EF4-FFF2-40B4-BE49-F238E27FC236}">
                <a16:creationId xmlns:a16="http://schemas.microsoft.com/office/drawing/2014/main" id="{7E21C088-0562-1537-0F2B-0A7926769440}"/>
              </a:ext>
            </a:extLst>
          </p:cNvPr>
          <p:cNvSpPr/>
          <p:nvPr/>
        </p:nvSpPr>
        <p:spPr>
          <a:xfrm rot="5400000">
            <a:off x="5639732" y="-585649"/>
            <a:ext cx="304800" cy="3347113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矢印: 下 7">
            <a:extLst>
              <a:ext uri="{FF2B5EF4-FFF2-40B4-BE49-F238E27FC236}">
                <a16:creationId xmlns:a16="http://schemas.microsoft.com/office/drawing/2014/main" id="{6A65BDC8-8D84-D3CF-1838-CE2615EEEE4A}"/>
              </a:ext>
            </a:extLst>
          </p:cNvPr>
          <p:cNvSpPr/>
          <p:nvPr/>
        </p:nvSpPr>
        <p:spPr>
          <a:xfrm>
            <a:off x="2794091" y="2237227"/>
            <a:ext cx="496388" cy="430887"/>
          </a:xfrm>
          <a:prstGeom prst="downArrow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矢印: 下 8">
            <a:extLst>
              <a:ext uri="{FF2B5EF4-FFF2-40B4-BE49-F238E27FC236}">
                <a16:creationId xmlns:a16="http://schemas.microsoft.com/office/drawing/2014/main" id="{51476A80-3B8C-BA8D-ADDC-B6D5FA223E01}"/>
              </a:ext>
            </a:extLst>
          </p:cNvPr>
          <p:cNvSpPr/>
          <p:nvPr/>
        </p:nvSpPr>
        <p:spPr>
          <a:xfrm>
            <a:off x="9012011" y="2237227"/>
            <a:ext cx="496388" cy="430887"/>
          </a:xfrm>
          <a:prstGeom prst="downArrow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DB56CCC-F955-E59E-C5E4-45119C8DD72F}"/>
              </a:ext>
            </a:extLst>
          </p:cNvPr>
          <p:cNvSpPr txBox="1"/>
          <p:nvPr/>
        </p:nvSpPr>
        <p:spPr>
          <a:xfrm>
            <a:off x="895624" y="2838798"/>
            <a:ext cx="42786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200" dirty="0">
                <a:solidFill>
                  <a:srgbClr val="FF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多重比較</a:t>
            </a:r>
            <a:r>
              <a:rPr lang="en-US" altLang="ja-JP" sz="200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(Holm</a:t>
            </a:r>
            <a:r>
              <a:rPr lang="ja-JP" altLang="en-US" sz="200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法など</a:t>
            </a:r>
            <a:r>
              <a:rPr lang="en-US" altLang="ja-JP" sz="200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)</a:t>
            </a:r>
            <a:endParaRPr lang="en-US" altLang="ja-JP" sz="22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504261B-3CDE-C81B-E0F7-4BD7514BBAC3}"/>
              </a:ext>
            </a:extLst>
          </p:cNvPr>
          <p:cNvSpPr txBox="1"/>
          <p:nvPr/>
        </p:nvSpPr>
        <p:spPr>
          <a:xfrm>
            <a:off x="7129601" y="2781223"/>
            <a:ext cx="42786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200" dirty="0">
                <a:solidFill>
                  <a:srgbClr val="FF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単純主効果</a:t>
            </a:r>
            <a:endParaRPr lang="en-US" altLang="ja-JP" sz="2200" dirty="0">
              <a:solidFill>
                <a:srgbClr val="FF0000"/>
              </a:solidFill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E22E783-70E2-6193-BF14-B20504BC554D}"/>
              </a:ext>
            </a:extLst>
          </p:cNvPr>
          <p:cNvSpPr txBox="1"/>
          <p:nvPr/>
        </p:nvSpPr>
        <p:spPr>
          <a:xfrm>
            <a:off x="1657223" y="3513908"/>
            <a:ext cx="42786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20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・運動習慣あり＞なし</a:t>
            </a:r>
            <a:endParaRPr lang="en-US" altLang="ja-JP" sz="22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  <a:p>
            <a:r>
              <a:rPr lang="ja-JP" altLang="en-US" sz="220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・若年層＞中年層，高齢層</a:t>
            </a:r>
            <a:endParaRPr lang="en-US" altLang="ja-JP" sz="22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8E1878C-F9DC-B5BC-B087-0FA17F8B290C}"/>
              </a:ext>
            </a:extLst>
          </p:cNvPr>
          <p:cNvSpPr txBox="1"/>
          <p:nvPr/>
        </p:nvSpPr>
        <p:spPr>
          <a:xfrm>
            <a:off x="7796437" y="3378399"/>
            <a:ext cx="36117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20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・運動習慣あり と 年齢層</a:t>
            </a:r>
            <a:endParaRPr lang="en-US" altLang="ja-JP" sz="22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  <a:p>
            <a:r>
              <a:rPr lang="ja-JP" altLang="en-US" sz="220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・若年層 と 運動習慣</a:t>
            </a:r>
            <a:endParaRPr lang="en-US" altLang="ja-JP" sz="22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4" name="矢印: 下 13">
            <a:extLst>
              <a:ext uri="{FF2B5EF4-FFF2-40B4-BE49-F238E27FC236}">
                <a16:creationId xmlns:a16="http://schemas.microsoft.com/office/drawing/2014/main" id="{0FF7449F-DFB4-DEB3-3776-DFF3E3242EA9}"/>
              </a:ext>
            </a:extLst>
          </p:cNvPr>
          <p:cNvSpPr/>
          <p:nvPr/>
        </p:nvSpPr>
        <p:spPr>
          <a:xfrm>
            <a:off x="9012011" y="4360737"/>
            <a:ext cx="496388" cy="430887"/>
          </a:xfrm>
          <a:prstGeom prst="downArrow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889C750-91FB-698B-B639-BCE29052D0F1}"/>
              </a:ext>
            </a:extLst>
          </p:cNvPr>
          <p:cNvSpPr txBox="1"/>
          <p:nvPr/>
        </p:nvSpPr>
        <p:spPr>
          <a:xfrm>
            <a:off x="7129601" y="4961088"/>
            <a:ext cx="42786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200" dirty="0">
                <a:solidFill>
                  <a:srgbClr val="FF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多重比較</a:t>
            </a:r>
            <a:r>
              <a:rPr lang="en-US" altLang="ja-JP" sz="200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(Holm</a:t>
            </a:r>
            <a:r>
              <a:rPr lang="ja-JP" altLang="en-US" sz="200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法など</a:t>
            </a:r>
            <a:r>
              <a:rPr lang="en-US" altLang="ja-JP" sz="200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)</a:t>
            </a:r>
            <a:endParaRPr lang="en-US" altLang="ja-JP" sz="22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DA5AA63-523B-BB47-8F43-77C9E71613F3}"/>
              </a:ext>
            </a:extLst>
          </p:cNvPr>
          <p:cNvSpPr txBox="1"/>
          <p:nvPr/>
        </p:nvSpPr>
        <p:spPr>
          <a:xfrm>
            <a:off x="7693794" y="5512097"/>
            <a:ext cx="42786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20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・運動習慣あり：若年層</a:t>
            </a:r>
            <a:r>
              <a:rPr lang="ja-JP" altLang="en-US" sz="220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＞</a:t>
            </a:r>
            <a:r>
              <a:rPr lang="ja-JP" altLang="en-US" sz="220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中年層</a:t>
            </a:r>
            <a:endParaRPr lang="en-US" altLang="ja-JP" sz="22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  <a:p>
            <a:r>
              <a:rPr lang="ja-JP" altLang="en-US" sz="220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・若年層：運動習慣あり＞なし</a:t>
            </a:r>
            <a:endParaRPr lang="en-US" altLang="ja-JP" sz="22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1073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222</Words>
  <Application>Microsoft Office PowerPoint</Application>
  <PresentationFormat>ワイド画面</PresentationFormat>
  <Paragraphs>31</Paragraphs>
  <Slides>5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1" baseType="lpstr">
      <vt:lpstr>ＭＳ Ｐゴシック</vt:lpstr>
      <vt:lpstr>游ゴシック</vt:lpstr>
      <vt:lpstr>游ゴシック Light</vt:lpstr>
      <vt:lpstr>游明朝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重田 真宏</dc:creator>
  <cp:lastModifiedBy>重田 真宏</cp:lastModifiedBy>
  <cp:revision>7</cp:revision>
  <dcterms:created xsi:type="dcterms:W3CDTF">2024-12-19T04:22:46Z</dcterms:created>
  <dcterms:modified xsi:type="dcterms:W3CDTF">2024-12-19T10:28:20Z</dcterms:modified>
</cp:coreProperties>
</file>