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4" r:id="rId3"/>
    <p:sldId id="258" r:id="rId4"/>
    <p:sldId id="259" r:id="rId5"/>
    <p:sldId id="260" r:id="rId6"/>
    <p:sldId id="261" r:id="rId7"/>
    <p:sldId id="262"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7C80"/>
    <a:srgbClr val="FF66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77408" autoAdjust="0"/>
  </p:normalViewPr>
  <p:slideViewPr>
    <p:cSldViewPr snapToGrid="0">
      <p:cViewPr varScale="1">
        <p:scale>
          <a:sx n="90" d="100"/>
          <a:sy n="90" d="100"/>
        </p:scale>
        <p:origin x="11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AE8B8-65AF-4A4C-9850-136A6F359371}" type="datetimeFigureOut">
              <a:rPr kumimoji="1" lang="ja-JP" altLang="en-US" smtClean="0"/>
              <a:t>2025/1/7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94275-8135-4C77-A43F-1AB0B8D42D06}" type="slidenum">
              <a:rPr kumimoji="1" lang="ja-JP" altLang="en-US" smtClean="0"/>
              <a:t>‹#›</a:t>
            </a:fld>
            <a:endParaRPr kumimoji="1" lang="ja-JP" altLang="en-US"/>
          </a:p>
        </p:txBody>
      </p:sp>
    </p:spTree>
    <p:extLst>
      <p:ext uri="{BB962C8B-B14F-4D97-AF65-F5344CB8AC3E}">
        <p14:creationId xmlns:p14="http://schemas.microsoft.com/office/powerpoint/2010/main" val="1210009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94275-8135-4C77-A43F-1AB0B8D42D06}" type="slidenum">
              <a:rPr kumimoji="1" lang="ja-JP" altLang="en-US" smtClean="0"/>
              <a:t>2</a:t>
            </a:fld>
            <a:endParaRPr kumimoji="1" lang="ja-JP" altLang="en-US"/>
          </a:p>
        </p:txBody>
      </p:sp>
    </p:spTree>
    <p:extLst>
      <p:ext uri="{BB962C8B-B14F-4D97-AF65-F5344CB8AC3E}">
        <p14:creationId xmlns:p14="http://schemas.microsoft.com/office/powerpoint/2010/main" val="7980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こちらのグラフは心電図なんですけど，人間の心拍は</a:t>
            </a:r>
            <a:r>
              <a:rPr kumimoji="1" lang="en-US" altLang="ja-JP" dirty="0"/>
              <a:t>1</a:t>
            </a:r>
            <a:r>
              <a:rPr kumimoji="1" lang="ja-JP" altLang="en-US" dirty="0"/>
              <a:t>・</a:t>
            </a:r>
            <a:r>
              <a:rPr kumimoji="1" lang="en-US" altLang="ja-JP" dirty="0"/>
              <a:t>2</a:t>
            </a:r>
            <a:r>
              <a:rPr kumimoji="1" lang="ja-JP" altLang="en-US" dirty="0"/>
              <a:t>・</a:t>
            </a:r>
            <a:r>
              <a:rPr kumimoji="1" lang="en-US" altLang="ja-JP" dirty="0"/>
              <a:t>3</a:t>
            </a:r>
            <a:r>
              <a:rPr kumimoji="1" lang="ja-JP" altLang="en-US" dirty="0"/>
              <a:t>拍と打っています．</a:t>
            </a:r>
            <a:endParaRPr kumimoji="1" lang="en-US" altLang="ja-JP" dirty="0"/>
          </a:p>
          <a:p>
            <a:r>
              <a:rPr kumimoji="1" lang="ja-JP" altLang="en-US" dirty="0"/>
              <a:t>この心臓の間隔は，一定の</a:t>
            </a:r>
            <a:r>
              <a:rPr lang="ja-JP" altLang="en-US" dirty="0"/>
              <a:t>リズムで拍動しているわけではなく，</a:t>
            </a:r>
            <a:r>
              <a:rPr kumimoji="1" lang="ja-JP" altLang="en-US" dirty="0"/>
              <a:t>呼吸の影響を受けて微妙にゆらいでいます．</a:t>
            </a:r>
            <a:endParaRPr kumimoji="1" lang="en-US" altLang="ja-JP" dirty="0"/>
          </a:p>
          <a:p>
            <a:r>
              <a:rPr kumimoji="1" lang="ja-JP" altLang="en-US" dirty="0"/>
              <a:t>心拍のゆらぎを心拍変動といいます．</a:t>
            </a:r>
            <a:endParaRPr kumimoji="1" lang="en-US" altLang="ja-JP" dirty="0"/>
          </a:p>
          <a:p>
            <a:endParaRPr kumimoji="1" lang="en-US" altLang="ja-JP" dirty="0"/>
          </a:p>
          <a:p>
            <a:r>
              <a:rPr kumimoji="1" lang="ja-JP" altLang="en-US" dirty="0"/>
              <a:t>心拍変動の指標の一つに</a:t>
            </a:r>
            <a:r>
              <a:rPr kumimoji="1" lang="en-US" altLang="ja-JP" dirty="0"/>
              <a:t>RMSSD</a:t>
            </a:r>
            <a:r>
              <a:rPr kumimoji="1" lang="ja-JP" altLang="en-US" dirty="0"/>
              <a:t>があり，主に副交感神経の活動を反映している．</a:t>
            </a:r>
            <a:endParaRPr kumimoji="1" lang="en-US" altLang="ja-JP" dirty="0"/>
          </a:p>
          <a:p>
            <a:r>
              <a:rPr kumimoji="1" lang="ja-JP" altLang="en-US" dirty="0"/>
              <a:t>授業前の緊張状態よりも睡眠時のリラックスしている状態の方が拍動間隔が大きく変動している</a:t>
            </a:r>
            <a:endParaRPr kumimoji="1" lang="en-US" altLang="ja-JP" dirty="0"/>
          </a:p>
          <a:p>
            <a:endParaRPr kumimoji="1" lang="en-US" altLang="ja-JP" dirty="0"/>
          </a:p>
          <a:p>
            <a:r>
              <a:rPr lang="ja-JP" altLang="en-US" kern="100" dirty="0">
                <a:latin typeface="ＭＳ Ｐゴシック" panose="020B0600070205080204" pitchFamily="50" charset="-128"/>
                <a:ea typeface="ＭＳ Ｐゴシック" panose="020B0600070205080204" pitchFamily="50" charset="-128"/>
                <a:cs typeface="Mangal" panose="02040503050203030202" pitchFamily="18" charset="0"/>
              </a:rPr>
              <a:t>つまり，</a:t>
            </a:r>
            <a:r>
              <a:rPr lang="en-US" altLang="ja-JP" kern="100" dirty="0">
                <a:latin typeface="ＭＳ Ｐゴシック" panose="020B0600070205080204" pitchFamily="50" charset="-128"/>
                <a:ea typeface="ＭＳ Ｐゴシック" panose="020B0600070205080204" pitchFamily="50" charset="-128"/>
                <a:cs typeface="Mangal" panose="02040503050203030202" pitchFamily="18" charset="0"/>
              </a:rPr>
              <a:t>RMSSD</a:t>
            </a:r>
            <a:r>
              <a:rPr lang="ja-JP" altLang="en-US" kern="100" dirty="0">
                <a:latin typeface="ＭＳ Ｐゴシック" panose="020B0600070205080204" pitchFamily="50" charset="-128"/>
                <a:ea typeface="ＭＳ Ｐゴシック" panose="020B0600070205080204" pitchFamily="50" charset="-128"/>
                <a:cs typeface="Mangal" panose="02040503050203030202" pitchFamily="18" charset="0"/>
              </a:rPr>
              <a:t>：</a:t>
            </a:r>
            <a:r>
              <a:rPr lang="ja-JP" altLang="en-US" sz="1200" dirty="0">
                <a:latin typeface="ＭＳ Ｐゴシック" panose="020B0600070205080204" pitchFamily="50" charset="-128"/>
                <a:ea typeface="ＭＳ Ｐゴシック" panose="020B0600070205080204" pitchFamily="50" charset="-128"/>
              </a:rPr>
              <a:t>リラクゼーションや回復の状態を評価</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kern="100" dirty="0">
                <a:solidFill>
                  <a:srgbClr val="FF0000"/>
                </a:solidFill>
                <a:effectLst/>
                <a:latin typeface="ＭＳ Ｐゴシック" panose="020B0600070205080204" pitchFamily="50" charset="-128"/>
                <a:ea typeface="ＭＳ Ｐゴシック" panose="020B0600070205080204" pitchFamily="50" charset="-128"/>
                <a:cs typeface="Mangal" panose="02040503050203030202" pitchFamily="18" charset="0"/>
              </a:rPr>
              <a:t>リラックス状態</a:t>
            </a:r>
            <a:r>
              <a:rPr lang="ja-JP" altLang="en-US" sz="12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にあると心拍間隔が大きく変動</a:t>
            </a:r>
            <a:endParaRPr lang="ja-JP" altLang="ja-JP" sz="1200" kern="100" dirty="0">
              <a:effectLst/>
              <a:latin typeface="ＭＳ Ｐゴシック" panose="020B0600070205080204" pitchFamily="50" charset="-128"/>
              <a:ea typeface="ＭＳ Ｐゴシック" panose="020B0600070205080204" pitchFamily="50" charset="-128"/>
              <a:cs typeface="Mangal" panose="02040503050203030202"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6394275-8135-4C77-A43F-1AB0B8D42D06}" type="slidenum">
              <a:rPr kumimoji="1" lang="ja-JP" altLang="en-US" smtClean="0"/>
              <a:t>3</a:t>
            </a:fld>
            <a:endParaRPr kumimoji="1" lang="ja-JP" altLang="en-US"/>
          </a:p>
        </p:txBody>
      </p:sp>
    </p:spTree>
    <p:extLst>
      <p:ext uri="{BB962C8B-B14F-4D97-AF65-F5344CB8AC3E}">
        <p14:creationId xmlns:p14="http://schemas.microsoft.com/office/powerpoint/2010/main" val="80218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こちらのグラフから，授業・進路選択・体調不良などの要因から上昇していることがわかります．</a:t>
            </a:r>
            <a:endParaRPr kumimoji="1" lang="en-US" altLang="ja-JP" dirty="0"/>
          </a:p>
          <a:p>
            <a:r>
              <a:rPr kumimoji="1" lang="ja-JP" altLang="en-US" dirty="0"/>
              <a:t>このことから，安静時心拍数は個人的なイベントによって変化していることが見て取れます．</a:t>
            </a:r>
          </a:p>
        </p:txBody>
      </p:sp>
      <p:sp>
        <p:nvSpPr>
          <p:cNvPr id="4" name="スライド番号プレースホルダー 3"/>
          <p:cNvSpPr>
            <a:spLocks noGrp="1"/>
          </p:cNvSpPr>
          <p:nvPr>
            <p:ph type="sldNum" sz="quarter" idx="5"/>
          </p:nvPr>
        </p:nvSpPr>
        <p:spPr/>
        <p:txBody>
          <a:bodyPr/>
          <a:lstStyle/>
          <a:p>
            <a:fld id="{A6394275-8135-4C77-A43F-1AB0B8D42D06}" type="slidenum">
              <a:rPr kumimoji="1" lang="ja-JP" altLang="en-US" smtClean="0"/>
              <a:t>4</a:t>
            </a:fld>
            <a:endParaRPr kumimoji="1" lang="ja-JP" altLang="en-US"/>
          </a:p>
        </p:txBody>
      </p:sp>
    </p:spTree>
    <p:extLst>
      <p:ext uri="{BB962C8B-B14F-4D97-AF65-F5344CB8AC3E}">
        <p14:creationId xmlns:p14="http://schemas.microsoft.com/office/powerpoint/2010/main" val="395779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ＭＳ Ｐゴシック" panose="020B0600070205080204" pitchFamily="50" charset="-128"/>
                <a:ea typeface="ＭＳ Ｐゴシック" panose="020B0600070205080204" pitchFamily="50" charset="-128"/>
              </a:rPr>
              <a:t>睡眠は、健康増進・維持に不可欠な休養活動です。</a:t>
            </a:r>
            <a:endParaRPr lang="en-US" altLang="ja-JP" sz="1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ＭＳ Ｐゴシック" panose="020B0600070205080204" pitchFamily="50" charset="-128"/>
                <a:ea typeface="ＭＳ Ｐゴシック" panose="020B0600070205080204" pitchFamily="50" charset="-128"/>
              </a:rPr>
              <a:t>この睡眠，具体的に「</a:t>
            </a:r>
            <a:r>
              <a:rPr lang="ja-JP" altLang="en-US" sz="1200" dirty="0">
                <a:latin typeface="ＭＳ Ｐゴシック" panose="020B0600070205080204" pitchFamily="50" charset="-128"/>
                <a:ea typeface="ＭＳ Ｐゴシック" panose="020B0600070205080204" pitchFamily="50" charset="-128"/>
              </a:rPr>
              <a:t>睡眠時間・質」は，身体的および精神的健康に影響を与えるとされています．</a:t>
            </a:r>
            <a:endParaRPr lang="en-US" altLang="ja-JP" sz="1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ＭＳ Ｐゴシック" panose="020B0600070205080204" pitchFamily="50" charset="-128"/>
                <a:ea typeface="ＭＳ Ｐゴシック" panose="020B0600070205080204" pitchFamily="50" charset="-128"/>
              </a:rPr>
              <a:t>どんな影響をもたらすのかについて，良質な睡眠がもたらすメリットとしては：～～</a:t>
            </a:r>
            <a:endParaRPr lang="en-US" altLang="ja-JP" sz="1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ＭＳ Ｐゴシック" panose="020B0600070205080204" pitchFamily="50" charset="-128"/>
                <a:ea typeface="ＭＳ Ｐゴシック" panose="020B0600070205080204" pitchFamily="50" charset="-128"/>
              </a:rPr>
              <a:t>他にも，労働災害や自動車事故など眠気や疲労が原因の事故や怪我のリスク低減にも役立ちます．</a:t>
            </a:r>
            <a:endParaRPr lang="en-US" altLang="ja-JP" sz="1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対して，睡眠不足が引き起こすデメリット</a:t>
            </a:r>
            <a:r>
              <a:rPr lang="ja-JP" altLang="en-US" sz="1200" b="1" dirty="0">
                <a:latin typeface="ＭＳ Ｐゴシック" panose="020B0600070205080204" pitchFamily="50" charset="-128"/>
                <a:ea typeface="ＭＳ Ｐゴシック" panose="020B0600070205080204" pitchFamily="50" charset="-128"/>
              </a:rPr>
              <a:t>：～～</a:t>
            </a:r>
            <a:endParaRPr lang="en-US" altLang="ja-JP" sz="1200" b="1"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ＭＳ Ｐゴシック" panose="020B0600070205080204" pitchFamily="50" charset="-128"/>
              <a:ea typeface="ＭＳ Ｐゴシック" panose="020B0600070205080204" pitchFamily="50" charset="-128"/>
            </a:endParaRPr>
          </a:p>
          <a:p>
            <a:r>
              <a:rPr lang="en-US" altLang="ja-JP" b="1" dirty="0"/>
              <a:t>1. </a:t>
            </a:r>
            <a:r>
              <a:rPr lang="ja-JP" altLang="en-US" b="1" dirty="0"/>
              <a:t>規則正しい生活リズム</a:t>
            </a:r>
          </a:p>
          <a:p>
            <a:pPr>
              <a:buFont typeface="Arial" panose="020B0604020202020204" pitchFamily="34" charset="0"/>
              <a:buChar char="•"/>
            </a:pPr>
            <a:r>
              <a:rPr lang="ja-JP" altLang="en-US" dirty="0"/>
              <a:t>毎日同じ時間に寝て起きる習慣をつける→夜更かししない</a:t>
            </a:r>
          </a:p>
          <a:p>
            <a:endParaRPr kumimoji="1" lang="en-US" altLang="ja-JP" dirty="0"/>
          </a:p>
          <a:p>
            <a:r>
              <a:rPr lang="en-US" altLang="ja-JP" b="1" dirty="0"/>
              <a:t>2. </a:t>
            </a:r>
            <a:r>
              <a:rPr lang="ja-JP" altLang="en-US" b="1" dirty="0"/>
              <a:t>寝る前のリラックス</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dirty="0"/>
              <a:t>・温かいお風呂に入る、軽いストレッチをするなど、リラックスできる活動を行う</a:t>
            </a:r>
            <a:endParaRPr lang="en-US" altLang="ja-JP" dirty="0"/>
          </a:p>
          <a:p>
            <a:pPr>
              <a:buFont typeface="Arial" panose="020B0604020202020204" pitchFamily="34" charset="0"/>
              <a:buNone/>
            </a:pPr>
            <a:r>
              <a:rPr lang="ja-JP" altLang="en-US" dirty="0"/>
              <a:t>・就寝前に心配事を考えすぎないように，「日記を書く、瞑想を取り入れる」などして，不安を整理する</a:t>
            </a:r>
            <a:endParaRPr lang="en-US" altLang="ja-JP" dirty="0"/>
          </a:p>
          <a:p>
            <a:endParaRPr kumimoji="1" lang="en-US" altLang="ja-JP" dirty="0"/>
          </a:p>
          <a:p>
            <a:r>
              <a:rPr lang="en-US" altLang="ja-JP" b="1" dirty="0"/>
              <a:t>3. </a:t>
            </a:r>
            <a:r>
              <a:rPr lang="ja-JP" altLang="en-US" b="1" dirty="0"/>
              <a:t>日中の活動</a:t>
            </a:r>
          </a:p>
          <a:p>
            <a:pPr>
              <a:buFont typeface="Arial" panose="020B0604020202020204" pitchFamily="34" charset="0"/>
              <a:buChar char="•"/>
            </a:pPr>
            <a:r>
              <a:rPr lang="ja-JP" altLang="en-US" dirty="0"/>
              <a:t>朝の太陽光を浴びて体内時計をリセットする。</a:t>
            </a:r>
          </a:p>
          <a:p>
            <a:pPr>
              <a:buFont typeface="Arial" panose="020B0604020202020204" pitchFamily="34" charset="0"/>
              <a:buChar char="•"/>
            </a:pPr>
            <a:r>
              <a:rPr lang="ja-JP" altLang="en-US" dirty="0"/>
              <a:t>適度な運動を取り入れる（ただし、寝る直前の激しい運動は避ける）。</a:t>
            </a:r>
            <a:endParaRPr lang="en-US" altLang="ja-JP" dirty="0"/>
          </a:p>
        </p:txBody>
      </p:sp>
      <p:sp>
        <p:nvSpPr>
          <p:cNvPr id="4" name="スライド番号プレースホルダー 3"/>
          <p:cNvSpPr>
            <a:spLocks noGrp="1"/>
          </p:cNvSpPr>
          <p:nvPr>
            <p:ph type="sldNum" sz="quarter" idx="5"/>
          </p:nvPr>
        </p:nvSpPr>
        <p:spPr/>
        <p:txBody>
          <a:bodyPr/>
          <a:lstStyle/>
          <a:p>
            <a:fld id="{A6394275-8135-4C77-A43F-1AB0B8D42D06}" type="slidenum">
              <a:rPr kumimoji="1" lang="ja-JP" altLang="en-US" smtClean="0"/>
              <a:t>5</a:t>
            </a:fld>
            <a:endParaRPr kumimoji="1" lang="ja-JP" altLang="en-US"/>
          </a:p>
        </p:txBody>
      </p:sp>
    </p:spTree>
    <p:extLst>
      <p:ext uri="{BB962C8B-B14F-4D97-AF65-F5344CB8AC3E}">
        <p14:creationId xmlns:p14="http://schemas.microsoft.com/office/powerpoint/2010/main" val="262661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運動習慣がある人のメリット</a:t>
            </a:r>
            <a:endParaRPr lang="en-US" altLang="ja-JP" b="1" dirty="0"/>
          </a:p>
          <a:p>
            <a:r>
              <a:rPr lang="ja-JP" altLang="en-US" b="1" dirty="0"/>
              <a:t>・心肺機能の向上</a:t>
            </a:r>
            <a:r>
              <a:rPr lang="en-US" altLang="ja-JP" dirty="0"/>
              <a:t>: </a:t>
            </a:r>
            <a:r>
              <a:rPr lang="ja-JP" altLang="en-US" dirty="0">
                <a:latin typeface="ＭＳ Ｐゴシック" panose="020B0600070205080204" pitchFamily="50" charset="-128"/>
                <a:ea typeface="ＭＳ Ｐゴシック" panose="020B0600070205080204" pitchFamily="50" charset="-128"/>
              </a:rPr>
              <a:t>心臓病や高血圧の予防に効果的です．</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t>・</a:t>
            </a:r>
            <a:r>
              <a:rPr lang="ja-JP" altLang="en-US" b="1" dirty="0"/>
              <a:t>メンタルヘルスの向上</a:t>
            </a:r>
            <a:r>
              <a:rPr lang="en-US" altLang="ja-JP" dirty="0"/>
              <a:t>: </a:t>
            </a:r>
            <a:r>
              <a:rPr lang="ja-JP" altLang="en-US" dirty="0"/>
              <a:t>運動はストレスの軽減やうつ症状の改善に寄与します</a:t>
            </a:r>
            <a:endParaRPr lang="en-US" altLang="ja-JP" dirty="0"/>
          </a:p>
          <a:p>
            <a:r>
              <a:rPr lang="ja-JP" altLang="en-US" b="1" dirty="0"/>
              <a:t>・体重管理と代謝の向上</a:t>
            </a:r>
            <a:r>
              <a:rPr lang="en-US" altLang="ja-JP" dirty="0"/>
              <a:t>: </a:t>
            </a:r>
            <a:r>
              <a:rPr lang="ja-JP" altLang="en-US" dirty="0"/>
              <a:t>日常的な歩行はカロリー消費を促し、体重管理や基礎代謝の向上に寄与します。</a:t>
            </a:r>
            <a:endParaRPr lang="en-US" altLang="ja-JP" dirty="0"/>
          </a:p>
          <a:p>
            <a:endParaRPr kumimoji="1" lang="en-US" altLang="ja-JP" dirty="0"/>
          </a:p>
          <a:p>
            <a:r>
              <a:rPr kumimoji="1" lang="ja-JP" altLang="en-US" dirty="0"/>
              <a:t>対して，運動習慣がない人では</a:t>
            </a:r>
            <a:endParaRPr kumimoji="1" lang="en-US" altLang="ja-JP" dirty="0"/>
          </a:p>
          <a:p>
            <a:r>
              <a:rPr kumimoji="1" lang="ja-JP" altLang="en-US" dirty="0"/>
              <a:t>・</a:t>
            </a:r>
            <a:r>
              <a:rPr lang="ja-JP" altLang="en-US" b="1" dirty="0"/>
              <a:t>生活習慣病のリスク増加</a:t>
            </a:r>
            <a:r>
              <a:rPr lang="en-US" altLang="ja-JP" dirty="0"/>
              <a:t>: </a:t>
            </a:r>
            <a:r>
              <a:rPr lang="ja-JP" altLang="en-US" dirty="0"/>
              <a:t>糖尿病や肥満などの発症率が高まります。</a:t>
            </a:r>
            <a:endParaRPr kumimoji="1" lang="en-US" altLang="ja-JP" dirty="0"/>
          </a:p>
          <a:p>
            <a:r>
              <a:rPr kumimoji="1" lang="ja-JP" altLang="en-US" dirty="0"/>
              <a:t>・</a:t>
            </a:r>
            <a:r>
              <a:rPr lang="ja-JP" altLang="en-US" b="1" dirty="0"/>
              <a:t>精神的健康の悪化</a:t>
            </a:r>
            <a:r>
              <a:rPr lang="en-US" altLang="ja-JP" dirty="0"/>
              <a:t>: </a:t>
            </a:r>
            <a:r>
              <a:rPr lang="ja-JP" altLang="en-US" dirty="0"/>
              <a:t>運動不足は、不安やイライラが溜まりやすい。</a:t>
            </a:r>
            <a:endParaRPr lang="en-US" altLang="ja-JP" dirty="0"/>
          </a:p>
          <a:p>
            <a:r>
              <a:rPr kumimoji="1" lang="ja-JP" altLang="en-US" dirty="0"/>
              <a:t>・</a:t>
            </a:r>
            <a:r>
              <a:rPr lang="ja-JP" altLang="en-US" dirty="0">
                <a:latin typeface="ＭＳ Ｐゴシック" panose="020B0600070205080204" pitchFamily="50" charset="-128"/>
                <a:ea typeface="ＭＳ Ｐゴシック" panose="020B0600070205080204" pitchFamily="50" charset="-128"/>
              </a:rPr>
              <a:t>身体機能の低下と体型の変化：</a:t>
            </a:r>
            <a:r>
              <a:rPr lang="ja-JP" altLang="en-US" dirty="0"/>
              <a:t>運動不足による体重増加や筋力の減少により、日常生活での動作が困難になる可能性があります。</a:t>
            </a:r>
            <a:endParaRPr lang="en-US" altLang="ja-JP" dirty="0"/>
          </a:p>
          <a:p>
            <a:endParaRPr kumimoji="1" lang="en-US" altLang="ja-JP" dirty="0"/>
          </a:p>
          <a:p>
            <a:r>
              <a:rPr lang="ja-JP" altLang="en-US" sz="1200" dirty="0">
                <a:latin typeface="ＭＳ Ｐゴシック" panose="020B0600070205080204" pitchFamily="50" charset="-128"/>
                <a:ea typeface="ＭＳ Ｐゴシック" panose="020B0600070205080204" pitchFamily="50" charset="-128"/>
              </a:rPr>
              <a:t>運動方法の例</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　・有酸素運動：ウォーキングやジョギングで，</a:t>
            </a:r>
            <a:r>
              <a:rPr lang="en-US" altLang="ja-JP" sz="1200" dirty="0">
                <a:latin typeface="ＭＳ Ｐゴシック" panose="020B0600070205080204" pitchFamily="50" charset="-128"/>
                <a:ea typeface="ＭＳ Ｐゴシック" panose="020B0600070205080204" pitchFamily="50" charset="-128"/>
              </a:rPr>
              <a:t> 1</a:t>
            </a:r>
            <a:r>
              <a:rPr lang="ja-JP" altLang="en-US" sz="1200" dirty="0">
                <a:latin typeface="ＭＳ Ｐゴシック" panose="020B0600070205080204" pitchFamily="50" charset="-128"/>
                <a:ea typeface="ＭＳ Ｐゴシック" panose="020B0600070205080204" pitchFamily="50" charset="-128"/>
              </a:rPr>
              <a:t>日</a:t>
            </a:r>
            <a:r>
              <a:rPr lang="en-US" altLang="ja-JP" sz="1200" dirty="0">
                <a:latin typeface="ＭＳ Ｐゴシック" panose="020B0600070205080204" pitchFamily="50" charset="-128"/>
                <a:ea typeface="ＭＳ Ｐゴシック" panose="020B0600070205080204" pitchFamily="50" charset="-128"/>
              </a:rPr>
              <a:t>8,000</a:t>
            </a:r>
            <a:r>
              <a:rPr lang="ja-JP" altLang="en-US"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10,000</a:t>
            </a:r>
            <a:r>
              <a:rPr lang="ja-JP" altLang="en-US" sz="1200" dirty="0">
                <a:latin typeface="ＭＳ Ｐゴシック" panose="020B0600070205080204" pitchFamily="50" charset="-128"/>
                <a:ea typeface="ＭＳ Ｐゴシック" panose="020B0600070205080204" pitchFamily="50" charset="-128"/>
              </a:rPr>
              <a:t>歩以上を目標とする</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　　　　　　　　　　（普段あまり歩かない場合，</a:t>
            </a:r>
            <a:r>
              <a:rPr lang="en-US" altLang="ja-JP" sz="1200" dirty="0">
                <a:latin typeface="ＭＳ Ｐゴシック" panose="020B0600070205080204" pitchFamily="50" charset="-128"/>
                <a:ea typeface="ＭＳ Ｐゴシック" panose="020B0600070205080204" pitchFamily="50" charset="-128"/>
              </a:rPr>
              <a:t>1</a:t>
            </a:r>
            <a:r>
              <a:rPr lang="ja-JP" altLang="en-US" sz="1200" dirty="0">
                <a:latin typeface="ＭＳ Ｐゴシック" panose="020B0600070205080204" pitchFamily="50" charset="-128"/>
                <a:ea typeface="ＭＳ Ｐゴシック" panose="020B0600070205080204" pitchFamily="50" charset="-128"/>
              </a:rPr>
              <a:t>日</a:t>
            </a:r>
            <a:r>
              <a:rPr lang="en-US" altLang="ja-JP" sz="1200" dirty="0">
                <a:latin typeface="ＭＳ Ｐゴシック" panose="020B0600070205080204" pitchFamily="50" charset="-128"/>
                <a:ea typeface="ＭＳ Ｐゴシック" panose="020B0600070205080204" pitchFamily="50" charset="-128"/>
              </a:rPr>
              <a:t>6,000</a:t>
            </a:r>
            <a:r>
              <a:rPr lang="ja-JP" altLang="en-US" sz="1200" dirty="0">
                <a:latin typeface="ＭＳ Ｐゴシック" panose="020B0600070205080204" pitchFamily="50" charset="-128"/>
                <a:ea typeface="ＭＳ Ｐゴシック" panose="020B0600070205080204" pitchFamily="50" charset="-128"/>
              </a:rPr>
              <a:t>歩以上を目標にして徐々に増やす）</a:t>
            </a:r>
          </a:p>
          <a:p>
            <a:endParaRPr kumimoji="1" lang="ja-JP" altLang="en-US" dirty="0"/>
          </a:p>
        </p:txBody>
      </p:sp>
      <p:sp>
        <p:nvSpPr>
          <p:cNvPr id="4" name="スライド番号プレースホルダー 3"/>
          <p:cNvSpPr>
            <a:spLocks noGrp="1"/>
          </p:cNvSpPr>
          <p:nvPr>
            <p:ph type="sldNum" sz="quarter" idx="5"/>
          </p:nvPr>
        </p:nvSpPr>
        <p:spPr/>
        <p:txBody>
          <a:bodyPr/>
          <a:lstStyle/>
          <a:p>
            <a:fld id="{A6394275-8135-4C77-A43F-1AB0B8D42D06}" type="slidenum">
              <a:rPr kumimoji="1" lang="ja-JP" altLang="en-US" smtClean="0"/>
              <a:t>6</a:t>
            </a:fld>
            <a:endParaRPr kumimoji="1" lang="ja-JP" altLang="en-US"/>
          </a:p>
        </p:txBody>
      </p:sp>
    </p:spTree>
    <p:extLst>
      <p:ext uri="{BB962C8B-B14F-4D97-AF65-F5344CB8AC3E}">
        <p14:creationId xmlns:p14="http://schemas.microsoft.com/office/powerpoint/2010/main" val="116530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CF8BC-752E-CCBF-869C-7DC1E883443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897151C-BA98-F1D5-B9A9-88F8547C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382B580-8EE5-F7C3-48C2-E9FF83E09A24}"/>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F46FEDF7-B00C-8A21-38BE-9EEC477E84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6E92EA-D6D9-A419-8178-D72437E30DD2}"/>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59262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9E22-5118-B36A-BBC1-F223B19AA58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B60B8F-0A30-9588-D5D0-451EF5D19E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A538E4-027B-E881-4B85-736219B7BA22}"/>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81B0D941-E449-0542-74D6-4D04A9C1D8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5C1C44-D3A2-D82B-B21B-E69053926E1A}"/>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112791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99F4D41-C17F-31D8-3968-2D9F4B989EF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C4E161-37AE-75BA-1B43-83046C6F999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055AE7-DD64-981D-8649-F87A8A40DAF5}"/>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8F4A855F-C5B8-1F7E-ABC5-D1EFE11069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C0D917-EAEC-6E48-8759-A80A6C9A3CFB}"/>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233623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369DDB-B34B-2F87-4F00-6F574C7B41C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663843-C050-5378-19FD-8296AA47FB3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896091-07BB-1FD4-E7F9-AE7ADFF139F3}"/>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48DEC63F-0116-2A4F-37D0-AB80D67B54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4093C3-03D6-6FD5-0482-88A71AB87DF8}"/>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122608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8212B-86A7-24F0-DCF4-F1E2DB8C6C2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A247D-8DFB-1C74-2DE9-501BAF0E4D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94E3FC-1827-2E4F-1327-5A09ACA26184}"/>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21873A2A-7AC5-868E-0220-A4BE3F336D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01E0F3-25D9-A2E7-30AA-98E3AD179257}"/>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402478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21B31-63F9-15DC-BCCD-9769409CF1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9F2F522-E97E-FB9F-422A-CA6D818483C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8A25F2E-3902-85B5-9F1C-42EC8C1D72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BD781E3-562C-1B07-F77C-91DA9656901F}"/>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6" name="フッター プレースホルダー 5">
            <a:extLst>
              <a:ext uri="{FF2B5EF4-FFF2-40B4-BE49-F238E27FC236}">
                <a16:creationId xmlns:a16="http://schemas.microsoft.com/office/drawing/2014/main" id="{56161BEC-6063-CA30-2027-5DEAB4F938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77DB47-13C8-E0A1-7F03-87A81B1E6235}"/>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68177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6343C-05D5-2BE8-C065-A540F4F5018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719F03-B385-43B6-494F-4DC6ECF30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45421AA-5BB7-F204-62B5-B672ED3E090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171F6DB-0A4B-8775-22F7-8336B7591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7CB5265-29B4-34C3-C41F-7707C343406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ADCEFF-17D1-D889-E105-7F04DCF659DE}"/>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8" name="フッター プレースホルダー 7">
            <a:extLst>
              <a:ext uri="{FF2B5EF4-FFF2-40B4-BE49-F238E27FC236}">
                <a16:creationId xmlns:a16="http://schemas.microsoft.com/office/drawing/2014/main" id="{30581D86-6BD2-BF57-9F65-4F8CB30810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CED188C-57E7-DE7E-8C42-BCFE360C9B8A}"/>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4106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24FBAB-CA92-3C23-AE53-1A46425AA87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40614D-3FDB-6ADD-5B72-045D60BB5970}"/>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4" name="フッター プレースホルダー 3">
            <a:extLst>
              <a:ext uri="{FF2B5EF4-FFF2-40B4-BE49-F238E27FC236}">
                <a16:creationId xmlns:a16="http://schemas.microsoft.com/office/drawing/2014/main" id="{5842546E-0DEB-B977-BFC2-8562F3FA6E2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BE923D-6241-D48F-A8C0-A19F944798A3}"/>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92696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52BFAB-9066-DC02-70C1-2948F46F16E7}"/>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3" name="フッター プレースホルダー 2">
            <a:extLst>
              <a:ext uri="{FF2B5EF4-FFF2-40B4-BE49-F238E27FC236}">
                <a16:creationId xmlns:a16="http://schemas.microsoft.com/office/drawing/2014/main" id="{60C143AB-915C-1715-58C1-81ED18F50C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95A5E19-0A66-809C-F434-21742E98852A}"/>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3762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98A22E-54CE-82DD-0792-663CF8E590F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C0971B-1473-06EE-8864-BDCA6C34F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57405C3-2AB8-4687-1E1B-9FFDF582F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52852B-8E6C-04E4-938E-D29F47D4908C}"/>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6" name="フッター プレースホルダー 5">
            <a:extLst>
              <a:ext uri="{FF2B5EF4-FFF2-40B4-BE49-F238E27FC236}">
                <a16:creationId xmlns:a16="http://schemas.microsoft.com/office/drawing/2014/main" id="{7245BA05-B79C-F594-9C67-DB2CEF7D1B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38F48E-1805-6444-BBD9-5449777C72F3}"/>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70051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BF1DD-1CBA-D389-150D-A099804BD4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8E7BD18-B164-3BA3-91AD-3DA367FFA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0D3CA76-4815-8A0B-94C1-829C39D82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0128A0F-5F38-46C8-5B2C-5CA7BC1CAB7F}"/>
              </a:ext>
            </a:extLst>
          </p:cNvPr>
          <p:cNvSpPr>
            <a:spLocks noGrp="1"/>
          </p:cNvSpPr>
          <p:nvPr>
            <p:ph type="dt" sz="half" idx="10"/>
          </p:nvPr>
        </p:nvSpPr>
        <p:spPr/>
        <p:txBody>
          <a:bodyPr/>
          <a:lstStyle/>
          <a:p>
            <a:fld id="{AB2AB6F6-B1C5-4226-A279-2CE7BE1C22AD}" type="datetimeFigureOut">
              <a:rPr kumimoji="1" lang="ja-JP" altLang="en-US" smtClean="0"/>
              <a:t>2025/1/7</a:t>
            </a:fld>
            <a:endParaRPr kumimoji="1" lang="ja-JP" altLang="en-US"/>
          </a:p>
        </p:txBody>
      </p:sp>
      <p:sp>
        <p:nvSpPr>
          <p:cNvPr id="6" name="フッター プレースホルダー 5">
            <a:extLst>
              <a:ext uri="{FF2B5EF4-FFF2-40B4-BE49-F238E27FC236}">
                <a16:creationId xmlns:a16="http://schemas.microsoft.com/office/drawing/2014/main" id="{F790690F-CD0D-F679-3BCC-937C5FF48C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BB647A-9D03-1D4F-AF72-A8C7172045B4}"/>
              </a:ext>
            </a:extLst>
          </p:cNvPr>
          <p:cNvSpPr>
            <a:spLocks noGrp="1"/>
          </p:cNvSpPr>
          <p:nvPr>
            <p:ph type="sldNum" sz="quarter" idx="12"/>
          </p:nvPr>
        </p:nvSpPr>
        <p:spPr/>
        <p:txBody>
          <a:body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221191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C50075B-AE7D-81EB-A690-ABD485346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402E16-7515-E9C4-07EF-97FF5C328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589E90-F565-F110-7E2C-527C347A6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2AB6F6-B1C5-4226-A279-2CE7BE1C22AD}"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20FAB6A6-AB6D-C092-4849-9A59B60AF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C17AA96-7401-56FB-8AB3-BA0E014E6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5E8A77-E4A1-4737-BBCA-89654613FAE7}" type="slidenum">
              <a:rPr kumimoji="1" lang="ja-JP" altLang="en-US" smtClean="0"/>
              <a:t>‹#›</a:t>
            </a:fld>
            <a:endParaRPr kumimoji="1" lang="ja-JP" altLang="en-US"/>
          </a:p>
        </p:txBody>
      </p:sp>
    </p:spTree>
    <p:extLst>
      <p:ext uri="{BB962C8B-B14F-4D97-AF65-F5344CB8AC3E}">
        <p14:creationId xmlns:p14="http://schemas.microsoft.com/office/powerpoint/2010/main" val="315339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A5B3675-4810-9F2A-35B7-D17E35310869}"/>
              </a:ext>
            </a:extLst>
          </p:cNvPr>
          <p:cNvGrpSpPr/>
          <p:nvPr/>
        </p:nvGrpSpPr>
        <p:grpSpPr>
          <a:xfrm>
            <a:off x="465910" y="130882"/>
            <a:ext cx="10742024" cy="6631072"/>
            <a:chOff x="404950" y="68861"/>
            <a:chExt cx="10742024" cy="6631072"/>
          </a:xfrm>
        </p:grpSpPr>
        <p:pic>
          <p:nvPicPr>
            <p:cNvPr id="4" name="図 3" descr="屋内, 立つ, 持つ, テーブル が含まれている画像&#10;&#10;自動的に生成された説明">
              <a:extLst>
                <a:ext uri="{FF2B5EF4-FFF2-40B4-BE49-F238E27FC236}">
                  <a16:creationId xmlns:a16="http://schemas.microsoft.com/office/drawing/2014/main" id="{D72BE46D-7BF3-185C-BBAD-1A47DAA0D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334" y="949234"/>
              <a:ext cx="9711388" cy="5351821"/>
            </a:xfrm>
            <a:prstGeom prst="rect">
              <a:avLst/>
            </a:prstGeom>
          </p:spPr>
        </p:pic>
        <p:sp>
          <p:nvSpPr>
            <p:cNvPr id="5" name="吹き出し: 角を丸めた四角形 4">
              <a:extLst>
                <a:ext uri="{FF2B5EF4-FFF2-40B4-BE49-F238E27FC236}">
                  <a16:creationId xmlns:a16="http://schemas.microsoft.com/office/drawing/2014/main" id="{1793D3E7-8827-FE58-DE79-3F1EDC5E90AB}"/>
                </a:ext>
              </a:extLst>
            </p:cNvPr>
            <p:cNvSpPr/>
            <p:nvPr/>
          </p:nvSpPr>
          <p:spPr>
            <a:xfrm>
              <a:off x="404950" y="68861"/>
              <a:ext cx="2608216" cy="870857"/>
            </a:xfrm>
            <a:prstGeom prst="wedgeRoundRectCallout">
              <a:avLst>
                <a:gd name="adj1" fmla="val -4692"/>
                <a:gd name="adj2" fmla="val 66500"/>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①アドバイザーの変更ボタン</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男性</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or</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女性</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endParaRPr kumimoji="1" lang="ja-JP" altLang="en-US"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6" name="吹き出し: 角を丸めた四角形 5">
              <a:extLst>
                <a:ext uri="{FF2B5EF4-FFF2-40B4-BE49-F238E27FC236}">
                  <a16:creationId xmlns:a16="http://schemas.microsoft.com/office/drawing/2014/main" id="{314FD522-85EF-A2C2-C2C2-E276D90C97D2}"/>
                </a:ext>
              </a:extLst>
            </p:cNvPr>
            <p:cNvSpPr/>
            <p:nvPr/>
          </p:nvSpPr>
          <p:spPr>
            <a:xfrm>
              <a:off x="7659191" y="69265"/>
              <a:ext cx="3252650" cy="870857"/>
            </a:xfrm>
            <a:prstGeom prst="wedgeRoundRectCallout">
              <a:avLst>
                <a:gd name="adj1" fmla="val -35380"/>
                <a:gd name="adj2" fmla="val 72500"/>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創英角ﾎﾟｯﾌﾟ体" panose="040B0A09000000000000" pitchFamily="49" charset="-128"/>
                  <a:ea typeface="HG創英角ﾎﾟｯﾌﾟ体" panose="040B0A09000000000000" pitchFamily="49" charset="-128"/>
                </a:rPr>
                <a:t>②健康グラフ：</a:t>
              </a:r>
              <a:r>
                <a:rPr kumimoji="1" lang="en-US" altLang="ja-JP" sz="2000" dirty="0">
                  <a:solidFill>
                    <a:schemeClr val="tx1"/>
                  </a:solidFill>
                  <a:latin typeface="HG創英角ﾎﾟｯﾌﾟ体" panose="040B0A09000000000000" pitchFamily="49" charset="-128"/>
                  <a:ea typeface="HG創英角ﾎﾟｯﾌﾟ体" panose="040B0A09000000000000" pitchFamily="49" charset="-128"/>
                </a:rPr>
                <a:t>4</a:t>
              </a:r>
              <a:r>
                <a:rPr kumimoji="1" lang="ja-JP" altLang="en-US" sz="2000" dirty="0">
                  <a:solidFill>
                    <a:schemeClr val="tx1"/>
                  </a:solidFill>
                  <a:latin typeface="HG創英角ﾎﾟｯﾌﾟ体" panose="040B0A09000000000000" pitchFamily="49" charset="-128"/>
                  <a:ea typeface="HG創英角ﾎﾟｯﾌﾟ体" panose="040B0A09000000000000" pitchFamily="49" charset="-128"/>
                </a:rPr>
                <a:t>指標</a:t>
              </a:r>
              <a:endParaRPr kumimoji="1" lang="en-US" altLang="ja-JP" sz="2000" dirty="0">
                <a:solidFill>
                  <a:schemeClr val="tx1"/>
                </a:solidFill>
                <a:latin typeface="HG創英角ﾎﾟｯﾌﾟ体" panose="040B0A09000000000000" pitchFamily="49" charset="-128"/>
                <a:ea typeface="HG創英角ﾎﾟｯﾌﾟ体" panose="040B0A09000000000000" pitchFamily="49" charset="-128"/>
              </a:endParaRPr>
            </a:p>
            <a:p>
              <a:pPr algn="ct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（先週・今週・予測データ）</a:t>
              </a:r>
            </a:p>
          </p:txBody>
        </p:sp>
        <p:sp>
          <p:nvSpPr>
            <p:cNvPr id="7" name="吹き出し: 角を丸めた四角形 6">
              <a:extLst>
                <a:ext uri="{FF2B5EF4-FFF2-40B4-BE49-F238E27FC236}">
                  <a16:creationId xmlns:a16="http://schemas.microsoft.com/office/drawing/2014/main" id="{25164E5E-35F6-1B8D-7E69-36B30803DE15}"/>
                </a:ext>
              </a:extLst>
            </p:cNvPr>
            <p:cNvSpPr/>
            <p:nvPr/>
          </p:nvSpPr>
          <p:spPr>
            <a:xfrm>
              <a:off x="7894324" y="5153236"/>
              <a:ext cx="3252650" cy="1546697"/>
            </a:xfrm>
            <a:prstGeom prst="wedgeRoundRectCallout">
              <a:avLst>
                <a:gd name="adj1" fmla="val -63761"/>
                <a:gd name="adj2" fmla="val -24937"/>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創英角ﾎﾟｯﾌﾟ体" panose="040B0A09000000000000" pitchFamily="49" charset="-128"/>
                  <a:ea typeface="HG創英角ﾎﾟｯﾌﾟ体" panose="040B0A09000000000000" pitchFamily="49" charset="-128"/>
                </a:rPr>
                <a:t>③</a:t>
              </a:r>
              <a:r>
                <a:rPr lang="en-US" altLang="ja-JP" sz="2000" dirty="0">
                  <a:solidFill>
                    <a:schemeClr val="tx1"/>
                  </a:solidFill>
                  <a:latin typeface="HG創英角ﾎﾟｯﾌﾟ体" panose="040B0A09000000000000" pitchFamily="49" charset="-128"/>
                  <a:ea typeface="HG創英角ﾎﾟｯﾌﾟ体" panose="040B0A09000000000000" pitchFamily="49" charset="-128"/>
                </a:rPr>
                <a:t>AI</a:t>
              </a:r>
              <a:r>
                <a:rPr lang="ja-JP" altLang="en-US" sz="2000" dirty="0">
                  <a:solidFill>
                    <a:schemeClr val="tx1"/>
                  </a:solidFill>
                  <a:latin typeface="HG創英角ﾎﾟｯﾌﾟ体" panose="040B0A09000000000000" pitchFamily="49" charset="-128"/>
                  <a:ea typeface="HG創英角ﾎﾟｯﾌﾟ体" panose="040B0A09000000000000" pitchFamily="49" charset="-128"/>
                </a:rPr>
                <a:t>との会話</a:t>
              </a:r>
              <a:endParaRPr lang="en-US" altLang="ja-JP" sz="2000" dirty="0">
                <a:solidFill>
                  <a:schemeClr val="tx1"/>
                </a:solidFill>
                <a:latin typeface="HG創英角ﾎﾟｯﾌﾟ体" panose="040B0A09000000000000" pitchFamily="49" charset="-128"/>
                <a:ea typeface="HG創英角ﾎﾟｯﾌﾟ体" panose="040B0A09000000000000" pitchFamily="49" charset="-128"/>
              </a:endParaRPr>
            </a:p>
            <a:p>
              <a:r>
                <a:rPr kumimoji="1" lang="ja-JP" altLang="en-US" sz="2000" dirty="0">
                  <a:solidFill>
                    <a:schemeClr val="tx1"/>
                  </a:solidFill>
                  <a:latin typeface="HG創英角ﾎﾟｯﾌﾟ体" panose="040B0A09000000000000" pitchFamily="49" charset="-128"/>
                  <a:ea typeface="HG創英角ﾎﾟｯﾌﾟ体" panose="040B0A09000000000000" pitchFamily="49" charset="-128"/>
                </a:rPr>
                <a:t>・テキスト入力，送信</a:t>
              </a:r>
              <a:endParaRPr kumimoji="1" lang="en-US" altLang="ja-JP" sz="20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000" dirty="0">
                  <a:solidFill>
                    <a:schemeClr val="tx1"/>
                  </a:solidFill>
                  <a:latin typeface="HG創英角ﾎﾟｯﾌﾟ体" panose="040B0A09000000000000" pitchFamily="49" charset="-128"/>
                  <a:ea typeface="HG創英角ﾎﾟｯﾌﾟ体" panose="040B0A09000000000000" pitchFamily="49" charset="-128"/>
                </a:rPr>
                <a:t>・</a:t>
              </a:r>
              <a:r>
                <a:rPr lang="en-US" altLang="ja-JP" sz="2000" dirty="0">
                  <a:solidFill>
                    <a:schemeClr val="tx1"/>
                  </a:solidFill>
                  <a:latin typeface="HG創英角ﾎﾟｯﾌﾟ体" panose="040B0A09000000000000" pitchFamily="49" charset="-128"/>
                  <a:ea typeface="HG創英角ﾎﾟｯﾌﾟ体" panose="040B0A09000000000000" pitchFamily="49" charset="-128"/>
                </a:rPr>
                <a:t>AI</a:t>
              </a:r>
              <a:r>
                <a:rPr lang="ja-JP" altLang="en-US" sz="2000" dirty="0">
                  <a:solidFill>
                    <a:schemeClr val="tx1"/>
                  </a:solidFill>
                  <a:latin typeface="HG創英角ﾎﾟｯﾌﾟ体" panose="040B0A09000000000000" pitchFamily="49" charset="-128"/>
                  <a:ea typeface="HG創英角ﾎﾟｯﾌﾟ体" panose="040B0A09000000000000" pitchFamily="49" charset="-128"/>
                </a:rPr>
                <a:t>からの返答</a:t>
              </a:r>
              <a:endParaRPr lang="en-US" altLang="ja-JP" sz="2000" dirty="0">
                <a:solidFill>
                  <a:schemeClr val="tx1"/>
                </a:solidFill>
                <a:latin typeface="HG創英角ﾎﾟｯﾌﾟ体" panose="040B0A09000000000000" pitchFamily="49" charset="-128"/>
                <a:ea typeface="HG創英角ﾎﾟｯﾌﾟ体" panose="040B0A09000000000000" pitchFamily="49" charset="-128"/>
              </a:endParaRPr>
            </a:p>
            <a:p>
              <a:r>
                <a:rPr lang="ja-JP" altLang="en-US" sz="2000" dirty="0">
                  <a:solidFill>
                    <a:schemeClr val="tx1"/>
                  </a:solidFill>
                  <a:latin typeface="HG創英角ﾎﾟｯﾌﾟ体" panose="040B0A09000000000000" pitchFamily="49" charset="-128"/>
                  <a:ea typeface="HG創英角ﾎﾟｯﾌﾟ体" panose="040B0A09000000000000" pitchFamily="49" charset="-128"/>
                </a:rPr>
                <a:t>・健康グラフの送信</a:t>
              </a:r>
              <a:endParaRPr lang="en-US" altLang="ja-JP" sz="2000" dirty="0">
                <a:solidFill>
                  <a:schemeClr val="tx1"/>
                </a:solidFill>
                <a:latin typeface="HG創英角ﾎﾟｯﾌﾟ体" panose="040B0A09000000000000" pitchFamily="49" charset="-128"/>
                <a:ea typeface="HG創英角ﾎﾟｯﾌﾟ体" panose="040B0A09000000000000" pitchFamily="49" charset="-128"/>
              </a:endParaRPr>
            </a:p>
          </p:txBody>
        </p:sp>
      </p:grpSp>
    </p:spTree>
    <p:extLst>
      <p:ext uri="{BB962C8B-B14F-4D97-AF65-F5344CB8AC3E}">
        <p14:creationId xmlns:p14="http://schemas.microsoft.com/office/powerpoint/2010/main" val="420046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92D2-ED17-D2DC-9125-A0B55D660CC4}"/>
            </a:ext>
          </a:extLst>
        </p:cNvPr>
        <p:cNvGrpSpPr/>
        <p:nvPr/>
      </p:nvGrpSpPr>
      <p:grpSpPr>
        <a:xfrm>
          <a:off x="0" y="0"/>
          <a:ext cx="0" cy="0"/>
          <a:chOff x="0" y="0"/>
          <a:chExt cx="0" cy="0"/>
        </a:xfrm>
      </p:grpSpPr>
      <p:pic>
        <p:nvPicPr>
          <p:cNvPr id="10" name="図 9" descr="グラフ, 折れ線グラフ">
            <a:extLst>
              <a:ext uri="{FF2B5EF4-FFF2-40B4-BE49-F238E27FC236}">
                <a16:creationId xmlns:a16="http://schemas.microsoft.com/office/drawing/2014/main" id="{6727175E-F90E-1197-DC37-2668C3012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62" y="0"/>
            <a:ext cx="9581940" cy="6858000"/>
          </a:xfrm>
          <a:prstGeom prst="rect">
            <a:avLst/>
          </a:prstGeom>
        </p:spPr>
      </p:pic>
      <p:sp>
        <p:nvSpPr>
          <p:cNvPr id="2" name="右中かっこ 1">
            <a:extLst>
              <a:ext uri="{FF2B5EF4-FFF2-40B4-BE49-F238E27FC236}">
                <a16:creationId xmlns:a16="http://schemas.microsoft.com/office/drawing/2014/main" id="{3A5065B7-D21A-8381-C6E5-678FBCE57A46}"/>
              </a:ext>
            </a:extLst>
          </p:cNvPr>
          <p:cNvSpPr/>
          <p:nvPr/>
        </p:nvSpPr>
        <p:spPr>
          <a:xfrm>
            <a:off x="9833566" y="200967"/>
            <a:ext cx="347088" cy="6290268"/>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24EA9C2-FB72-6D36-17FA-AC1ADF6B918F}"/>
              </a:ext>
            </a:extLst>
          </p:cNvPr>
          <p:cNvSpPr txBox="1"/>
          <p:nvPr/>
        </p:nvSpPr>
        <p:spPr>
          <a:xfrm>
            <a:off x="2526742" y="2629755"/>
            <a:ext cx="760745" cy="400110"/>
          </a:xfrm>
          <a:prstGeom prst="rect">
            <a:avLst/>
          </a:prstGeom>
          <a:solidFill>
            <a:schemeClr val="bg1"/>
          </a:solidFill>
        </p:spPr>
        <p:txBody>
          <a:bodyPr wrap="square" rtlCol="0">
            <a:spAutoFit/>
          </a:bodyPr>
          <a:lstStyle/>
          <a:p>
            <a:r>
              <a:rPr lang="ja-JP" altLang="en-US" sz="2000" b="1" dirty="0">
                <a:latin typeface="ＭＳ Ｐゴシック" panose="020B0600070205080204" pitchFamily="50" charset="-128"/>
                <a:ea typeface="ＭＳ Ｐゴシック" panose="020B0600070205080204" pitchFamily="50" charset="-128"/>
              </a:rPr>
              <a:t>今</a:t>
            </a:r>
            <a:r>
              <a:rPr kumimoji="1" lang="ja-JP" altLang="en-US" sz="2000" b="1" dirty="0">
                <a:latin typeface="ＭＳ Ｐゴシック" panose="020B0600070205080204" pitchFamily="50" charset="-128"/>
                <a:ea typeface="ＭＳ Ｐゴシック" panose="020B0600070205080204" pitchFamily="50" charset="-128"/>
              </a:rPr>
              <a:t>週</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538BB440-2B1D-E60B-972A-91EA3265EDE7}"/>
              </a:ext>
            </a:extLst>
          </p:cNvPr>
          <p:cNvSpPr txBox="1"/>
          <p:nvPr/>
        </p:nvSpPr>
        <p:spPr>
          <a:xfrm>
            <a:off x="10242618" y="1951410"/>
            <a:ext cx="1880297" cy="3170099"/>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指標</a:t>
            </a:r>
            <a:endParaRPr kumimoji="1"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・心拍変動</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・安静時心拍数</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・睡眠時間</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・歩数</a:t>
            </a:r>
            <a:endParaRPr kumimoji="1" lang="en-US" altLang="ja-JP" sz="2000" dirty="0">
              <a:latin typeface="ＭＳ Ｐゴシック" panose="020B0600070205080204" pitchFamily="50" charset="-128"/>
              <a:ea typeface="ＭＳ Ｐゴシック" panose="020B0600070205080204" pitchFamily="50" charset="-128"/>
            </a:endParaRPr>
          </a:p>
          <a:p>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表示形式</a:t>
            </a:r>
            <a:endParaRPr kumimoji="1"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・平日：黒色</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・土曜：青色</a:t>
            </a:r>
            <a:endParaRPr kumimoji="1"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・日曜：赤色</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6A3FB66E-4240-9E02-5A27-2BC7590DD8DC}"/>
              </a:ext>
            </a:extLst>
          </p:cNvPr>
          <p:cNvSpPr txBox="1"/>
          <p:nvPr/>
        </p:nvSpPr>
        <p:spPr>
          <a:xfrm>
            <a:off x="1250601" y="2629755"/>
            <a:ext cx="760745" cy="400110"/>
          </a:xfrm>
          <a:prstGeom prst="rect">
            <a:avLst/>
          </a:prstGeom>
          <a:solidFill>
            <a:schemeClr val="bg1"/>
          </a:solid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先週</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9C68DB7C-FD5B-9054-9B4A-2DE3E8663F7A}"/>
              </a:ext>
            </a:extLst>
          </p:cNvPr>
          <p:cNvSpPr txBox="1"/>
          <p:nvPr/>
        </p:nvSpPr>
        <p:spPr>
          <a:xfrm>
            <a:off x="3802883" y="2629755"/>
            <a:ext cx="760745" cy="400110"/>
          </a:xfrm>
          <a:prstGeom prst="rect">
            <a:avLst/>
          </a:prstGeom>
          <a:solidFill>
            <a:schemeClr val="bg1"/>
          </a:solid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予測</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C8A804-8427-15B6-3D29-6290FDAFF42B}"/>
              </a:ext>
            </a:extLst>
          </p:cNvPr>
          <p:cNvSpPr txBox="1"/>
          <p:nvPr/>
        </p:nvSpPr>
        <p:spPr>
          <a:xfrm>
            <a:off x="3422510" y="5957435"/>
            <a:ext cx="760745" cy="400110"/>
          </a:xfrm>
          <a:prstGeom prst="rect">
            <a:avLst/>
          </a:prstGeom>
          <a:solidFill>
            <a:schemeClr val="bg1"/>
          </a:solidFill>
        </p:spPr>
        <p:txBody>
          <a:bodyPr wrap="square" rtlCol="0">
            <a:spAutoFit/>
          </a:bodyPr>
          <a:lstStyle/>
          <a:p>
            <a:r>
              <a:rPr lang="ja-JP" altLang="en-US" sz="2000" b="1" dirty="0">
                <a:latin typeface="ＭＳ Ｐゴシック" panose="020B0600070205080204" pitchFamily="50" charset="-128"/>
                <a:ea typeface="ＭＳ Ｐゴシック" panose="020B0600070205080204" pitchFamily="50" charset="-128"/>
              </a:rPr>
              <a:t>今</a:t>
            </a:r>
            <a:r>
              <a:rPr kumimoji="1" lang="ja-JP" altLang="en-US" sz="2000" b="1" dirty="0">
                <a:latin typeface="ＭＳ Ｐゴシック" panose="020B0600070205080204" pitchFamily="50" charset="-128"/>
                <a:ea typeface="ＭＳ Ｐゴシック" panose="020B0600070205080204" pitchFamily="50" charset="-128"/>
              </a:rPr>
              <a:t>週</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7681FF03-F246-CA7C-D3DF-2F06DE80B94E}"/>
              </a:ext>
            </a:extLst>
          </p:cNvPr>
          <p:cNvSpPr txBox="1"/>
          <p:nvPr/>
        </p:nvSpPr>
        <p:spPr>
          <a:xfrm>
            <a:off x="1433146" y="5957435"/>
            <a:ext cx="760745" cy="400110"/>
          </a:xfrm>
          <a:prstGeom prst="rect">
            <a:avLst/>
          </a:prstGeom>
          <a:solidFill>
            <a:schemeClr val="bg1"/>
          </a:solidFill>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先週</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6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5437CD2-8480-9CC5-9778-E1569FA65E8F}"/>
              </a:ext>
            </a:extLst>
          </p:cNvPr>
          <p:cNvSpPr txBox="1"/>
          <p:nvPr/>
        </p:nvSpPr>
        <p:spPr>
          <a:xfrm>
            <a:off x="531223" y="296036"/>
            <a:ext cx="4241074" cy="461665"/>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1. </a:t>
            </a:r>
            <a:r>
              <a:rPr kumimoji="1" lang="ja-JP" altLang="en-US" sz="2400" dirty="0">
                <a:latin typeface="ＭＳ Ｐゴシック" panose="020B0600070205080204" pitchFamily="50" charset="-128"/>
                <a:ea typeface="ＭＳ Ｐゴシック" panose="020B0600070205080204" pitchFamily="50" charset="-128"/>
              </a:rPr>
              <a:t>心拍変動</a:t>
            </a:r>
            <a:endParaRPr kumimoji="1" lang="ja-JP" altLang="en-US" sz="2000" dirty="0">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69001B8B-1B26-DDB1-436A-EA52ED28A8F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rcRect l="63463" t="3424" r="6968" b="43879"/>
          <a:stretch/>
        </p:blipFill>
        <p:spPr>
          <a:xfrm>
            <a:off x="8689549" y="711983"/>
            <a:ext cx="3026220" cy="2111712"/>
          </a:xfrm>
          <a:prstGeom prst="rect">
            <a:avLst/>
          </a:prstGeom>
        </p:spPr>
      </p:pic>
      <p:pic>
        <p:nvPicPr>
          <p:cNvPr id="8" name="図 7">
            <a:extLst>
              <a:ext uri="{FF2B5EF4-FFF2-40B4-BE49-F238E27FC236}">
                <a16:creationId xmlns:a16="http://schemas.microsoft.com/office/drawing/2014/main" id="{84A75B19-A346-3F32-6B82-073F1B325E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rcRect l="2938" t="3446" r="66832" b="43397"/>
          <a:stretch/>
        </p:blipFill>
        <p:spPr>
          <a:xfrm>
            <a:off x="5696333" y="711983"/>
            <a:ext cx="3026220" cy="2111712"/>
          </a:xfrm>
          <a:prstGeom prst="rect">
            <a:avLst/>
          </a:prstGeom>
        </p:spPr>
      </p:pic>
      <p:sp>
        <p:nvSpPr>
          <p:cNvPr id="11" name="テキスト ボックス 10">
            <a:extLst>
              <a:ext uri="{FF2B5EF4-FFF2-40B4-BE49-F238E27FC236}">
                <a16:creationId xmlns:a16="http://schemas.microsoft.com/office/drawing/2014/main" id="{4E75142D-7F49-9044-2DD7-137615CF0BA3}"/>
              </a:ext>
            </a:extLst>
          </p:cNvPr>
          <p:cNvSpPr txBox="1"/>
          <p:nvPr/>
        </p:nvSpPr>
        <p:spPr>
          <a:xfrm>
            <a:off x="505107" y="3076958"/>
            <a:ext cx="4641669" cy="646331"/>
          </a:xfrm>
          <a:prstGeom prst="rect">
            <a:avLst/>
          </a:prstGeom>
          <a:noFill/>
        </p:spPr>
        <p:txBody>
          <a:bodyPr wrap="square" rtlCol="0">
            <a:spAutoFit/>
          </a:bodyPr>
          <a:lstStyle/>
          <a:p>
            <a:r>
              <a:rPr lang="ja-JP" altLang="en-US" sz="1800" dirty="0">
                <a:effectLst/>
                <a:latin typeface="ＭＳ Ｐゴシック" panose="020B0600070205080204" pitchFamily="50" charset="-128"/>
                <a:ea typeface="ＭＳ Ｐゴシック" panose="020B0600070205080204" pitchFamily="50" charset="-128"/>
                <a:cs typeface="Mangal" panose="02040503050203030202" pitchFamily="18" charset="0"/>
              </a:rPr>
              <a:t>　</a:t>
            </a:r>
            <a:r>
              <a:rPr lang="ja-JP" altLang="ja-JP" sz="1800" dirty="0">
                <a:effectLst/>
                <a:latin typeface="ＭＳ Ｐゴシック" panose="020B0600070205080204" pitchFamily="50" charset="-128"/>
                <a:ea typeface="ＭＳ Ｐゴシック" panose="020B0600070205080204" pitchFamily="50" charset="-128"/>
                <a:cs typeface="Mangal" panose="02040503050203030202" pitchFamily="18" charset="0"/>
              </a:rPr>
              <a:t>心臓の拍動間隔</a:t>
            </a:r>
            <a:r>
              <a:rPr lang="ja-JP" altLang="en-US" sz="1800" dirty="0">
                <a:effectLst/>
                <a:latin typeface="ＭＳ Ｐゴシック" panose="020B0600070205080204" pitchFamily="50" charset="-128"/>
                <a:ea typeface="ＭＳ Ｐゴシック" panose="020B0600070205080204" pitchFamily="50" charset="-128"/>
                <a:cs typeface="Mangal" panose="02040503050203030202" pitchFamily="18" charset="0"/>
              </a:rPr>
              <a:t>は，</a:t>
            </a:r>
            <a:r>
              <a:rPr lang="ja-JP" altLang="en-US" sz="1800" u="sng" dirty="0">
                <a:effectLst/>
                <a:latin typeface="ＭＳ Ｐゴシック" panose="020B0600070205080204" pitchFamily="50" charset="-128"/>
                <a:ea typeface="ＭＳ Ｐゴシック" panose="020B0600070205080204" pitchFamily="50" charset="-128"/>
                <a:cs typeface="Mangal" panose="02040503050203030202" pitchFamily="18" charset="0"/>
              </a:rPr>
              <a:t>呼吸の影響を受けて</a:t>
            </a:r>
            <a:r>
              <a:rPr lang="ja-JP" altLang="en-US" dirty="0">
                <a:latin typeface="ＭＳ Ｐゴシック" panose="020B0600070205080204" pitchFamily="50" charset="-128"/>
                <a:ea typeface="ＭＳ Ｐゴシック" panose="020B0600070205080204" pitchFamily="50" charset="-128"/>
                <a:cs typeface="Mangal" panose="02040503050203030202" pitchFamily="18" charset="0"/>
              </a:rPr>
              <a:t>ゆ</a:t>
            </a:r>
            <a:r>
              <a:rPr lang="ja-JP" altLang="ja-JP" sz="1800" dirty="0">
                <a:effectLst/>
                <a:latin typeface="ＭＳ Ｐゴシック" panose="020B0600070205080204" pitchFamily="50" charset="-128"/>
                <a:ea typeface="ＭＳ Ｐゴシック" panose="020B0600070205080204" pitchFamily="50" charset="-128"/>
                <a:cs typeface="Mangal" panose="02040503050203030202" pitchFamily="18" charset="0"/>
              </a:rPr>
              <a:t>ら</a:t>
            </a:r>
            <a:r>
              <a:rPr lang="ja-JP" altLang="en-US" sz="1800" dirty="0">
                <a:effectLst/>
                <a:latin typeface="ＭＳ Ｐゴシック" panose="020B0600070205080204" pitchFamily="50" charset="-128"/>
                <a:ea typeface="ＭＳ Ｐゴシック" panose="020B0600070205080204" pitchFamily="50" charset="-128"/>
                <a:cs typeface="Mangal" panose="02040503050203030202" pitchFamily="18" charset="0"/>
              </a:rPr>
              <a:t>いでいる．心拍のゆらぎを心拍変動という．</a:t>
            </a:r>
            <a:endParaRPr lang="ja-JP" altLang="ja-JP" sz="1800" kern="100" dirty="0">
              <a:effectLst/>
              <a:latin typeface="ＭＳ Ｐゴシック" panose="020B0600070205080204" pitchFamily="50" charset="-128"/>
              <a:ea typeface="ＭＳ Ｐゴシック" panose="020B0600070205080204" pitchFamily="50" charset="-128"/>
              <a:cs typeface="Mangal" panose="02040503050203030202" pitchFamily="18" charset="0"/>
            </a:endParaRPr>
          </a:p>
        </p:txBody>
      </p:sp>
      <p:pic>
        <p:nvPicPr>
          <p:cNvPr id="10" name="図 9" descr="グラフ, 折れ線グラフ">
            <a:extLst>
              <a:ext uri="{FF2B5EF4-FFF2-40B4-BE49-F238E27FC236}">
                <a16:creationId xmlns:a16="http://schemas.microsoft.com/office/drawing/2014/main" id="{A886001B-5D44-46E8-06ED-52CB366798F3}"/>
              </a:ext>
            </a:extLst>
          </p:cNvPr>
          <p:cNvPicPr>
            <a:picLocks noChangeAspect="1"/>
          </p:cNvPicPr>
          <p:nvPr/>
        </p:nvPicPr>
        <p:blipFill>
          <a:blip r:embed="rId5">
            <a:extLst>
              <a:ext uri="{28A0092B-C50C-407E-A947-70E740481C1C}">
                <a14:useLocalDpi xmlns:a14="http://schemas.microsoft.com/office/drawing/2010/main" val="0"/>
              </a:ext>
            </a:extLst>
          </a:blip>
          <a:srcRect l="3910" t="32983" r="3579" b="32983"/>
          <a:stretch/>
        </p:blipFill>
        <p:spPr>
          <a:xfrm>
            <a:off x="690950" y="1319447"/>
            <a:ext cx="3757296" cy="1240873"/>
          </a:xfrm>
          <a:prstGeom prst="rect">
            <a:avLst/>
          </a:prstGeom>
        </p:spPr>
      </p:pic>
      <p:sp>
        <p:nvSpPr>
          <p:cNvPr id="12" name="矢印: 右 11">
            <a:extLst>
              <a:ext uri="{FF2B5EF4-FFF2-40B4-BE49-F238E27FC236}">
                <a16:creationId xmlns:a16="http://schemas.microsoft.com/office/drawing/2014/main" id="{73CEDE67-D620-4DE0-6369-3BD5BDF36061}"/>
              </a:ext>
            </a:extLst>
          </p:cNvPr>
          <p:cNvSpPr/>
          <p:nvPr/>
        </p:nvSpPr>
        <p:spPr>
          <a:xfrm>
            <a:off x="5079083" y="1735033"/>
            <a:ext cx="376627" cy="56540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179AFA4-01E5-F62E-9785-B91F561E5230}"/>
              </a:ext>
            </a:extLst>
          </p:cNvPr>
          <p:cNvSpPr txBox="1"/>
          <p:nvPr/>
        </p:nvSpPr>
        <p:spPr>
          <a:xfrm>
            <a:off x="6299268" y="3076958"/>
            <a:ext cx="4906998" cy="646331"/>
          </a:xfrm>
          <a:prstGeom prst="rect">
            <a:avLst/>
          </a:prstGeom>
          <a:noFill/>
        </p:spPr>
        <p:txBody>
          <a:bodyPr wrap="square" rtlCol="0">
            <a:spAutoFit/>
          </a:bodyPr>
          <a:lstStyle/>
          <a:p>
            <a:r>
              <a:rPr lang="ja-JP" altLang="en-US" kern="100" dirty="0">
                <a:latin typeface="ＭＳ Ｐゴシック" panose="020B0600070205080204" pitchFamily="50" charset="-128"/>
                <a:ea typeface="ＭＳ Ｐゴシック" panose="020B0600070205080204" pitchFamily="50" charset="-128"/>
                <a:cs typeface="Mangal" panose="02040503050203030202" pitchFamily="18" charset="0"/>
              </a:rPr>
              <a:t>・</a:t>
            </a:r>
            <a:r>
              <a:rPr lang="en-US" altLang="ja-JP" kern="100" dirty="0">
                <a:latin typeface="ＭＳ Ｐゴシック" panose="020B0600070205080204" pitchFamily="50" charset="-128"/>
                <a:ea typeface="ＭＳ Ｐゴシック" panose="020B0600070205080204" pitchFamily="50" charset="-128"/>
                <a:cs typeface="Mangal" panose="02040503050203030202" pitchFamily="18" charset="0"/>
              </a:rPr>
              <a:t>RMSSD</a:t>
            </a:r>
            <a:r>
              <a:rPr lang="ja-JP" altLang="en-US" kern="100" dirty="0">
                <a:latin typeface="ＭＳ Ｐゴシック" panose="020B0600070205080204" pitchFamily="50" charset="-128"/>
                <a:ea typeface="ＭＳ Ｐゴシック" panose="020B0600070205080204" pitchFamily="50" charset="-128"/>
                <a:cs typeface="Mangal" panose="02040503050203030202" pitchFamily="18" charset="0"/>
              </a:rPr>
              <a:t>：</a:t>
            </a:r>
            <a:r>
              <a:rPr lang="ja-JP" altLang="en-US" sz="1800" dirty="0">
                <a:latin typeface="ＭＳ Ｐゴシック" panose="020B0600070205080204" pitchFamily="50" charset="-128"/>
                <a:ea typeface="ＭＳ Ｐゴシック" panose="020B0600070205080204" pitchFamily="50" charset="-128"/>
              </a:rPr>
              <a:t>リラクゼーションや回復の状態を評価</a:t>
            </a:r>
            <a:endParaRPr lang="en-US" altLang="ja-JP" sz="1800" dirty="0">
              <a:latin typeface="ＭＳ Ｐゴシック" panose="020B0600070205080204" pitchFamily="50" charset="-128"/>
              <a:ea typeface="ＭＳ Ｐゴシック" panose="020B0600070205080204" pitchFamily="50" charset="-128"/>
            </a:endParaRPr>
          </a:p>
          <a:p>
            <a:r>
              <a:rPr lang="ja-JP" altLang="en-US" sz="18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a:t>
            </a:r>
            <a:r>
              <a:rPr lang="ja-JP" altLang="en-US" sz="1800" kern="100" dirty="0">
                <a:solidFill>
                  <a:srgbClr val="FF0000"/>
                </a:solidFill>
                <a:effectLst/>
                <a:latin typeface="ＭＳ Ｐゴシック" panose="020B0600070205080204" pitchFamily="50" charset="-128"/>
                <a:ea typeface="ＭＳ Ｐゴシック" panose="020B0600070205080204" pitchFamily="50" charset="-128"/>
                <a:cs typeface="Mangal" panose="02040503050203030202" pitchFamily="18" charset="0"/>
              </a:rPr>
              <a:t>リラックス状態</a:t>
            </a:r>
            <a:r>
              <a:rPr lang="ja-JP" altLang="en-US" sz="18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にあると心拍間隔が大きく変動</a:t>
            </a:r>
            <a:endParaRPr lang="ja-JP" altLang="ja-JP" sz="1800" kern="100" dirty="0">
              <a:effectLst/>
              <a:latin typeface="ＭＳ Ｐゴシック" panose="020B0600070205080204" pitchFamily="50" charset="-128"/>
              <a:ea typeface="ＭＳ Ｐゴシック" panose="020B0600070205080204" pitchFamily="50" charset="-128"/>
              <a:cs typeface="Mangal" panose="02040503050203030202" pitchFamily="18" charset="0"/>
            </a:endParaRPr>
          </a:p>
        </p:txBody>
      </p:sp>
      <p:sp>
        <p:nvSpPr>
          <p:cNvPr id="15" name="テキスト ボックス 14">
            <a:extLst>
              <a:ext uri="{FF2B5EF4-FFF2-40B4-BE49-F238E27FC236}">
                <a16:creationId xmlns:a16="http://schemas.microsoft.com/office/drawing/2014/main" id="{F891CF19-08E6-942A-0C14-6AAAEEAA1AB2}"/>
              </a:ext>
            </a:extLst>
          </p:cNvPr>
          <p:cNvSpPr txBox="1"/>
          <p:nvPr/>
        </p:nvSpPr>
        <p:spPr>
          <a:xfrm>
            <a:off x="1060976" y="5864516"/>
            <a:ext cx="10070044" cy="707886"/>
          </a:xfrm>
          <a:prstGeom prst="rect">
            <a:avLst/>
          </a:prstGeom>
          <a:noFill/>
        </p:spPr>
        <p:txBody>
          <a:bodyPr wrap="square" rtlCol="0">
            <a:spAutoFit/>
          </a:bodyPr>
          <a:lstStyle/>
          <a:p>
            <a:r>
              <a:rPr lang="ja-JP" altLang="en-US"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　心拍変動を高めるには，</a:t>
            </a:r>
            <a:r>
              <a:rPr lang="ja-JP" altLang="ja-JP" sz="2000" u="sng" dirty="0">
                <a:effectLst/>
                <a:latin typeface="ＭＳ Ｐゴシック" panose="020B0600070205080204" pitchFamily="50" charset="-128"/>
                <a:ea typeface="ＭＳ Ｐゴシック" panose="020B0600070205080204" pitchFamily="50" charset="-128"/>
                <a:cs typeface="Mangal" panose="02040503050203030202" pitchFamily="18" charset="0"/>
              </a:rPr>
              <a:t>定期的な運動，</a:t>
            </a:r>
            <a:r>
              <a:rPr lang="ja-JP" altLang="en-US" sz="2000" u="sng" dirty="0">
                <a:effectLst/>
                <a:latin typeface="ＭＳ Ｐゴシック" panose="020B0600070205080204" pitchFamily="50" charset="-128"/>
                <a:ea typeface="ＭＳ Ｐゴシック" panose="020B0600070205080204" pitchFamily="50" charset="-128"/>
                <a:cs typeface="Mangal" panose="02040503050203030202" pitchFamily="18" charset="0"/>
              </a:rPr>
              <a:t>質の高い睡眠，</a:t>
            </a:r>
            <a:r>
              <a:rPr lang="ja-JP" altLang="ja-JP" sz="2000" u="sng" dirty="0">
                <a:effectLst/>
                <a:latin typeface="ＭＳ Ｐゴシック" panose="020B0600070205080204" pitchFamily="50" charset="-128"/>
                <a:ea typeface="ＭＳ Ｐゴシック" panose="020B0600070205080204" pitchFamily="50" charset="-128"/>
                <a:cs typeface="Mangal" panose="02040503050203030202" pitchFamily="18" charset="0"/>
              </a:rPr>
              <a:t>健康的な食生活</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を心がけることが重要</a:t>
            </a:r>
            <a:r>
              <a:rPr lang="ja-JP" altLang="en-US" sz="2000" dirty="0">
                <a:latin typeface="ＭＳ Ｐゴシック" panose="020B0600070205080204" pitchFamily="50" charset="-128"/>
                <a:ea typeface="ＭＳ Ｐゴシック" panose="020B0600070205080204" pitchFamily="50" charset="-128"/>
                <a:cs typeface="Mangal" panose="02040503050203030202" pitchFamily="18" charset="0"/>
              </a:rPr>
              <a:t>．</a:t>
            </a:r>
            <a:r>
              <a:rPr lang="ja-JP" altLang="ja-JP"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ストレス管理技術</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を</a:t>
            </a:r>
            <a:r>
              <a:rPr lang="ja-JP" altLang="ja-JP" sz="2000" dirty="0">
                <a:effectLst/>
                <a:latin typeface="ＭＳ Ｐゴシック" panose="020B0600070205080204" pitchFamily="50" charset="-128"/>
                <a:ea typeface="ＭＳ Ｐゴシック" panose="020B0600070205080204" pitchFamily="50" charset="-128"/>
                <a:cs typeface="Mangal" panose="02040503050203030202" pitchFamily="18" charset="0"/>
              </a:rPr>
              <a:t>向上</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させ</a:t>
            </a:r>
            <a:r>
              <a:rPr lang="ja-JP" altLang="en-US" sz="2000" dirty="0">
                <a:latin typeface="ＭＳ Ｐゴシック" panose="020B0600070205080204" pitchFamily="50" charset="-128"/>
                <a:ea typeface="ＭＳ Ｐゴシック" panose="020B0600070205080204" pitchFamily="50" charset="-128"/>
                <a:cs typeface="Mangal" panose="02040503050203030202" pitchFamily="18" charset="0"/>
              </a:rPr>
              <a:t>ることで</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心拍変動</a:t>
            </a:r>
            <a:r>
              <a:rPr lang="ja-JP" altLang="ja-JP"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を改善し，</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心身の</a:t>
            </a:r>
            <a:r>
              <a:rPr lang="ja-JP" altLang="ja-JP" sz="2000" dirty="0">
                <a:effectLst/>
                <a:latin typeface="ＭＳ Ｐゴシック" panose="020B0600070205080204" pitchFamily="50" charset="-128"/>
                <a:ea typeface="ＭＳ Ｐゴシック" panose="020B0600070205080204" pitchFamily="50" charset="-128"/>
                <a:cs typeface="Mangal" panose="02040503050203030202" pitchFamily="18" charset="0"/>
              </a:rPr>
              <a:t>健康</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状態</a:t>
            </a:r>
            <a:r>
              <a:rPr lang="ja-JP" altLang="ja-JP"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を促進</a:t>
            </a:r>
            <a:r>
              <a:rPr lang="ja-JP" altLang="en-US" sz="2000" dirty="0">
                <a:effectLst/>
                <a:latin typeface="ＭＳ Ｐゴシック" panose="020B0600070205080204" pitchFamily="50" charset="-128"/>
                <a:ea typeface="ＭＳ Ｐゴシック" panose="020B0600070205080204" pitchFamily="50" charset="-128"/>
                <a:cs typeface="Mangal" panose="02040503050203030202" pitchFamily="18" charset="0"/>
              </a:rPr>
              <a:t>させる．</a:t>
            </a:r>
            <a:endParaRPr lang="en-US" altLang="ja-JP"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endParaRPr>
          </a:p>
        </p:txBody>
      </p:sp>
      <p:grpSp>
        <p:nvGrpSpPr>
          <p:cNvPr id="17" name="グループ化 16">
            <a:extLst>
              <a:ext uri="{FF2B5EF4-FFF2-40B4-BE49-F238E27FC236}">
                <a16:creationId xmlns:a16="http://schemas.microsoft.com/office/drawing/2014/main" id="{5076C66B-B419-7D74-3C17-7026E5CC86BB}"/>
              </a:ext>
            </a:extLst>
          </p:cNvPr>
          <p:cNvGrpSpPr/>
          <p:nvPr/>
        </p:nvGrpSpPr>
        <p:grpSpPr>
          <a:xfrm>
            <a:off x="1171642" y="4015879"/>
            <a:ext cx="9848713" cy="1605896"/>
            <a:chOff x="690950" y="3932658"/>
            <a:chExt cx="9848713" cy="1605896"/>
          </a:xfrm>
        </p:grpSpPr>
        <p:sp>
          <p:nvSpPr>
            <p:cNvPr id="14" name="テキスト ボックス 13">
              <a:extLst>
                <a:ext uri="{FF2B5EF4-FFF2-40B4-BE49-F238E27FC236}">
                  <a16:creationId xmlns:a16="http://schemas.microsoft.com/office/drawing/2014/main" id="{2CFA6BF5-24CC-ED00-C722-5F3E83012414}"/>
                </a:ext>
              </a:extLst>
            </p:cNvPr>
            <p:cNvSpPr txBox="1"/>
            <p:nvPr/>
          </p:nvSpPr>
          <p:spPr>
            <a:xfrm>
              <a:off x="818390" y="4055177"/>
              <a:ext cx="9345888" cy="1323439"/>
            </a:xfrm>
            <a:prstGeom prst="rect">
              <a:avLst/>
            </a:prstGeom>
            <a:noFill/>
          </p:spPr>
          <p:txBody>
            <a:bodyPr wrap="square" rtlCol="0">
              <a:spAutoFit/>
            </a:bodyPr>
            <a:lstStyle/>
            <a:p>
              <a:r>
                <a:rPr lang="ja-JP" altLang="en-US"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心拍変動との関連</a:t>
              </a:r>
              <a:endParaRPr lang="en-US" altLang="ja-JP"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Mangal" panose="02040503050203030202" pitchFamily="18" charset="0"/>
                </a:rPr>
                <a:t>　・心拍変動が高い人ほど，注意力や感情調整能力が高い</a:t>
              </a:r>
              <a:endParaRPr lang="en-US" altLang="ja-JP" sz="2000" kern="100" dirty="0">
                <a:latin typeface="ＭＳ Ｐゴシック" panose="020B0600070205080204" pitchFamily="50" charset="-128"/>
                <a:ea typeface="ＭＳ Ｐゴシック" panose="020B0600070205080204" pitchFamily="50" charset="-128"/>
                <a:cs typeface="Mangal" panose="02040503050203030202" pitchFamily="18" charset="0"/>
              </a:endParaRPr>
            </a:p>
            <a:p>
              <a:r>
                <a:rPr lang="ja-JP" altLang="en-US"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　・</a:t>
              </a:r>
              <a:r>
                <a:rPr lang="ja-JP" altLang="en-US" sz="2000" kern="100" dirty="0">
                  <a:latin typeface="ＭＳ Ｐゴシック" panose="020B0600070205080204" pitchFamily="50" charset="-128"/>
                  <a:ea typeface="ＭＳ Ｐゴシック" panose="020B0600070205080204" pitchFamily="50" charset="-128"/>
                  <a:cs typeface="Mangal" panose="02040503050203030202" pitchFamily="18" charset="0"/>
                </a:rPr>
                <a:t>心拍変動は，</a:t>
              </a:r>
              <a:r>
                <a:rPr lang="ja-JP" altLang="en-US"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rPr>
                <a:t>心理的ストレスや体調不良によって減少する</a:t>
              </a:r>
              <a:endParaRPr lang="en-US" altLang="ja-JP" sz="2000" kern="100" dirty="0">
                <a:effectLst/>
                <a:latin typeface="ＭＳ Ｐゴシック" panose="020B0600070205080204" pitchFamily="50" charset="-128"/>
                <a:ea typeface="ＭＳ Ｐゴシック" panose="020B0600070205080204" pitchFamily="50" charset="-128"/>
                <a:cs typeface="Mangal" panose="02040503050203030202" pitchFamily="18" charset="0"/>
              </a:endParaRPr>
            </a:p>
            <a:p>
              <a:r>
                <a:rPr lang="ja-JP" altLang="en-US" sz="2000" kern="100" dirty="0">
                  <a:latin typeface="ＭＳ Ｐゴシック" panose="020B0600070205080204" pitchFamily="50" charset="-128"/>
                  <a:ea typeface="ＭＳ Ｐゴシック" panose="020B0600070205080204" pitchFamily="50" charset="-128"/>
                  <a:cs typeface="Mangal" panose="02040503050203030202" pitchFamily="18" charset="0"/>
                </a:rPr>
                <a:t>　・心拍変動の急激な低下は，突然死の前兆となる（心臓疾患，うつ病，高血圧）</a:t>
              </a:r>
              <a:endParaRPr lang="en-US" altLang="ja-JP" sz="2000" kern="100" dirty="0">
                <a:latin typeface="ＭＳ Ｐゴシック" panose="020B0600070205080204" pitchFamily="50" charset="-128"/>
                <a:ea typeface="ＭＳ Ｐゴシック" panose="020B0600070205080204" pitchFamily="50" charset="-128"/>
                <a:cs typeface="Mangal" panose="02040503050203030202" pitchFamily="18" charset="0"/>
              </a:endParaRPr>
            </a:p>
          </p:txBody>
        </p:sp>
        <p:sp>
          <p:nvSpPr>
            <p:cNvPr id="16" name="四角形: 角を丸くする 15">
              <a:extLst>
                <a:ext uri="{FF2B5EF4-FFF2-40B4-BE49-F238E27FC236}">
                  <a16:creationId xmlns:a16="http://schemas.microsoft.com/office/drawing/2014/main" id="{E9CADD9B-DECE-1175-5858-76EE2682E1EE}"/>
                </a:ext>
              </a:extLst>
            </p:cNvPr>
            <p:cNvSpPr/>
            <p:nvPr/>
          </p:nvSpPr>
          <p:spPr>
            <a:xfrm>
              <a:off x="690950" y="3932658"/>
              <a:ext cx="9848713" cy="1605896"/>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54046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05CA-9764-8B23-2B2F-A2E96C5CAA6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8D7ECD-69DD-C1D6-2ACF-EEA6F1A77769}"/>
              </a:ext>
            </a:extLst>
          </p:cNvPr>
          <p:cNvSpPr txBox="1"/>
          <p:nvPr/>
        </p:nvSpPr>
        <p:spPr>
          <a:xfrm>
            <a:off x="590731" y="215367"/>
            <a:ext cx="3056710" cy="461665"/>
          </a:xfrm>
          <a:prstGeom prst="rect">
            <a:avLst/>
          </a:prstGeom>
          <a:noFill/>
        </p:spPr>
        <p:txBody>
          <a:bodyPr wrap="square" rtlCol="0">
            <a:spAutoFit/>
          </a:bodyPr>
          <a:lstStyle/>
          <a:p>
            <a:r>
              <a:rPr lang="en-US" altLang="ja-JP" sz="2400" b="1" dirty="0">
                <a:latin typeface="ＭＳ Ｐゴシック" panose="020B0600070205080204" pitchFamily="50" charset="-128"/>
                <a:ea typeface="ＭＳ Ｐゴシック" panose="020B0600070205080204" pitchFamily="50" charset="-128"/>
              </a:rPr>
              <a:t>2</a:t>
            </a:r>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dirty="0">
                <a:latin typeface="ＭＳ Ｐゴシック" panose="020B0600070205080204" pitchFamily="50" charset="-128"/>
                <a:ea typeface="ＭＳ Ｐゴシック" panose="020B0600070205080204" pitchFamily="50" charset="-128"/>
              </a:rPr>
              <a:t>安静時心拍数</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9281D0E1-E4DE-098B-DDEF-E3F5AEDF0924}"/>
              </a:ext>
            </a:extLst>
          </p:cNvPr>
          <p:cNvSpPr txBox="1"/>
          <p:nvPr/>
        </p:nvSpPr>
        <p:spPr>
          <a:xfrm>
            <a:off x="882419" y="775549"/>
            <a:ext cx="10186125" cy="707886"/>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　安静時心拍数とは，</a:t>
            </a:r>
            <a:r>
              <a:rPr lang="ja-JP" altLang="en-US" sz="2000" dirty="0">
                <a:latin typeface="ＭＳ Ｐゴシック" panose="020B0600070205080204" pitchFamily="50" charset="-128"/>
                <a:ea typeface="ＭＳ Ｐゴシック" panose="020B0600070205080204" pitchFamily="50" charset="-128"/>
              </a:rPr>
              <a:t>体が安静にしているときの</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分間の心拍数を表す。</a:t>
            </a:r>
            <a:r>
              <a:rPr kumimoji="1" lang="ja-JP" altLang="en-US" sz="2000" dirty="0">
                <a:latin typeface="ＭＳ Ｐゴシック" panose="020B0600070205080204" pitchFamily="50" charset="-128"/>
                <a:ea typeface="ＭＳ Ｐゴシック" panose="020B0600070205080204" pitchFamily="50" charset="-128"/>
              </a:rPr>
              <a:t>一般的に，</a:t>
            </a:r>
            <a:r>
              <a:rPr kumimoji="1" lang="ja-JP" altLang="en-US" sz="2000" u="sng" dirty="0">
                <a:latin typeface="ＭＳ Ｐゴシック" panose="020B0600070205080204" pitchFamily="50" charset="-128"/>
                <a:ea typeface="ＭＳ Ｐゴシック" panose="020B0600070205080204" pitchFamily="50" charset="-128"/>
              </a:rPr>
              <a:t>ストレス・アルコールの摂取・発熱などで上昇</a:t>
            </a:r>
            <a:r>
              <a:rPr kumimoji="1" lang="ja-JP" altLang="en-US" sz="2000" dirty="0">
                <a:latin typeface="ＭＳ Ｐゴシック" panose="020B0600070205080204" pitchFamily="50" charset="-128"/>
                <a:ea typeface="ＭＳ Ｐゴシック" panose="020B0600070205080204" pitchFamily="50" charset="-128"/>
              </a:rPr>
              <a:t>し，</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エクササイズや瞑想によって下降</a:t>
            </a:r>
            <a:r>
              <a:rPr kumimoji="1" lang="ja-JP" altLang="en-US" sz="2000" dirty="0">
                <a:latin typeface="ＭＳ Ｐゴシック" panose="020B0600070205080204" pitchFamily="50" charset="-128"/>
                <a:ea typeface="ＭＳ Ｐゴシック" panose="020B0600070205080204" pitchFamily="50" charset="-128"/>
              </a:rPr>
              <a:t>する．</a:t>
            </a:r>
          </a:p>
        </p:txBody>
      </p:sp>
      <p:sp>
        <p:nvSpPr>
          <p:cNvPr id="15" name="テキスト ボックス 14">
            <a:extLst>
              <a:ext uri="{FF2B5EF4-FFF2-40B4-BE49-F238E27FC236}">
                <a16:creationId xmlns:a16="http://schemas.microsoft.com/office/drawing/2014/main" id="{A53C11CE-EDAA-2C1C-2316-5FF07D71366A}"/>
              </a:ext>
            </a:extLst>
          </p:cNvPr>
          <p:cNvSpPr txBox="1"/>
          <p:nvPr/>
        </p:nvSpPr>
        <p:spPr>
          <a:xfrm>
            <a:off x="6036475" y="5418435"/>
            <a:ext cx="3753394" cy="338554"/>
          </a:xfrm>
          <a:prstGeom prst="rect">
            <a:avLst/>
          </a:prstGeom>
          <a:noFill/>
        </p:spPr>
        <p:txBody>
          <a:bodyPr wrap="square" rtlCol="0">
            <a:spAutoFit/>
          </a:bodyPr>
          <a:lstStyle/>
          <a:p>
            <a:r>
              <a:rPr kumimoji="1" lang="en-US" altLang="ja-JP" sz="1600" dirty="0">
                <a:latin typeface="ＭＳ Ｐゴシック" panose="020B0600070205080204" pitchFamily="50" charset="-128"/>
                <a:ea typeface="ＭＳ Ｐゴシック" panose="020B0600070205080204" pitchFamily="50" charset="-128"/>
              </a:rPr>
              <a:t>Fig. </a:t>
            </a:r>
            <a:r>
              <a:rPr kumimoji="1" lang="ja-JP" altLang="en-US" sz="1600" dirty="0">
                <a:latin typeface="ＭＳ Ｐゴシック" panose="020B0600070205080204" pitchFamily="50" charset="-128"/>
                <a:ea typeface="ＭＳ Ｐゴシック" panose="020B0600070205080204" pitchFamily="50" charset="-128"/>
              </a:rPr>
              <a:t>安静時心拍数 </a:t>
            </a:r>
            <a:r>
              <a:rPr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1</a:t>
            </a:r>
            <a:r>
              <a:rPr kumimoji="1" lang="ja-JP" altLang="en-US" sz="1600" dirty="0">
                <a:latin typeface="ＭＳ Ｐゴシック" panose="020B0600070205080204" pitchFamily="50" charset="-128"/>
                <a:ea typeface="ＭＳ Ｐゴシック" panose="020B0600070205080204" pitchFamily="50" charset="-128"/>
              </a:rPr>
              <a:t>年間の推移）</a:t>
            </a:r>
          </a:p>
        </p:txBody>
      </p:sp>
      <p:grpSp>
        <p:nvGrpSpPr>
          <p:cNvPr id="2" name="グループ化 1">
            <a:extLst>
              <a:ext uri="{FF2B5EF4-FFF2-40B4-BE49-F238E27FC236}">
                <a16:creationId xmlns:a16="http://schemas.microsoft.com/office/drawing/2014/main" id="{79CA04B2-5A59-64FB-9705-8CFB4D1EE905}"/>
              </a:ext>
            </a:extLst>
          </p:cNvPr>
          <p:cNvGrpSpPr/>
          <p:nvPr/>
        </p:nvGrpSpPr>
        <p:grpSpPr>
          <a:xfrm>
            <a:off x="440022" y="1717251"/>
            <a:ext cx="2876875" cy="3927278"/>
            <a:chOff x="430931" y="1735071"/>
            <a:chExt cx="2876875" cy="3766705"/>
          </a:xfrm>
        </p:grpSpPr>
        <p:sp>
          <p:nvSpPr>
            <p:cNvPr id="16" name="テキスト ボックス 15">
              <a:extLst>
                <a:ext uri="{FF2B5EF4-FFF2-40B4-BE49-F238E27FC236}">
                  <a16:creationId xmlns:a16="http://schemas.microsoft.com/office/drawing/2014/main" id="{A01425EC-EB94-A4A1-8B44-29A2B50421DA}"/>
                </a:ext>
              </a:extLst>
            </p:cNvPr>
            <p:cNvSpPr txBox="1"/>
            <p:nvPr/>
          </p:nvSpPr>
          <p:spPr>
            <a:xfrm>
              <a:off x="583987" y="1985831"/>
              <a:ext cx="2717075" cy="3416320"/>
            </a:xfrm>
            <a:prstGeom prst="rect">
              <a:avLst/>
            </a:prstGeom>
            <a:noFill/>
          </p:spPr>
          <p:txBody>
            <a:bodyPr wrap="square" rtlCol="0">
              <a:spAutoFit/>
            </a:bodyPr>
            <a:lstStyle/>
            <a:p>
              <a:r>
                <a:rPr lang="ja-JP" altLang="en-US" dirty="0">
                  <a:solidFill>
                    <a:srgbClr val="FF0000"/>
                  </a:solidFill>
                  <a:latin typeface="ＭＳ Ｐゴシック" panose="020B0600070205080204" pitchFamily="50" charset="-128"/>
                  <a:ea typeface="ＭＳ Ｐゴシック" panose="020B0600070205080204" pitchFamily="50" charset="-128"/>
                </a:rPr>
                <a:t>～</a:t>
              </a:r>
              <a:r>
                <a:rPr lang="en-US" altLang="ja-JP" dirty="0">
                  <a:solidFill>
                    <a:srgbClr val="FF0000"/>
                  </a:solidFill>
                  <a:latin typeface="ＭＳ Ｐゴシック" panose="020B0600070205080204" pitchFamily="50" charset="-128"/>
                  <a:ea typeface="ＭＳ Ｐゴシック" panose="020B0600070205080204" pitchFamily="50" charset="-128"/>
                </a:rPr>
                <a:t>59</a:t>
              </a:r>
              <a:r>
                <a:rPr lang="ja-JP" altLang="en-US" dirty="0">
                  <a:solidFill>
                    <a:srgbClr val="FF0000"/>
                  </a:solidFill>
                  <a:latin typeface="ＭＳ Ｐゴシック" panose="020B0600070205080204" pitchFamily="50" charset="-128"/>
                  <a:ea typeface="ＭＳ Ｐゴシック" panose="020B0600070205080204" pitchFamily="50" charset="-128"/>
                </a:rPr>
                <a:t>拍</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rgbClr val="FF0000"/>
                  </a:solidFill>
                  <a:latin typeface="ＭＳ Ｐゴシック" panose="020B0600070205080204" pitchFamily="50" charset="-128"/>
                  <a:ea typeface="ＭＳ Ｐゴシック" panose="020B0600070205080204" pitchFamily="50" charset="-128"/>
                </a:rPr>
                <a:t>分</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・アスリートレベル</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・非常に健康的</a:t>
              </a:r>
              <a:endParaRPr kumimoji="1"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60</a:t>
              </a:r>
              <a:r>
                <a:rPr kumimoji="1" lang="ja-JP" altLang="en-US" dirty="0">
                  <a:latin typeface="ＭＳ Ｐゴシック" panose="020B0600070205080204" pitchFamily="50" charset="-128"/>
                  <a:ea typeface="ＭＳ Ｐゴシック" panose="020B0600070205080204" pitchFamily="50" charset="-128"/>
                </a:rPr>
                <a:t>～</a:t>
              </a:r>
              <a:r>
                <a:rPr kumimoji="1" lang="en-US" altLang="ja-JP" dirty="0">
                  <a:latin typeface="ＭＳ Ｐゴシック" panose="020B0600070205080204" pitchFamily="50" charset="-128"/>
                  <a:ea typeface="ＭＳ Ｐゴシック" panose="020B0600070205080204" pitchFamily="50" charset="-128"/>
                </a:rPr>
                <a:t>80</a:t>
              </a:r>
              <a:r>
                <a:rPr lang="ja-JP" altLang="en-US" dirty="0">
                  <a:latin typeface="ＭＳ Ｐゴシック" panose="020B0600070205080204" pitchFamily="50" charset="-128"/>
                  <a:ea typeface="ＭＳ Ｐゴシック" panose="020B0600070205080204" pitchFamily="50" charset="-128"/>
                </a:rPr>
                <a:t>拍</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分</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・一般人</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75</a:t>
              </a:r>
              <a:r>
                <a:rPr lang="ja-JP" altLang="en-US" dirty="0">
                  <a:latin typeface="ＭＳ Ｐゴシック" panose="020B0600070205080204" pitchFamily="50" charset="-128"/>
                  <a:ea typeface="ＭＳ Ｐゴシック" panose="020B0600070205080204" pitchFamily="50" charset="-128"/>
                </a:rPr>
                <a:t>拍</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分～ 要注意</a:t>
              </a:r>
              <a:endParaRPr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lang="en-US" altLang="ja-JP" dirty="0">
                  <a:solidFill>
                    <a:srgbClr val="0070C0"/>
                  </a:solidFill>
                  <a:latin typeface="ＭＳ Ｐゴシック" panose="020B0600070205080204" pitchFamily="50" charset="-128"/>
                  <a:ea typeface="ＭＳ Ｐゴシック" panose="020B0600070205080204" pitchFamily="50" charset="-128"/>
                </a:rPr>
                <a:t>81</a:t>
              </a:r>
              <a:r>
                <a:rPr lang="ja-JP" altLang="en-US" dirty="0">
                  <a:solidFill>
                    <a:srgbClr val="0070C0"/>
                  </a:solidFill>
                  <a:latin typeface="ＭＳ Ｐゴシック" panose="020B0600070205080204" pitchFamily="50" charset="-128"/>
                  <a:ea typeface="ＭＳ Ｐゴシック" panose="020B0600070205080204" pitchFamily="50" charset="-128"/>
                </a:rPr>
                <a:t>～拍</a:t>
              </a:r>
              <a:r>
                <a:rPr lang="en-US" altLang="ja-JP" dirty="0">
                  <a:solidFill>
                    <a:srgbClr val="0070C0"/>
                  </a:solidFill>
                  <a:latin typeface="ＭＳ Ｐゴシック" panose="020B0600070205080204" pitchFamily="50" charset="-128"/>
                  <a:ea typeface="ＭＳ Ｐゴシック" panose="020B0600070205080204" pitchFamily="50" charset="-128"/>
                </a:rPr>
                <a:t>/</a:t>
              </a:r>
              <a:r>
                <a:rPr lang="ja-JP" altLang="en-US" dirty="0">
                  <a:solidFill>
                    <a:srgbClr val="0070C0"/>
                  </a:solidFill>
                  <a:latin typeface="ＭＳ Ｐゴシック" panose="020B0600070205080204" pitchFamily="50" charset="-128"/>
                  <a:ea typeface="ＭＳ Ｐゴシック" panose="020B0600070205080204" pitchFamily="50" charset="-128"/>
                </a:rPr>
                <a:t>分</a:t>
              </a:r>
              <a:endParaRPr lang="en-US" altLang="ja-JP" dirty="0">
                <a:solidFill>
                  <a:srgbClr val="0070C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・体調不良，体力不足</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・突然死のリスクが高まる</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・休息が必要！</a:t>
              </a:r>
            </a:p>
          </p:txBody>
        </p:sp>
        <p:sp>
          <p:nvSpPr>
            <p:cNvPr id="14" name="四角形: 角を丸くする 13">
              <a:extLst>
                <a:ext uri="{FF2B5EF4-FFF2-40B4-BE49-F238E27FC236}">
                  <a16:creationId xmlns:a16="http://schemas.microsoft.com/office/drawing/2014/main" id="{25EB729B-E196-9EA6-D32A-545D8178C70D}"/>
                </a:ext>
              </a:extLst>
            </p:cNvPr>
            <p:cNvSpPr/>
            <p:nvPr/>
          </p:nvSpPr>
          <p:spPr>
            <a:xfrm>
              <a:off x="430931" y="1735071"/>
              <a:ext cx="2876875" cy="3766705"/>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1" name="図 20" descr="グラフ, 折れ線グラフ">
            <a:extLst>
              <a:ext uri="{FF2B5EF4-FFF2-40B4-BE49-F238E27FC236}">
                <a16:creationId xmlns:a16="http://schemas.microsoft.com/office/drawing/2014/main" id="{EEFF24F7-A23C-51EF-BAE7-55E083E6F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531" y="1761378"/>
            <a:ext cx="8129738" cy="3635886"/>
          </a:xfrm>
          <a:prstGeom prst="rect">
            <a:avLst/>
          </a:prstGeom>
        </p:spPr>
      </p:pic>
      <p:sp>
        <p:nvSpPr>
          <p:cNvPr id="23" name="矢印: 右 22">
            <a:extLst>
              <a:ext uri="{FF2B5EF4-FFF2-40B4-BE49-F238E27FC236}">
                <a16:creationId xmlns:a16="http://schemas.microsoft.com/office/drawing/2014/main" id="{4CE3B357-12C4-49FE-DA38-0128533E1B98}"/>
              </a:ext>
            </a:extLst>
          </p:cNvPr>
          <p:cNvSpPr/>
          <p:nvPr/>
        </p:nvSpPr>
        <p:spPr>
          <a:xfrm rot="1922528">
            <a:off x="4621197" y="3768018"/>
            <a:ext cx="1501268" cy="257186"/>
          </a:xfrm>
          <a:prstGeom prst="rightArrow">
            <a:avLst/>
          </a:prstGeom>
          <a:solidFill>
            <a:srgbClr val="FF7C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07D9731B-F3E2-9B2F-D138-3188C8802EB2}"/>
              </a:ext>
            </a:extLst>
          </p:cNvPr>
          <p:cNvSpPr/>
          <p:nvPr/>
        </p:nvSpPr>
        <p:spPr>
          <a:xfrm rot="19804504">
            <a:off x="6374108" y="3916191"/>
            <a:ext cx="702516" cy="257186"/>
          </a:xfrm>
          <a:prstGeom prst="rightArrow">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8C4D3086-E6D4-05B5-2EBC-A11069EC0CAC}"/>
              </a:ext>
            </a:extLst>
          </p:cNvPr>
          <p:cNvSpPr/>
          <p:nvPr/>
        </p:nvSpPr>
        <p:spPr>
          <a:xfrm rot="2073246">
            <a:off x="7924143" y="3897735"/>
            <a:ext cx="702516" cy="257186"/>
          </a:xfrm>
          <a:prstGeom prst="rightArrow">
            <a:avLst/>
          </a:prstGeom>
          <a:solidFill>
            <a:srgbClr val="FF7C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672676CE-434B-7244-4B53-E7EBEE006917}"/>
              </a:ext>
            </a:extLst>
          </p:cNvPr>
          <p:cNvSpPr/>
          <p:nvPr/>
        </p:nvSpPr>
        <p:spPr>
          <a:xfrm rot="18806978">
            <a:off x="8571412" y="3238469"/>
            <a:ext cx="1145974" cy="257186"/>
          </a:xfrm>
          <a:prstGeom prst="rightArrow">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8BB80C39-6C25-292F-C3BC-8888A103169E}"/>
              </a:ext>
            </a:extLst>
          </p:cNvPr>
          <p:cNvSpPr/>
          <p:nvPr/>
        </p:nvSpPr>
        <p:spPr>
          <a:xfrm rot="18519732">
            <a:off x="9957981" y="2563402"/>
            <a:ext cx="1145974" cy="257186"/>
          </a:xfrm>
          <a:prstGeom prst="rightArrow">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796BB05-41C9-A617-BF20-AB3E01FA2A14}"/>
              </a:ext>
            </a:extLst>
          </p:cNvPr>
          <p:cNvSpPr txBox="1"/>
          <p:nvPr/>
        </p:nvSpPr>
        <p:spPr>
          <a:xfrm>
            <a:off x="3974051" y="2735094"/>
            <a:ext cx="1883982" cy="615553"/>
          </a:xfrm>
          <a:prstGeom prst="rect">
            <a:avLst/>
          </a:prstGeom>
          <a:noFill/>
        </p:spPr>
        <p:txBody>
          <a:bodyPr wrap="square" rtlCol="0">
            <a:spAutoFit/>
          </a:bodyPr>
          <a:lstStyle/>
          <a:p>
            <a:r>
              <a:rPr kumimoji="1" lang="en-US" altLang="ja-JP" sz="1700" dirty="0">
                <a:latin typeface="ＭＳ Ｐゴシック" panose="020B0600070205080204" pitchFamily="50" charset="-128"/>
                <a:ea typeface="ＭＳ Ｐゴシック" panose="020B0600070205080204" pitchFamily="50" charset="-128"/>
              </a:rPr>
              <a:t>2</a:t>
            </a:r>
            <a:r>
              <a:rPr kumimoji="1" lang="ja-JP" altLang="en-US" sz="1700" dirty="0">
                <a:latin typeface="ＭＳ Ｐゴシック" panose="020B0600070205080204" pitchFamily="50" charset="-128"/>
                <a:ea typeface="ＭＳ Ｐゴシック" panose="020B0600070205080204" pitchFamily="50" charset="-128"/>
              </a:rPr>
              <a:t>～</a:t>
            </a:r>
            <a:r>
              <a:rPr kumimoji="1" lang="en-US" altLang="ja-JP" sz="1700" dirty="0">
                <a:latin typeface="ＭＳ Ｐゴシック" panose="020B0600070205080204" pitchFamily="50" charset="-128"/>
                <a:ea typeface="ＭＳ Ｐゴシック" panose="020B0600070205080204" pitchFamily="50" charset="-128"/>
              </a:rPr>
              <a:t>4</a:t>
            </a:r>
            <a:r>
              <a:rPr kumimoji="1" lang="ja-JP" altLang="en-US" sz="1700" dirty="0">
                <a:latin typeface="ＭＳ Ｐゴシック" panose="020B0600070205080204" pitchFamily="50" charset="-128"/>
                <a:ea typeface="ＭＳ Ｐゴシック" panose="020B0600070205080204" pitchFamily="50" charset="-128"/>
              </a:rPr>
              <a:t>月：</a:t>
            </a:r>
            <a:endParaRPr kumimoji="1" lang="en-US" altLang="ja-JP" sz="1700" dirty="0">
              <a:latin typeface="ＭＳ Ｐゴシック" panose="020B0600070205080204" pitchFamily="50" charset="-128"/>
              <a:ea typeface="ＭＳ Ｐゴシック" panose="020B0600070205080204" pitchFamily="50" charset="-128"/>
            </a:endParaRPr>
          </a:p>
          <a:p>
            <a:r>
              <a:rPr kumimoji="1" lang="ja-JP" altLang="en-US" sz="1700" dirty="0">
                <a:latin typeface="ＭＳ Ｐゴシック" panose="020B0600070205080204" pitchFamily="50" charset="-128"/>
                <a:ea typeface="ＭＳ Ｐゴシック" panose="020B0600070205080204" pitchFamily="50" charset="-128"/>
              </a:rPr>
              <a:t>春休みに入り下降</a:t>
            </a:r>
          </a:p>
        </p:txBody>
      </p:sp>
      <p:sp>
        <p:nvSpPr>
          <p:cNvPr id="29" name="テキスト ボックス 28">
            <a:extLst>
              <a:ext uri="{FF2B5EF4-FFF2-40B4-BE49-F238E27FC236}">
                <a16:creationId xmlns:a16="http://schemas.microsoft.com/office/drawing/2014/main" id="{F0FA99F1-A56F-0862-A830-351A31FACADD}"/>
              </a:ext>
            </a:extLst>
          </p:cNvPr>
          <p:cNvSpPr txBox="1"/>
          <p:nvPr/>
        </p:nvSpPr>
        <p:spPr>
          <a:xfrm>
            <a:off x="5843189" y="3196077"/>
            <a:ext cx="1817583" cy="615553"/>
          </a:xfrm>
          <a:prstGeom prst="rect">
            <a:avLst/>
          </a:prstGeom>
          <a:noFill/>
        </p:spPr>
        <p:txBody>
          <a:bodyPr wrap="square" rtlCol="0">
            <a:spAutoFit/>
          </a:bodyPr>
          <a:lstStyle/>
          <a:p>
            <a:r>
              <a:rPr kumimoji="1" lang="en-US" altLang="ja-JP" sz="1700" dirty="0">
                <a:latin typeface="ＭＳ Ｐゴシック" panose="020B0600070205080204" pitchFamily="50" charset="-128"/>
                <a:ea typeface="ＭＳ Ｐゴシック" panose="020B0600070205080204" pitchFamily="50" charset="-128"/>
              </a:rPr>
              <a:t>5</a:t>
            </a:r>
            <a:r>
              <a:rPr kumimoji="1" lang="ja-JP" altLang="en-US" sz="1700" dirty="0">
                <a:latin typeface="ＭＳ Ｐゴシック" panose="020B0600070205080204" pitchFamily="50" charset="-128"/>
                <a:ea typeface="ＭＳ Ｐゴシック" panose="020B0600070205080204" pitchFamily="50" charset="-128"/>
              </a:rPr>
              <a:t>月～：</a:t>
            </a:r>
            <a:endParaRPr kumimoji="1" lang="en-US" altLang="ja-JP" sz="1700" dirty="0">
              <a:latin typeface="ＭＳ Ｐゴシック" panose="020B0600070205080204" pitchFamily="50" charset="-128"/>
              <a:ea typeface="ＭＳ Ｐゴシック" panose="020B0600070205080204" pitchFamily="50" charset="-128"/>
            </a:endParaRPr>
          </a:p>
          <a:p>
            <a:r>
              <a:rPr lang="ja-JP" altLang="en-US" sz="1700" dirty="0">
                <a:latin typeface="ＭＳ Ｐゴシック" panose="020B0600070205080204" pitchFamily="50" charset="-128"/>
                <a:ea typeface="ＭＳ Ｐゴシック" panose="020B0600070205080204" pitchFamily="50" charset="-128"/>
              </a:rPr>
              <a:t>授業で忙しくなる</a:t>
            </a:r>
            <a:endParaRPr kumimoji="1" lang="ja-JP" altLang="en-US" sz="1700" dirty="0">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BF602B85-88EC-758E-828E-E51ACADFBD16}"/>
              </a:ext>
            </a:extLst>
          </p:cNvPr>
          <p:cNvSpPr txBox="1"/>
          <p:nvPr/>
        </p:nvSpPr>
        <p:spPr>
          <a:xfrm>
            <a:off x="7662714" y="2480548"/>
            <a:ext cx="1624149" cy="877163"/>
          </a:xfrm>
          <a:prstGeom prst="rect">
            <a:avLst/>
          </a:prstGeom>
          <a:noFill/>
        </p:spPr>
        <p:txBody>
          <a:bodyPr wrap="square" rtlCol="0">
            <a:spAutoFit/>
          </a:bodyPr>
          <a:lstStyle/>
          <a:p>
            <a:r>
              <a:rPr kumimoji="1" lang="en-US" altLang="ja-JP" sz="1700" dirty="0">
                <a:latin typeface="ＭＳ Ｐゴシック" panose="020B0600070205080204" pitchFamily="50" charset="-128"/>
                <a:ea typeface="ＭＳ Ｐゴシック" panose="020B0600070205080204" pitchFamily="50" charset="-128"/>
              </a:rPr>
              <a:t>8</a:t>
            </a:r>
            <a:r>
              <a:rPr kumimoji="1" lang="ja-JP" altLang="en-US" sz="1700" dirty="0">
                <a:latin typeface="ＭＳ Ｐゴシック" panose="020B0600070205080204" pitchFamily="50" charset="-128"/>
                <a:ea typeface="ＭＳ Ｐゴシック" panose="020B0600070205080204" pitchFamily="50" charset="-128"/>
              </a:rPr>
              <a:t>～</a:t>
            </a:r>
            <a:r>
              <a:rPr kumimoji="1" lang="en-US" altLang="ja-JP" sz="1700" dirty="0">
                <a:latin typeface="ＭＳ Ｐゴシック" panose="020B0600070205080204" pitchFamily="50" charset="-128"/>
                <a:ea typeface="ＭＳ Ｐゴシック" panose="020B0600070205080204" pitchFamily="50" charset="-128"/>
              </a:rPr>
              <a:t>10</a:t>
            </a:r>
            <a:r>
              <a:rPr kumimoji="1" lang="ja-JP" altLang="en-US" sz="1700" dirty="0">
                <a:latin typeface="ＭＳ Ｐゴシック" panose="020B0600070205080204" pitchFamily="50" charset="-128"/>
                <a:ea typeface="ＭＳ Ｐゴシック" panose="020B0600070205080204" pitchFamily="50" charset="-128"/>
              </a:rPr>
              <a:t>月：</a:t>
            </a:r>
            <a:endParaRPr kumimoji="1" lang="en-US" altLang="ja-JP" sz="1700" dirty="0">
              <a:latin typeface="ＭＳ Ｐゴシック" panose="020B0600070205080204" pitchFamily="50" charset="-128"/>
              <a:ea typeface="ＭＳ Ｐゴシック" panose="020B0600070205080204" pitchFamily="50" charset="-128"/>
            </a:endParaRPr>
          </a:p>
          <a:p>
            <a:r>
              <a:rPr lang="ja-JP" altLang="en-US" sz="1700" dirty="0">
                <a:latin typeface="ＭＳ Ｐゴシック" panose="020B0600070205080204" pitchFamily="50" charset="-128"/>
                <a:ea typeface="ＭＳ Ｐゴシック" panose="020B0600070205080204" pitchFamily="50" charset="-128"/>
              </a:rPr>
              <a:t>授業・将来への不安から上昇</a:t>
            </a:r>
            <a:endParaRPr kumimoji="1" lang="ja-JP" altLang="en-US" sz="1700" dirty="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C336D9ED-EB09-4F9D-CA2B-CF06BB94A2BA}"/>
              </a:ext>
            </a:extLst>
          </p:cNvPr>
          <p:cNvSpPr txBox="1"/>
          <p:nvPr/>
        </p:nvSpPr>
        <p:spPr>
          <a:xfrm>
            <a:off x="9079322" y="1780995"/>
            <a:ext cx="1367677" cy="877163"/>
          </a:xfrm>
          <a:prstGeom prst="rect">
            <a:avLst/>
          </a:prstGeom>
          <a:solidFill>
            <a:schemeClr val="bg1"/>
          </a:solidFill>
        </p:spPr>
        <p:txBody>
          <a:bodyPr wrap="square" rtlCol="0">
            <a:spAutoFit/>
          </a:bodyPr>
          <a:lstStyle/>
          <a:p>
            <a:r>
              <a:rPr kumimoji="1" lang="en-US" altLang="ja-JP" sz="1700" dirty="0">
                <a:latin typeface="ＭＳ Ｐゴシック" panose="020B0600070205080204" pitchFamily="50" charset="-128"/>
                <a:ea typeface="ＭＳ Ｐゴシック" panose="020B0600070205080204" pitchFamily="50" charset="-128"/>
              </a:rPr>
              <a:t>11</a:t>
            </a:r>
            <a:r>
              <a:rPr kumimoji="1" lang="ja-JP" altLang="en-US" sz="1700" dirty="0">
                <a:latin typeface="ＭＳ Ｐゴシック" panose="020B0600070205080204" pitchFamily="50" charset="-128"/>
                <a:ea typeface="ＭＳ Ｐゴシック" panose="020B0600070205080204" pitchFamily="50" charset="-128"/>
              </a:rPr>
              <a:t>月～：</a:t>
            </a:r>
            <a:endParaRPr kumimoji="1" lang="en-US" altLang="ja-JP" sz="1700" dirty="0">
              <a:latin typeface="ＭＳ Ｐゴシック" panose="020B0600070205080204" pitchFamily="50" charset="-128"/>
              <a:ea typeface="ＭＳ Ｐゴシック" panose="020B0600070205080204" pitchFamily="50" charset="-128"/>
            </a:endParaRPr>
          </a:p>
          <a:p>
            <a:r>
              <a:rPr lang="ja-JP" altLang="en-US" sz="1700" dirty="0">
                <a:latin typeface="ＭＳ Ｐゴシック" panose="020B0600070205080204" pitchFamily="50" charset="-128"/>
                <a:ea typeface="ＭＳ Ｐゴシック" panose="020B0600070205080204" pitchFamily="50" charset="-128"/>
              </a:rPr>
              <a:t>発表</a:t>
            </a:r>
            <a:r>
              <a:rPr kumimoji="1" lang="ja-JP" altLang="en-US" sz="1700" dirty="0">
                <a:latin typeface="ＭＳ Ｐゴシック" panose="020B0600070205080204" pitchFamily="50" charset="-128"/>
                <a:ea typeface="ＭＳ Ｐゴシック" panose="020B0600070205080204" pitchFamily="50" charset="-128"/>
              </a:rPr>
              <a:t>・就活・風邪で上昇</a:t>
            </a:r>
            <a:endParaRPr kumimoji="1" lang="en-US" altLang="ja-JP" sz="1700"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02013554-E278-FE44-0236-73DD036C7D3E}"/>
              </a:ext>
            </a:extLst>
          </p:cNvPr>
          <p:cNvSpPr txBox="1"/>
          <p:nvPr/>
        </p:nvSpPr>
        <p:spPr>
          <a:xfrm>
            <a:off x="1294047" y="5923278"/>
            <a:ext cx="9564580" cy="707886"/>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　健康を改善するための</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指標となり，</a:t>
            </a:r>
            <a:r>
              <a:rPr lang="ja-JP" altLang="en-US" sz="2000" u="sng" dirty="0">
                <a:latin typeface="ＭＳ Ｐゴシック" panose="020B0600070205080204" pitchFamily="50" charset="-128"/>
                <a:ea typeface="ＭＳ Ｐゴシック" panose="020B0600070205080204" pitchFamily="50" charset="-128"/>
              </a:rPr>
              <a:t>ストレス管理やパフォーマンス向上に役立つ</a:t>
            </a:r>
            <a:r>
              <a:rPr lang="ja-JP" altLang="en-US" sz="2000" dirty="0">
                <a:latin typeface="ＭＳ Ｐゴシック" panose="020B0600070205080204" pitchFamily="50" charset="-128"/>
                <a:ea typeface="ＭＳ Ｐゴシック" panose="020B0600070205080204" pitchFamily="50" charset="-128"/>
              </a:rPr>
              <a:t>．安静時心拍数から心身のバランスを整えることで，仕事・学業の効率向上が期待できる．</a:t>
            </a:r>
            <a:endParaRPr kumimoji="1" lang="ja-JP" altLang="en-US"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7773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3B09E-A2DB-A598-83D9-D26F26FAF3D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6D34F5E-876E-3EEC-A3B9-8F80FB132B74}"/>
              </a:ext>
            </a:extLst>
          </p:cNvPr>
          <p:cNvSpPr txBox="1"/>
          <p:nvPr/>
        </p:nvSpPr>
        <p:spPr>
          <a:xfrm>
            <a:off x="859398" y="465471"/>
            <a:ext cx="1989680" cy="461665"/>
          </a:xfrm>
          <a:prstGeom prst="rect">
            <a:avLst/>
          </a:prstGeom>
          <a:noFill/>
        </p:spPr>
        <p:txBody>
          <a:bodyPr wrap="square" rtlCol="0">
            <a:spAutoFit/>
          </a:bodyPr>
          <a:lstStyle/>
          <a:p>
            <a:r>
              <a:rPr kumimoji="1" lang="en-US" altLang="ja-JP" sz="2400" b="1" dirty="0">
                <a:latin typeface="ＭＳ Ｐゴシック" panose="020B0600070205080204" pitchFamily="50" charset="-128"/>
                <a:ea typeface="ＭＳ Ｐゴシック" panose="020B0600070205080204" pitchFamily="50" charset="-128"/>
              </a:rPr>
              <a:t>3. </a:t>
            </a:r>
            <a:r>
              <a:rPr kumimoji="1" lang="ja-JP" altLang="en-US" sz="2400" b="1" dirty="0">
                <a:latin typeface="ＭＳ Ｐゴシック" panose="020B0600070205080204" pitchFamily="50" charset="-128"/>
                <a:ea typeface="ＭＳ Ｐゴシック" panose="020B0600070205080204" pitchFamily="50" charset="-128"/>
              </a:rPr>
              <a:t>睡眠</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5D3516A1-5E73-8BCE-4A4B-7262F146DC45}"/>
              </a:ext>
            </a:extLst>
          </p:cNvPr>
          <p:cNvSpPr txBox="1"/>
          <p:nvPr/>
        </p:nvSpPr>
        <p:spPr>
          <a:xfrm>
            <a:off x="1192439" y="5282134"/>
            <a:ext cx="10038130" cy="1323439"/>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注意点</a:t>
            </a:r>
            <a:endParaRPr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就寝前</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rPr>
              <a:t>時間は，スマホなどの電子機器の使用を控える（ブルーライトを避ける）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就寝前</a:t>
            </a:r>
            <a:r>
              <a:rPr lang="en-US" altLang="ja-JP" sz="2000" dirty="0">
                <a:latin typeface="ＭＳ Ｐゴシック" panose="020B0600070205080204" pitchFamily="50" charset="-128"/>
                <a:ea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3</a:t>
            </a:r>
            <a:r>
              <a:rPr lang="ja-JP" altLang="en-US" sz="2000" dirty="0">
                <a:latin typeface="ＭＳ Ｐゴシック" panose="020B0600070205080204" pitchFamily="50" charset="-128"/>
                <a:ea typeface="ＭＳ Ｐゴシック" panose="020B0600070205080204" pitchFamily="50" charset="-128"/>
              </a:rPr>
              <a:t>時間以内に重い食事，カフェインやアルコールを控える</a:t>
            </a:r>
            <a:endParaRPr kumimoji="1"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・睡眠時間が長すぎると眠りが浅くなり，中途覚醒が増えるなど睡眠の質が悪化する</a:t>
            </a:r>
            <a:endParaRPr lang="en-US" altLang="ja-JP" sz="200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0E5C3023-5BA0-598B-C033-1FCE5BE75C72}"/>
              </a:ext>
            </a:extLst>
          </p:cNvPr>
          <p:cNvSpPr txBox="1"/>
          <p:nvPr/>
        </p:nvSpPr>
        <p:spPr>
          <a:xfrm>
            <a:off x="1192439" y="1131888"/>
            <a:ext cx="7307410" cy="400110"/>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睡眠：睡眠時間・質は，身体的および精神的健康に影響を与える</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234B16E4-AC89-5B3A-67DA-521209E363A6}"/>
              </a:ext>
            </a:extLst>
          </p:cNvPr>
          <p:cNvSpPr/>
          <p:nvPr/>
        </p:nvSpPr>
        <p:spPr>
          <a:xfrm>
            <a:off x="1259814" y="1751660"/>
            <a:ext cx="4606414" cy="1743488"/>
          </a:xfrm>
          <a:prstGeom prst="roundRect">
            <a:avLst>
              <a:gd name="adj" fmla="val 50000"/>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000"/>
              </a:spcBef>
              <a:buClr>
                <a:schemeClr val="bg2">
                  <a:lumMod val="40000"/>
                  <a:lumOff val="60000"/>
                </a:schemeClr>
              </a:buClr>
              <a:buSzPct val="80000"/>
            </a:pPr>
            <a:r>
              <a:rPr lang="ja-JP" altLang="en-US" sz="2000" b="1" dirty="0">
                <a:latin typeface="ＭＳ Ｐゴシック" panose="020B0600070205080204" pitchFamily="50" charset="-128"/>
                <a:ea typeface="ＭＳ Ｐゴシック" panose="020B0600070205080204" pitchFamily="50" charset="-128"/>
              </a:rPr>
              <a:t>良質な睡眠</a:t>
            </a:r>
            <a:endParaRPr lang="en-US" altLang="ja-JP" sz="2000" b="1"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dirty="0">
                <a:latin typeface="ＭＳ Ｐゴシック" panose="020B0600070205080204" pitchFamily="50" charset="-128"/>
                <a:ea typeface="ＭＳ Ｐゴシック" panose="020B0600070205080204" pitchFamily="50" charset="-128"/>
              </a:rPr>
              <a:t> ・疲労回復，免疫力の向上</a:t>
            </a:r>
            <a:endParaRPr lang="en-US" altLang="ja-JP"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集中力が向上し，学習効率が上がる</a:t>
            </a:r>
            <a:endParaRPr lang="en-US" altLang="ja-JP"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kumimoji="1" lang="ja-JP" altLang="en-US" dirty="0">
                <a:latin typeface="ＭＳ Ｐゴシック" panose="020B0600070205080204" pitchFamily="50" charset="-128"/>
                <a:ea typeface="ＭＳ Ｐゴシック" panose="020B0600070205080204" pitchFamily="50" charset="-128"/>
              </a:rPr>
              <a:t> ・幸福感や生活の満足度を高める</a:t>
            </a:r>
          </a:p>
        </p:txBody>
      </p:sp>
      <p:sp>
        <p:nvSpPr>
          <p:cNvPr id="6" name="四角形: 角を丸くする 5">
            <a:extLst>
              <a:ext uri="{FF2B5EF4-FFF2-40B4-BE49-F238E27FC236}">
                <a16:creationId xmlns:a16="http://schemas.microsoft.com/office/drawing/2014/main" id="{D6756191-B872-9F38-885A-F2F13DB3EDCD}"/>
              </a:ext>
            </a:extLst>
          </p:cNvPr>
          <p:cNvSpPr/>
          <p:nvPr/>
        </p:nvSpPr>
        <p:spPr>
          <a:xfrm>
            <a:off x="6096000" y="1751660"/>
            <a:ext cx="4606414" cy="1743488"/>
          </a:xfrm>
          <a:prstGeom prst="roundRect">
            <a:avLst>
              <a:gd name="adj" fmla="val 50000"/>
            </a:avLst>
          </a:prstGeom>
          <a:solidFill>
            <a:schemeClr val="tx2">
              <a:lumMod val="10000"/>
              <a:lumOff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1000"/>
              </a:spcBef>
              <a:buClr>
                <a:schemeClr val="bg2">
                  <a:lumMod val="40000"/>
                  <a:lumOff val="60000"/>
                </a:schemeClr>
              </a:buClr>
              <a:buSzPct val="80000"/>
            </a:pPr>
            <a:r>
              <a:rPr lang="ja-JP" altLang="en-US" sz="2000" b="1" dirty="0">
                <a:latin typeface="ＭＳ Ｐゴシック" panose="020B0600070205080204" pitchFamily="50" charset="-128"/>
                <a:ea typeface="ＭＳ Ｐゴシック" panose="020B0600070205080204" pitchFamily="50" charset="-128"/>
              </a:rPr>
              <a:t>睡眠不足</a:t>
            </a:r>
            <a:endParaRPr lang="en-US" altLang="ja-JP" sz="2000" b="1"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kumimoji="1" lang="ja-JP" altLang="en-US" sz="1700" dirty="0">
                <a:latin typeface="ＭＳ Ｐゴシック" panose="020B0600070205080204" pitchFamily="50" charset="-128"/>
                <a:ea typeface="ＭＳ Ｐゴシック" panose="020B0600070205080204" pitchFamily="50" charset="-128"/>
              </a:rPr>
              <a:t> ・</a:t>
            </a:r>
            <a:r>
              <a:rPr lang="ja-JP" altLang="en-US" sz="1700" dirty="0">
                <a:latin typeface="ＭＳ Ｐゴシック" panose="020B0600070205080204" pitchFamily="50" charset="-128"/>
                <a:ea typeface="ＭＳ Ｐゴシック" panose="020B0600070205080204" pitchFamily="50" charset="-128"/>
              </a:rPr>
              <a:t>免疫力が低下し，感染症にかかりやすい</a:t>
            </a:r>
            <a:endParaRPr kumimoji="1" lang="en-US" altLang="ja-JP" sz="17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1700" dirty="0">
                <a:latin typeface="ＭＳ Ｐゴシック" panose="020B0600070205080204" pitchFamily="50" charset="-128"/>
                <a:ea typeface="ＭＳ Ｐゴシック" panose="020B0600070205080204" pitchFamily="50" charset="-128"/>
              </a:rPr>
              <a:t> ・うつ病，肥満などの発症リスクを高める</a:t>
            </a:r>
            <a:endParaRPr lang="en-US" altLang="ja-JP" sz="17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kumimoji="1" lang="ja-JP" altLang="en-US" sz="1700" dirty="0">
                <a:latin typeface="ＭＳ Ｐゴシック" panose="020B0600070205080204" pitchFamily="50" charset="-128"/>
                <a:ea typeface="ＭＳ Ｐゴシック" panose="020B0600070205080204" pitchFamily="50" charset="-128"/>
              </a:rPr>
              <a:t> ・</a:t>
            </a:r>
            <a:r>
              <a:rPr lang="ja-JP" altLang="en-US" sz="1700" dirty="0">
                <a:latin typeface="ＭＳ Ｐゴシック" panose="020B0600070205080204" pitchFamily="50" charset="-128"/>
                <a:ea typeface="ＭＳ Ｐゴシック" panose="020B0600070205080204" pitchFamily="50" charset="-128"/>
              </a:rPr>
              <a:t>疲労から対人関係に悪影響を及ぼす</a:t>
            </a:r>
            <a:endParaRPr kumimoji="1" lang="ja-JP" altLang="en-US" sz="17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FA3C8CA-6DE1-4FEA-9514-BE6F60FEE04A}"/>
              </a:ext>
            </a:extLst>
          </p:cNvPr>
          <p:cNvSpPr txBox="1"/>
          <p:nvPr/>
        </p:nvSpPr>
        <p:spPr>
          <a:xfrm>
            <a:off x="1192439" y="3811980"/>
            <a:ext cx="7307410" cy="1323439"/>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良質な睡眠をとるための方法</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・規則正しい生活リズムを整える　例）</a:t>
            </a:r>
            <a:r>
              <a:rPr lang="en-US" altLang="ja-JP" sz="2000" dirty="0">
                <a:solidFill>
                  <a:srgbClr val="FF0000"/>
                </a:solidFill>
                <a:latin typeface="ＭＳ Ｐゴシック" panose="020B0600070205080204" pitchFamily="50" charset="-128"/>
                <a:ea typeface="ＭＳ Ｐゴシック" panose="020B0600070205080204" pitchFamily="50" charset="-128"/>
              </a:rPr>
              <a:t>7</a:t>
            </a:r>
            <a:r>
              <a:rPr lang="ja-JP" altLang="en-US" sz="2000" dirty="0">
                <a:solidFill>
                  <a:srgbClr val="FF0000"/>
                </a:solidFill>
                <a:latin typeface="ＭＳ Ｐゴシック" panose="020B0600070205080204" pitchFamily="50" charset="-128"/>
                <a:ea typeface="ＭＳ Ｐゴシック" panose="020B0600070205080204" pitchFamily="50" charset="-128"/>
              </a:rPr>
              <a:t>時間以上</a:t>
            </a:r>
            <a:r>
              <a:rPr lang="ja-JP" altLang="en-US" sz="2000" dirty="0">
                <a:latin typeface="ＭＳ Ｐゴシック" panose="020B0600070205080204" pitchFamily="50" charset="-128"/>
                <a:ea typeface="ＭＳ Ｐゴシック" panose="020B0600070205080204" pitchFamily="50" charset="-128"/>
              </a:rPr>
              <a:t>の睡眠をとる</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・寝る前のリラックス時間を設ける</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・適度な運動を取り入れる（寝る前の激しい運動は避ける）</a:t>
            </a:r>
            <a:endParaRPr lang="en-US" altLang="ja-JP" sz="2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6721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48B10-C24B-7ED8-7E6C-1C3EB1D7521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3A70370-903B-39CE-D3D0-E71BF7ED73A7}"/>
              </a:ext>
            </a:extLst>
          </p:cNvPr>
          <p:cNvSpPr txBox="1"/>
          <p:nvPr/>
        </p:nvSpPr>
        <p:spPr>
          <a:xfrm>
            <a:off x="719990" y="405379"/>
            <a:ext cx="4241074" cy="461665"/>
          </a:xfrm>
          <a:prstGeom prst="rect">
            <a:avLst/>
          </a:prstGeom>
          <a:noFill/>
        </p:spPr>
        <p:txBody>
          <a:bodyPr wrap="square" rtlCol="0">
            <a:spAutoFit/>
          </a:bodyPr>
          <a:lstStyle/>
          <a:p>
            <a:r>
              <a:rPr lang="en-US" altLang="ja-JP" sz="2400" b="1" dirty="0">
                <a:latin typeface="ＭＳ Ｐゴシック" panose="020B0600070205080204" pitchFamily="50" charset="-128"/>
                <a:ea typeface="ＭＳ Ｐゴシック" panose="020B0600070205080204" pitchFamily="50" charset="-128"/>
              </a:rPr>
              <a:t>4</a:t>
            </a:r>
            <a:r>
              <a:rPr kumimoji="1" lang="en-US" altLang="ja-JP" sz="2400" b="1" dirty="0">
                <a:latin typeface="ＭＳ Ｐゴシック" panose="020B0600070205080204" pitchFamily="50" charset="-128"/>
                <a:ea typeface="ＭＳ Ｐゴシック" panose="020B0600070205080204" pitchFamily="50" charset="-128"/>
              </a:rPr>
              <a:t>. </a:t>
            </a:r>
            <a:r>
              <a:rPr kumimoji="1" lang="ja-JP" altLang="en-US" sz="2400" b="1" dirty="0">
                <a:latin typeface="ＭＳ Ｐゴシック" panose="020B0600070205080204" pitchFamily="50" charset="-128"/>
                <a:ea typeface="ＭＳ Ｐゴシック" panose="020B0600070205080204" pitchFamily="50" charset="-128"/>
              </a:rPr>
              <a:t>運動（歩数）</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90981666-B495-1470-33C8-BE3A1948046F}"/>
              </a:ext>
            </a:extLst>
          </p:cNvPr>
          <p:cNvSpPr txBox="1"/>
          <p:nvPr/>
        </p:nvSpPr>
        <p:spPr>
          <a:xfrm>
            <a:off x="884641" y="1003301"/>
            <a:ext cx="10089850" cy="400110"/>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運動：健康の維持・増進だけでなく，良質な睡眠や精神的な健康にも影響を与える</a:t>
            </a:r>
            <a:endParaRPr kumimoji="1" lang="ja-JP" altLang="en-US" sz="2000"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020A0978-373D-A6C1-932A-67FB66B7A379}"/>
              </a:ext>
            </a:extLst>
          </p:cNvPr>
          <p:cNvGrpSpPr/>
          <p:nvPr/>
        </p:nvGrpSpPr>
        <p:grpSpPr>
          <a:xfrm>
            <a:off x="1323152" y="1618538"/>
            <a:ext cx="9442600" cy="1743488"/>
            <a:chOff x="1259814" y="1751660"/>
            <a:chExt cx="9442600" cy="1743488"/>
          </a:xfrm>
        </p:grpSpPr>
        <p:sp>
          <p:nvSpPr>
            <p:cNvPr id="3" name="四角形: 角を丸くする 2">
              <a:extLst>
                <a:ext uri="{FF2B5EF4-FFF2-40B4-BE49-F238E27FC236}">
                  <a16:creationId xmlns:a16="http://schemas.microsoft.com/office/drawing/2014/main" id="{0973A657-4C23-444A-0D0E-EBAED5263623}"/>
                </a:ext>
              </a:extLst>
            </p:cNvPr>
            <p:cNvSpPr/>
            <p:nvPr/>
          </p:nvSpPr>
          <p:spPr>
            <a:xfrm>
              <a:off x="1259814" y="1751660"/>
              <a:ext cx="4606414" cy="1743488"/>
            </a:xfrm>
            <a:prstGeom prst="roundRect">
              <a:avLst>
                <a:gd name="adj" fmla="val 50000"/>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000"/>
                </a:spcBef>
                <a:buClr>
                  <a:schemeClr val="bg2">
                    <a:lumMod val="40000"/>
                    <a:lumOff val="60000"/>
                  </a:schemeClr>
                </a:buClr>
                <a:buSzPct val="80000"/>
              </a:pPr>
              <a:r>
                <a:rPr lang="ja-JP" altLang="en-US" sz="2000" b="1" dirty="0">
                  <a:latin typeface="ＭＳ Ｐゴシック" panose="020B0600070205080204" pitchFamily="50" charset="-128"/>
                  <a:ea typeface="ＭＳ Ｐゴシック" panose="020B0600070205080204" pitchFamily="50" charset="-128"/>
                </a:rPr>
                <a:t>運動習慣が有る人</a:t>
              </a:r>
              <a:endParaRPr lang="en-US" altLang="ja-JP" sz="2000" b="1"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dirty="0">
                  <a:latin typeface="ＭＳ Ｐゴシック" panose="020B0600070205080204" pitchFamily="50" charset="-128"/>
                  <a:ea typeface="ＭＳ Ｐゴシック" panose="020B0600070205080204" pitchFamily="50" charset="-128"/>
                </a:rPr>
                <a:t>　 ・心肺機能の向上</a:t>
              </a:r>
              <a:endParaRPr lang="en-US" altLang="ja-JP"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dirty="0">
                  <a:latin typeface="ＭＳ Ｐゴシック" panose="020B0600070205080204" pitchFamily="50" charset="-128"/>
                  <a:ea typeface="ＭＳ Ｐゴシック" panose="020B0600070205080204" pitchFamily="50" charset="-128"/>
                </a:rPr>
                <a:t> 　・メンタルヘルスの向上</a:t>
              </a:r>
              <a:endParaRPr lang="en-US" altLang="ja-JP"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kumimoji="1" lang="ja-JP" altLang="en-US"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体重管理や基礎代謝の向上</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3561ECE9-E966-D936-67C6-4D44B607F478}"/>
                </a:ext>
              </a:extLst>
            </p:cNvPr>
            <p:cNvSpPr/>
            <p:nvPr/>
          </p:nvSpPr>
          <p:spPr>
            <a:xfrm>
              <a:off x="6096000" y="1751660"/>
              <a:ext cx="4606414" cy="1743488"/>
            </a:xfrm>
            <a:prstGeom prst="roundRect">
              <a:avLst>
                <a:gd name="adj" fmla="val 50000"/>
              </a:avLst>
            </a:prstGeom>
            <a:solidFill>
              <a:schemeClr val="tx2">
                <a:lumMod val="10000"/>
                <a:lumOff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1000"/>
                </a:spcBef>
                <a:buClr>
                  <a:schemeClr val="bg2">
                    <a:lumMod val="40000"/>
                    <a:lumOff val="60000"/>
                  </a:schemeClr>
                </a:buClr>
                <a:buSzPct val="80000"/>
              </a:pPr>
              <a:r>
                <a:rPr lang="ja-JP" altLang="en-US" sz="2000" b="1" dirty="0">
                  <a:latin typeface="ＭＳ Ｐゴシック" panose="020B0600070205080204" pitchFamily="50" charset="-128"/>
                  <a:ea typeface="ＭＳ Ｐゴシック" panose="020B0600070205080204" pitchFamily="50" charset="-128"/>
                </a:rPr>
                <a:t>運動習慣が無い人</a:t>
              </a:r>
              <a:endParaRPr lang="en-US" altLang="ja-JP" sz="2000" b="1"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kumimoji="1" lang="ja-JP" altLang="en-US"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生活習慣病のリスク増加</a:t>
              </a:r>
              <a:endParaRPr kumimoji="1" lang="en-US" altLang="ja-JP"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dirty="0">
                  <a:latin typeface="ＭＳ Ｐゴシック" panose="020B0600070205080204" pitchFamily="50" charset="-128"/>
                  <a:ea typeface="ＭＳ Ｐゴシック" panose="020B0600070205080204" pitchFamily="50" charset="-128"/>
                </a:rPr>
                <a:t> 　・精神的健康の悪化</a:t>
              </a:r>
              <a:endParaRPr lang="en-US" altLang="ja-JP"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kumimoji="1" lang="ja-JP" altLang="en-US"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身体機能の低下と体型の変化</a:t>
              </a:r>
              <a:endParaRPr kumimoji="1" lang="ja-JP" altLang="en-US" dirty="0">
                <a:latin typeface="ＭＳ Ｐゴシック" panose="020B0600070205080204" pitchFamily="50" charset="-128"/>
                <a:ea typeface="ＭＳ Ｐゴシック" panose="020B0600070205080204" pitchFamily="50" charset="-128"/>
              </a:endParaRPr>
            </a:p>
          </p:txBody>
        </p:sp>
      </p:grpSp>
      <p:sp>
        <p:nvSpPr>
          <p:cNvPr id="6" name="テキスト ボックス 5">
            <a:extLst>
              <a:ext uri="{FF2B5EF4-FFF2-40B4-BE49-F238E27FC236}">
                <a16:creationId xmlns:a16="http://schemas.microsoft.com/office/drawing/2014/main" id="{23107692-20D0-08D6-308C-79111602D9A3}"/>
              </a:ext>
            </a:extLst>
          </p:cNvPr>
          <p:cNvSpPr txBox="1"/>
          <p:nvPr/>
        </p:nvSpPr>
        <p:spPr>
          <a:xfrm>
            <a:off x="2284041" y="6232470"/>
            <a:ext cx="7750594" cy="400110"/>
          </a:xfrm>
          <a:prstGeom prst="rect">
            <a:avLst/>
          </a:prstGeom>
          <a:noFill/>
        </p:spPr>
        <p:txBody>
          <a:bodyPr wrap="square" rtlCol="0">
            <a:spAutoFit/>
          </a:bodyPr>
          <a:lstStyle/>
          <a:p>
            <a:pPr algn="ctr"/>
            <a:r>
              <a:rPr lang="ja-JP" altLang="en-US" sz="2000" dirty="0">
                <a:latin typeface="ＭＳ Ｐゴシック" panose="020B0600070205080204" pitchFamily="50" charset="-128"/>
                <a:ea typeface="ＭＳ Ｐゴシック" panose="020B0600070205080204" pitchFamily="50" charset="-128"/>
              </a:rPr>
              <a:t>＊急激な運動量の増加は避け，無理のない範囲で行いましょう！</a:t>
            </a:r>
            <a:endParaRPr lang="en-US" altLang="ja-JP" sz="2000" dirty="0">
              <a:latin typeface="ＭＳ Ｐゴシック" panose="020B0600070205080204" pitchFamily="50" charset="-128"/>
              <a:ea typeface="ＭＳ Ｐゴシック" panose="020B0600070205080204" pitchFamily="50" charset="-128"/>
            </a:endParaRPr>
          </a:p>
        </p:txBody>
      </p:sp>
      <p:grpSp>
        <p:nvGrpSpPr>
          <p:cNvPr id="11" name="グループ化 10">
            <a:extLst>
              <a:ext uri="{FF2B5EF4-FFF2-40B4-BE49-F238E27FC236}">
                <a16:creationId xmlns:a16="http://schemas.microsoft.com/office/drawing/2014/main" id="{21F00063-DE35-B6BB-7B96-2DFEBC570129}"/>
              </a:ext>
            </a:extLst>
          </p:cNvPr>
          <p:cNvGrpSpPr/>
          <p:nvPr/>
        </p:nvGrpSpPr>
        <p:grpSpPr>
          <a:xfrm>
            <a:off x="552830" y="3627697"/>
            <a:ext cx="11086339" cy="2369246"/>
            <a:chOff x="587849" y="3737488"/>
            <a:chExt cx="11086339" cy="2369246"/>
          </a:xfrm>
        </p:grpSpPr>
        <p:grpSp>
          <p:nvGrpSpPr>
            <p:cNvPr id="9" name="グループ化 8">
              <a:extLst>
                <a:ext uri="{FF2B5EF4-FFF2-40B4-BE49-F238E27FC236}">
                  <a16:creationId xmlns:a16="http://schemas.microsoft.com/office/drawing/2014/main" id="{D433D967-5398-7C07-5E72-57DC00CFC7F4}"/>
                </a:ext>
              </a:extLst>
            </p:cNvPr>
            <p:cNvGrpSpPr/>
            <p:nvPr/>
          </p:nvGrpSpPr>
          <p:grpSpPr>
            <a:xfrm>
              <a:off x="587849" y="3737488"/>
              <a:ext cx="7249869" cy="2369246"/>
              <a:chOff x="1259814" y="4064752"/>
              <a:chExt cx="9971280" cy="2369246"/>
            </a:xfrm>
          </p:grpSpPr>
          <p:sp>
            <p:nvSpPr>
              <p:cNvPr id="7" name="テキスト ボックス 6">
                <a:extLst>
                  <a:ext uri="{FF2B5EF4-FFF2-40B4-BE49-F238E27FC236}">
                    <a16:creationId xmlns:a16="http://schemas.microsoft.com/office/drawing/2014/main" id="{62E7C01C-4E08-456B-BBAD-C1EF5498870B}"/>
                  </a:ext>
                </a:extLst>
              </p:cNvPr>
              <p:cNvSpPr txBox="1"/>
              <p:nvPr/>
            </p:nvSpPr>
            <p:spPr>
              <a:xfrm>
                <a:off x="1259814" y="4064752"/>
                <a:ext cx="9971280" cy="1015663"/>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運動方法の提案</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solidFill>
                      <a:srgbClr val="FF0000"/>
                    </a:solidFill>
                    <a:latin typeface="ＭＳ Ｐゴシック" panose="020B0600070205080204" pitchFamily="50" charset="-128"/>
                    <a:ea typeface="ＭＳ Ｐゴシック" panose="020B0600070205080204" pitchFamily="50" charset="-128"/>
                  </a:rPr>
                  <a:t>1</a:t>
                </a:r>
                <a:r>
                  <a:rPr lang="ja-JP" altLang="en-US" sz="2000" dirty="0">
                    <a:solidFill>
                      <a:srgbClr val="FF0000"/>
                    </a:solidFill>
                    <a:latin typeface="ＭＳ Ｐゴシック" panose="020B0600070205080204" pitchFamily="50" charset="-128"/>
                    <a:ea typeface="ＭＳ Ｐゴシック" panose="020B0600070205080204" pitchFamily="50" charset="-128"/>
                  </a:rPr>
                  <a:t>日</a:t>
                </a:r>
                <a:r>
                  <a:rPr lang="en-US" altLang="ja-JP" sz="2000" dirty="0">
                    <a:solidFill>
                      <a:srgbClr val="FF0000"/>
                    </a:solidFill>
                    <a:latin typeface="ＭＳ Ｐゴシック" panose="020B0600070205080204" pitchFamily="50" charset="-128"/>
                    <a:ea typeface="ＭＳ Ｐゴシック" panose="020B0600070205080204" pitchFamily="50" charset="-128"/>
                  </a:rPr>
                  <a:t>8,000</a:t>
                </a:r>
                <a:r>
                  <a:rPr lang="ja-JP" altLang="en-US" sz="2000" dirty="0">
                    <a:solidFill>
                      <a:srgbClr val="FF0000"/>
                    </a:solidFill>
                    <a:latin typeface="ＭＳ Ｐゴシック" panose="020B0600070205080204" pitchFamily="50" charset="-128"/>
                    <a:ea typeface="ＭＳ Ｐゴシック" panose="020B0600070205080204" pitchFamily="50" charset="-128"/>
                  </a:rPr>
                  <a:t>歩以上</a:t>
                </a:r>
                <a:r>
                  <a:rPr lang="ja-JP" altLang="en-US" sz="2000" dirty="0">
                    <a:latin typeface="ＭＳ Ｐゴシック" panose="020B0600070205080204" pitchFamily="50" charset="-128"/>
                    <a:ea typeface="ＭＳ Ｐゴシック" panose="020B0600070205080204" pitchFamily="50" charset="-128"/>
                  </a:rPr>
                  <a:t>を目標とする</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（運動習慣がない場合，</a:t>
                </a:r>
                <a:r>
                  <a:rPr lang="en-US" altLang="ja-JP" sz="2000" dirty="0">
                    <a:latin typeface="ＭＳ Ｐゴシック" panose="020B0600070205080204" pitchFamily="50" charset="-128"/>
                    <a:ea typeface="ＭＳ Ｐゴシック" panose="020B0600070205080204" pitchFamily="50" charset="-128"/>
                  </a:rPr>
                  <a:t>1</a:t>
                </a:r>
                <a:r>
                  <a:rPr lang="ja-JP" altLang="en-US" sz="2000" dirty="0">
                    <a:latin typeface="ＭＳ Ｐゴシック" panose="020B0600070205080204" pitchFamily="50" charset="-128"/>
                    <a:ea typeface="ＭＳ Ｐゴシック" panose="020B0600070205080204" pitchFamily="50" charset="-128"/>
                  </a:rPr>
                  <a:t>日</a:t>
                </a:r>
                <a:r>
                  <a:rPr lang="en-US" altLang="ja-JP" sz="2000" dirty="0">
                    <a:latin typeface="ＭＳ Ｐゴシック" panose="020B0600070205080204" pitchFamily="50" charset="-128"/>
                    <a:ea typeface="ＭＳ Ｐゴシック" panose="020B0600070205080204" pitchFamily="50" charset="-128"/>
                  </a:rPr>
                  <a:t>6,000</a:t>
                </a:r>
                <a:r>
                  <a:rPr lang="ja-JP" altLang="en-US" sz="2000" dirty="0">
                    <a:latin typeface="ＭＳ Ｐゴシック" panose="020B0600070205080204" pitchFamily="50" charset="-128"/>
                    <a:ea typeface="ＭＳ Ｐゴシック" panose="020B0600070205080204" pitchFamily="50" charset="-128"/>
                  </a:rPr>
                  <a:t>歩以上として徐々に増やす）</a:t>
                </a:r>
              </a:p>
            </p:txBody>
          </p:sp>
          <p:sp>
            <p:nvSpPr>
              <p:cNvPr id="8" name="テキスト ボックス 7">
                <a:extLst>
                  <a:ext uri="{FF2B5EF4-FFF2-40B4-BE49-F238E27FC236}">
                    <a16:creationId xmlns:a16="http://schemas.microsoft.com/office/drawing/2014/main" id="{1E88487E-FE5C-8512-502E-08E3BE2BEC12}"/>
                  </a:ext>
                </a:extLst>
              </p:cNvPr>
              <p:cNvSpPr txBox="1"/>
              <p:nvPr/>
            </p:nvSpPr>
            <p:spPr>
              <a:xfrm>
                <a:off x="1259814" y="5110559"/>
                <a:ext cx="9971280" cy="1323439"/>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2. </a:t>
                </a:r>
                <a:r>
                  <a:rPr lang="en-US" altLang="ja-JP" sz="2000" u="sng" dirty="0">
                    <a:latin typeface="ＭＳ Ｐゴシック" panose="020B0600070205080204" pitchFamily="50" charset="-128"/>
                    <a:ea typeface="ＭＳ Ｐゴシック" panose="020B0600070205080204" pitchFamily="50" charset="-128"/>
                  </a:rPr>
                  <a:t>30</a:t>
                </a:r>
                <a:r>
                  <a:rPr lang="ja-JP" altLang="en-US" sz="2000" u="sng" dirty="0">
                    <a:latin typeface="ＭＳ Ｐゴシック" panose="020B0600070205080204" pitchFamily="50" charset="-128"/>
                    <a:ea typeface="ＭＳ Ｐゴシック" panose="020B0600070205080204" pitchFamily="50" charset="-128"/>
                  </a:rPr>
                  <a:t>分を目安に息が弾み汗をかく程度の運動</a:t>
                </a:r>
                <a:r>
                  <a:rPr lang="ja-JP" altLang="en-US" sz="2000" dirty="0">
                    <a:latin typeface="ＭＳ Ｐゴシック" panose="020B0600070205080204" pitchFamily="50" charset="-128"/>
                    <a:ea typeface="ＭＳ Ｐゴシック" panose="020B0600070205080204" pitchFamily="50" charset="-128"/>
                  </a:rPr>
                  <a:t>を</a:t>
                </a:r>
                <a:r>
                  <a:rPr lang="ja-JP" altLang="en-US" sz="2000" dirty="0">
                    <a:solidFill>
                      <a:srgbClr val="FF0000"/>
                    </a:solidFill>
                    <a:latin typeface="ＭＳ Ｐゴシック" panose="020B0600070205080204" pitchFamily="50" charset="-128"/>
                    <a:ea typeface="ＭＳ Ｐゴシック" panose="020B0600070205080204" pitchFamily="50" charset="-128"/>
                  </a:rPr>
                  <a:t>週</a:t>
                </a:r>
                <a:r>
                  <a:rPr lang="en-US" altLang="ja-JP" sz="2000" dirty="0">
                    <a:solidFill>
                      <a:srgbClr val="FF0000"/>
                    </a:solidFill>
                    <a:latin typeface="ＭＳ Ｐゴシック" panose="020B0600070205080204" pitchFamily="50" charset="-128"/>
                    <a:ea typeface="ＭＳ Ｐゴシック" panose="020B0600070205080204" pitchFamily="50" charset="-128"/>
                  </a:rPr>
                  <a:t>2,3</a:t>
                </a:r>
                <a:r>
                  <a:rPr lang="ja-JP" altLang="en-US" sz="2000" dirty="0">
                    <a:solidFill>
                      <a:srgbClr val="FF0000"/>
                    </a:solidFill>
                    <a:latin typeface="ＭＳ Ｐゴシック" panose="020B0600070205080204" pitchFamily="50" charset="-128"/>
                    <a:ea typeface="ＭＳ Ｐゴシック" panose="020B0600070205080204" pitchFamily="50" charset="-128"/>
                  </a:rPr>
                  <a:t>回</a:t>
                </a:r>
                <a:r>
                  <a:rPr lang="ja-JP" altLang="en-US" sz="2000" dirty="0">
                    <a:latin typeface="ＭＳ Ｐゴシック" panose="020B0600070205080204" pitchFamily="50" charset="-128"/>
                    <a:ea typeface="ＭＳ Ｐゴシック" panose="020B0600070205080204" pitchFamily="50" charset="-128"/>
                  </a:rPr>
                  <a:t>行う</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・筋力トレーニング：</a:t>
                </a:r>
                <a:r>
                  <a:rPr lang="en-US" altLang="ja-JP" sz="2000" dirty="0">
                    <a:latin typeface="ＭＳ Ｐゴシック" panose="020B0600070205080204" pitchFamily="50" charset="-128"/>
                    <a:ea typeface="ＭＳ Ｐゴシック" panose="020B0600070205080204" pitchFamily="50" charset="-128"/>
                  </a:rPr>
                  <a:t>YouTube</a:t>
                </a:r>
                <a:r>
                  <a:rPr lang="ja-JP" altLang="en-US" sz="2000" dirty="0">
                    <a:latin typeface="ＭＳ Ｐゴシック" panose="020B0600070205080204" pitchFamily="50" charset="-128"/>
                    <a:ea typeface="ＭＳ Ｐゴシック" panose="020B0600070205080204" pitchFamily="50" charset="-128"/>
                  </a:rPr>
                  <a:t>の動画をもとに行う</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・バドミントンなど，軽い運動を友人と行う</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→課外活動で達成している場合は，追加で運動を行う</a:t>
                </a:r>
                <a:endParaRPr lang="en-US" altLang="ja-JP" sz="2000" dirty="0">
                  <a:latin typeface="ＭＳ Ｐゴシック" panose="020B0600070205080204" pitchFamily="50" charset="-128"/>
                  <a:ea typeface="ＭＳ Ｐゴシック" panose="020B0600070205080204" pitchFamily="50" charset="-128"/>
                </a:endParaRPr>
              </a:p>
            </p:txBody>
          </p:sp>
        </p:grpSp>
        <p:pic>
          <p:nvPicPr>
            <p:cNvPr id="12" name="図 11" descr="記号, テキスト, 人, 屋外 が含まれている画像">
              <a:extLst>
                <a:ext uri="{FF2B5EF4-FFF2-40B4-BE49-F238E27FC236}">
                  <a16:creationId xmlns:a16="http://schemas.microsoft.com/office/drawing/2014/main" id="{A0616AEC-CBF3-B40D-4BCB-4955F2AE2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7" y="3881577"/>
              <a:ext cx="3836471" cy="2225157"/>
            </a:xfrm>
            <a:prstGeom prst="rect">
              <a:avLst/>
            </a:prstGeom>
          </p:spPr>
        </p:pic>
      </p:grpSp>
    </p:spTree>
    <p:extLst>
      <p:ext uri="{BB962C8B-B14F-4D97-AF65-F5344CB8AC3E}">
        <p14:creationId xmlns:p14="http://schemas.microsoft.com/office/powerpoint/2010/main" val="231529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C9764-276A-F439-3341-0614594FE62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992003F-CFA2-6867-8196-9261B936D249}"/>
              </a:ext>
            </a:extLst>
          </p:cNvPr>
          <p:cNvSpPr txBox="1"/>
          <p:nvPr/>
        </p:nvSpPr>
        <p:spPr>
          <a:xfrm>
            <a:off x="819575" y="778783"/>
            <a:ext cx="4241074"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まとめ</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楕円 1">
            <a:extLst>
              <a:ext uri="{FF2B5EF4-FFF2-40B4-BE49-F238E27FC236}">
                <a16:creationId xmlns:a16="http://schemas.microsoft.com/office/drawing/2014/main" id="{8060EFF5-1483-356F-45D6-E5A18788090B}"/>
              </a:ext>
            </a:extLst>
          </p:cNvPr>
          <p:cNvSpPr/>
          <p:nvPr/>
        </p:nvSpPr>
        <p:spPr>
          <a:xfrm>
            <a:off x="2414620" y="2345588"/>
            <a:ext cx="2724179" cy="1170608"/>
          </a:xfrm>
          <a:prstGeom prst="ellipse">
            <a:avLst/>
          </a:prstGeom>
          <a:solidFill>
            <a:srgbClr val="FF9999"/>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心拍変動</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（増加）</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楕円 4">
            <a:extLst>
              <a:ext uri="{FF2B5EF4-FFF2-40B4-BE49-F238E27FC236}">
                <a16:creationId xmlns:a16="http://schemas.microsoft.com/office/drawing/2014/main" id="{E030535A-438C-1B05-D18A-BCF3183BD037}"/>
              </a:ext>
            </a:extLst>
          </p:cNvPr>
          <p:cNvSpPr/>
          <p:nvPr/>
        </p:nvSpPr>
        <p:spPr>
          <a:xfrm>
            <a:off x="6737280" y="2321352"/>
            <a:ext cx="2855722" cy="1170608"/>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安静時心拍数</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（減少）</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370DD113-A6B3-87DC-65C8-4124CDAFC43B}"/>
              </a:ext>
            </a:extLst>
          </p:cNvPr>
          <p:cNvSpPr txBox="1"/>
          <p:nvPr/>
        </p:nvSpPr>
        <p:spPr>
          <a:xfrm>
            <a:off x="1600705" y="4800652"/>
            <a:ext cx="9597178" cy="830997"/>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・運動：「</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日</a:t>
            </a:r>
            <a:r>
              <a:rPr lang="en-US" altLang="ja-JP" sz="2400" dirty="0">
                <a:latin typeface="ＭＳ Ｐゴシック" panose="020B0600070205080204" pitchFamily="50" charset="-128"/>
                <a:ea typeface="ＭＳ Ｐゴシック" panose="020B0600070205080204" pitchFamily="50" charset="-128"/>
              </a:rPr>
              <a:t>8,000</a:t>
            </a:r>
            <a:r>
              <a:rPr lang="ja-JP" altLang="en-US" sz="2400" dirty="0">
                <a:latin typeface="ＭＳ Ｐゴシック" panose="020B0600070205080204" pitchFamily="50" charset="-128"/>
                <a:ea typeface="ＭＳ Ｐゴシック" panose="020B0600070205080204" pitchFamily="50" charset="-128"/>
              </a:rPr>
              <a:t>歩以上</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週</a:t>
            </a:r>
            <a:r>
              <a:rPr lang="en-US" altLang="ja-JP" sz="2400" dirty="0">
                <a:latin typeface="ＭＳ Ｐゴシック" panose="020B0600070205080204" pitchFamily="50" charset="-128"/>
                <a:ea typeface="ＭＳ Ｐゴシック" panose="020B0600070205080204" pitchFamily="50" charset="-128"/>
              </a:rPr>
              <a:t>2,3</a:t>
            </a:r>
            <a:r>
              <a:rPr lang="ja-JP" altLang="en-US" sz="2400" dirty="0">
                <a:latin typeface="ＭＳ Ｐゴシック" panose="020B0600070205080204" pitchFamily="50" charset="-128"/>
                <a:ea typeface="ＭＳ Ｐゴシック" panose="020B0600070205080204" pitchFamily="50" charset="-128"/>
              </a:rPr>
              <a:t>回の運動」を目指し，定期的に体を動かす</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・睡眠：</a:t>
            </a:r>
            <a:r>
              <a:rPr kumimoji="1" lang="en-US" altLang="ja-JP" sz="2400" dirty="0">
                <a:latin typeface="ＭＳ Ｐゴシック" panose="020B0600070205080204" pitchFamily="50" charset="-128"/>
                <a:ea typeface="ＭＳ Ｐゴシック" panose="020B0600070205080204" pitchFamily="50" charset="-128"/>
              </a:rPr>
              <a:t>7</a:t>
            </a:r>
            <a:r>
              <a:rPr kumimoji="1" lang="ja-JP" altLang="en-US" sz="2400" dirty="0">
                <a:latin typeface="ＭＳ Ｐゴシック" panose="020B0600070205080204" pitchFamily="50" charset="-128"/>
                <a:ea typeface="ＭＳ Ｐゴシック" panose="020B0600070205080204" pitchFamily="50" charset="-128"/>
              </a:rPr>
              <a:t>時間以上の睡眠時間を確保し，体を十分に休める</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C125E8C5-46EC-62D5-3767-1E223DF33C2C}"/>
              </a:ext>
            </a:extLst>
          </p:cNvPr>
          <p:cNvSpPr txBox="1"/>
          <p:nvPr/>
        </p:nvSpPr>
        <p:spPr>
          <a:xfrm>
            <a:off x="1138814" y="1681252"/>
            <a:ext cx="4241074"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健康状態を改善するには，，，</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CE1F2DF4-3215-867C-82F0-1B4C3E838B18}"/>
              </a:ext>
            </a:extLst>
          </p:cNvPr>
          <p:cNvSpPr txBox="1"/>
          <p:nvPr/>
        </p:nvSpPr>
        <p:spPr>
          <a:xfrm>
            <a:off x="5401488" y="2583490"/>
            <a:ext cx="1073103" cy="646331"/>
          </a:xfrm>
          <a:prstGeom prst="rect">
            <a:avLst/>
          </a:prstGeom>
          <a:noFill/>
        </p:spPr>
        <p:txBody>
          <a:bodyPr wrap="square" rtlCol="0">
            <a:spAutoFit/>
          </a:bodyPr>
          <a:lstStyle/>
          <a:p>
            <a:pPr algn="ctr"/>
            <a:r>
              <a:rPr kumimoji="1" lang="ja-JP" altLang="en-US" sz="3600" dirty="0">
                <a:solidFill>
                  <a:schemeClr val="bg2">
                    <a:lumMod val="10000"/>
                  </a:schemeClr>
                </a:solidFill>
                <a:latin typeface="ＭＳ Ｐゴシック" panose="020B0600070205080204" pitchFamily="50" charset="-128"/>
                <a:ea typeface="ＭＳ Ｐゴシック" panose="020B0600070205080204" pitchFamily="50" charset="-128"/>
              </a:rPr>
              <a:t>＋</a:t>
            </a:r>
          </a:p>
        </p:txBody>
      </p:sp>
      <p:sp>
        <p:nvSpPr>
          <p:cNvPr id="15" name="左中かっこ 14">
            <a:extLst>
              <a:ext uri="{FF2B5EF4-FFF2-40B4-BE49-F238E27FC236}">
                <a16:creationId xmlns:a16="http://schemas.microsoft.com/office/drawing/2014/main" id="{36F08EC8-042A-3D58-92F0-304546562D21}"/>
              </a:ext>
            </a:extLst>
          </p:cNvPr>
          <p:cNvSpPr/>
          <p:nvPr/>
        </p:nvSpPr>
        <p:spPr>
          <a:xfrm rot="16200000">
            <a:off x="5836460" y="2424407"/>
            <a:ext cx="416057" cy="3443798"/>
          </a:xfrm>
          <a:prstGeom prst="leftBrace">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6477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A8A7554-3282-4018-FF7F-05942A14C55E}"/>
              </a:ext>
            </a:extLst>
          </p:cNvPr>
          <p:cNvSpPr txBox="1"/>
          <p:nvPr/>
        </p:nvSpPr>
        <p:spPr>
          <a:xfrm>
            <a:off x="3975463" y="3044279"/>
            <a:ext cx="4241074" cy="769441"/>
          </a:xfrm>
          <a:prstGeom prst="rect">
            <a:avLst/>
          </a:prstGeom>
          <a:noFill/>
        </p:spPr>
        <p:txBody>
          <a:bodyPr wrap="square" rtlCol="0">
            <a:spAutoFit/>
          </a:bodyPr>
          <a:lstStyle/>
          <a:p>
            <a:pPr algn="ctr"/>
            <a:r>
              <a:rPr lang="ja-JP" altLang="en-US" sz="4400" dirty="0">
                <a:latin typeface="ＭＳ Ｐゴシック" panose="020B0600070205080204" pitchFamily="50" charset="-128"/>
                <a:ea typeface="ＭＳ Ｐゴシック" panose="020B0600070205080204" pitchFamily="50" charset="-128"/>
              </a:rPr>
              <a:t>倉庫</a:t>
            </a:r>
            <a:endParaRPr kumimoji="1" lang="ja-JP" altLang="en-US" sz="40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69978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868</TotalTime>
  <Words>1443</Words>
  <Application>Microsoft Office PowerPoint</Application>
  <PresentationFormat>ワイド画面</PresentationFormat>
  <Paragraphs>147</Paragraphs>
  <Slides>8</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HG創英角ﾎﾟｯﾌﾟ体</vt:lpstr>
      <vt:lpstr>ＭＳ Ｐゴシック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重田 真宏</dc:creator>
  <cp:lastModifiedBy>重田 真宏</cp:lastModifiedBy>
  <cp:revision>92</cp:revision>
  <dcterms:created xsi:type="dcterms:W3CDTF">2025-01-02T08:46:23Z</dcterms:created>
  <dcterms:modified xsi:type="dcterms:W3CDTF">2025-01-06T17:03:52Z</dcterms:modified>
</cp:coreProperties>
</file>