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2"/>
  </p:notesMasterIdLst>
  <p:sldIdLst>
    <p:sldId id="450" r:id="rId4"/>
    <p:sldId id="404" r:id="rId5"/>
    <p:sldId id="431" r:id="rId6"/>
    <p:sldId id="432" r:id="rId7"/>
    <p:sldId id="457" r:id="rId8"/>
    <p:sldId id="458" r:id="rId9"/>
    <p:sldId id="451" r:id="rId10"/>
    <p:sldId id="452" r:id="rId11"/>
    <p:sldId id="446" r:id="rId12"/>
    <p:sldId id="436" r:id="rId13"/>
    <p:sldId id="453" r:id="rId14"/>
    <p:sldId id="449" r:id="rId15"/>
    <p:sldId id="455" r:id="rId16"/>
    <p:sldId id="456" r:id="rId17"/>
    <p:sldId id="459" r:id="rId18"/>
    <p:sldId id="438" r:id="rId19"/>
    <p:sldId id="440" r:id="rId20"/>
    <p:sldId id="454" r:id="rId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o" initials="Ao" lastIdx="1" clrIdx="0">
    <p:extLst>
      <p:ext uri="{19B8F6BF-5375-455C-9EA6-DF929625EA0E}">
        <p15:presenceInfo xmlns:p15="http://schemas.microsoft.com/office/powerpoint/2012/main" userId="f8bce8e4bcfdeef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55664D-65B7-84D8-2382-2027FEEC170D}" v="2" dt="2024-10-15T00:06:25.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62" autoAdjust="0"/>
    <p:restoredTop sz="79101" autoAdjust="0"/>
  </p:normalViewPr>
  <p:slideViewPr>
    <p:cSldViewPr snapToGrid="0">
      <p:cViewPr varScale="1">
        <p:scale>
          <a:sx n="92" d="100"/>
          <a:sy n="92" d="100"/>
        </p:scale>
        <p:origin x="165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畑 倫子" userId="S::thata@bgu.ac.jp::99ddde5a-9942-4e26-8465-57b3007462a7" providerId="AD" clId="Web-{4F55664D-65B7-84D8-2382-2027FEEC170D}"/>
    <pc:docChg chg="sldOrd">
      <pc:chgData name="畑 倫子" userId="S::thata@bgu.ac.jp::99ddde5a-9942-4e26-8465-57b3007462a7" providerId="AD" clId="Web-{4F55664D-65B7-84D8-2382-2027FEEC170D}" dt="2024-10-15T00:06:25.348" v="1"/>
      <pc:docMkLst>
        <pc:docMk/>
      </pc:docMkLst>
      <pc:sldChg chg="ord">
        <pc:chgData name="畑 倫子" userId="S::thata@bgu.ac.jp::99ddde5a-9942-4e26-8465-57b3007462a7" providerId="AD" clId="Web-{4F55664D-65B7-84D8-2382-2027FEEC170D}" dt="2024-10-15T00:06:25.348" v="1"/>
        <pc:sldMkLst>
          <pc:docMk/>
          <pc:sldMk cId="1687391069" sldId="3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8A2C2-6125-4050-BD64-6F1BA1752F92}" type="datetimeFigureOut">
              <a:rPr kumimoji="1" lang="ja-JP" altLang="en-US" smtClean="0"/>
              <a:t>2024/11/13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6E9B5-37C3-4A68-B19B-52E156535EA1}" type="slidenum">
              <a:rPr kumimoji="1" lang="ja-JP" altLang="en-US" smtClean="0"/>
              <a:t>‹#›</a:t>
            </a:fld>
            <a:endParaRPr kumimoji="1" lang="ja-JP" altLang="en-US"/>
          </a:p>
        </p:txBody>
      </p:sp>
    </p:spTree>
    <p:extLst>
      <p:ext uri="{BB962C8B-B14F-4D97-AF65-F5344CB8AC3E}">
        <p14:creationId xmlns:p14="http://schemas.microsoft.com/office/powerpoint/2010/main" val="9982613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800" dirty="0">
              <a:effectLst/>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1</a:t>
            </a:fld>
            <a:endParaRPr kumimoji="1" lang="ja-JP" altLang="en-US"/>
          </a:p>
        </p:txBody>
      </p:sp>
    </p:spTree>
    <p:extLst>
      <p:ext uri="{BB962C8B-B14F-4D97-AF65-F5344CB8AC3E}">
        <p14:creationId xmlns:p14="http://schemas.microsoft.com/office/powerpoint/2010/main" val="1109717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ABFE-39B7-49B1-24C3-23653AF20A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E004FE-AB88-BAC5-74B9-B08BCDB19C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B3DB182-7D33-9F46-083E-57AF0F5F58D6}"/>
              </a:ext>
            </a:extLst>
          </p:cNvPr>
          <p:cNvSpPr>
            <a:spLocks noGrp="1"/>
          </p:cNvSpPr>
          <p:nvPr>
            <p:ph type="body" idx="1"/>
          </p:nvPr>
        </p:nvSpPr>
        <p:spPr/>
        <p:txBody>
          <a:bodyPr/>
          <a:lstStyle/>
          <a:p>
            <a:pPr algn="just"/>
            <a:r>
              <a:rPr kumimoji="1" lang="ja-JP" altLang="en-US" sz="1200" dirty="0">
                <a:effectLst/>
                <a:latin typeface="ＭＳ Ｐゴシック" panose="020B0600070205080204" pitchFamily="50" charset="-128"/>
                <a:ea typeface="ＭＳ Ｐゴシック" panose="020B0600070205080204" pitchFamily="50" charset="-128"/>
              </a:rPr>
              <a:t>・サポート</a:t>
            </a:r>
            <a:r>
              <a:rPr kumimoji="1" lang="en-US" altLang="ja-JP" sz="1200" dirty="0">
                <a:effectLst/>
                <a:latin typeface="ＭＳ Ｐゴシック" panose="020B0600070205080204" pitchFamily="50" charset="-128"/>
                <a:ea typeface="ＭＳ Ｐゴシック" panose="020B0600070205080204" pitchFamily="50" charset="-128"/>
              </a:rPr>
              <a:t>AI</a:t>
            </a:r>
            <a:r>
              <a:rPr kumimoji="1" lang="ja-JP" altLang="en-US" sz="1200" dirty="0">
                <a:effectLst/>
                <a:latin typeface="ＭＳ Ｐゴシック" panose="020B0600070205080204" pitchFamily="50" charset="-128"/>
                <a:ea typeface="ＭＳ Ｐゴシック" panose="020B0600070205080204" pitchFamily="50" charset="-128"/>
              </a:rPr>
              <a:t>を選べるのか</a:t>
            </a:r>
            <a:endParaRPr kumimoji="1" lang="en-US" altLang="ja-JP" sz="1200" dirty="0">
              <a:effectLst/>
              <a:latin typeface="ＭＳ Ｐゴシック" panose="020B0600070205080204" pitchFamily="50" charset="-128"/>
              <a:ea typeface="ＭＳ Ｐゴシック" panose="020B0600070205080204" pitchFamily="50" charset="-128"/>
            </a:endParaRPr>
          </a:p>
          <a:p>
            <a:pPr algn="just"/>
            <a:r>
              <a:rPr kumimoji="1" lang="ja-JP" altLang="en-US" sz="1200" dirty="0">
                <a:effectLst/>
                <a:latin typeface="ＭＳ Ｐゴシック" panose="020B0600070205080204" pitchFamily="50" charset="-128"/>
                <a:ea typeface="ＭＳ Ｐゴシック" panose="020B0600070205080204" pitchFamily="50" charset="-128"/>
              </a:rPr>
              <a:t>→男性にした理由</a:t>
            </a:r>
            <a:endParaRPr kumimoji="1" lang="en-US" altLang="ja-JP" sz="1200" dirty="0">
              <a:effectLst/>
              <a:latin typeface="ＭＳ Ｐゴシック" panose="020B0600070205080204" pitchFamily="50" charset="-128"/>
              <a:ea typeface="ＭＳ Ｐゴシック" panose="020B0600070205080204" pitchFamily="50" charset="-128"/>
            </a:endParaRPr>
          </a:p>
          <a:p>
            <a:pPr algn="just"/>
            <a:endParaRPr kumimoji="1" lang="en-US" altLang="ja-JP" sz="1200" dirty="0">
              <a:effectLst/>
              <a:latin typeface="ＭＳ Ｐゴシック" panose="020B0600070205080204" pitchFamily="50" charset="-128"/>
              <a:ea typeface="ＭＳ Ｐゴシック" panose="020B0600070205080204" pitchFamily="50" charset="-128"/>
            </a:endParaRPr>
          </a:p>
          <a:p>
            <a:pPr algn="just"/>
            <a:r>
              <a:rPr kumimoji="1" lang="ja-JP" altLang="en-US" sz="1200" dirty="0">
                <a:effectLst/>
                <a:latin typeface="ＭＳ Ｐゴシック" panose="020B0600070205080204" pitchFamily="50" charset="-128"/>
                <a:ea typeface="ＭＳ Ｐゴシック" panose="020B0600070205080204" pitchFamily="50" charset="-128"/>
              </a:rPr>
              <a:t>・性格は変更せずに，見た目を</a:t>
            </a:r>
            <a:endParaRPr kumimoji="1" lang="en-US" altLang="ja-JP" sz="1200" dirty="0">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117D28EC-4817-5467-CC5A-FB3D7B084C5D}"/>
              </a:ext>
            </a:extLst>
          </p:cNvPr>
          <p:cNvSpPr>
            <a:spLocks noGrp="1"/>
          </p:cNvSpPr>
          <p:nvPr>
            <p:ph type="sldNum" sz="quarter" idx="5"/>
          </p:nvPr>
        </p:nvSpPr>
        <p:spPr/>
        <p:txBody>
          <a:bodyPr/>
          <a:lstStyle/>
          <a:p>
            <a:fld id="{2DA45C84-1FDA-AA40-AABD-5174EFE884F0}" type="slidenum">
              <a:rPr kumimoji="1" lang="ja-JP" altLang="en-US" smtClean="0"/>
              <a:t>10</a:t>
            </a:fld>
            <a:endParaRPr kumimoji="1" lang="ja-JP" altLang="en-US"/>
          </a:p>
        </p:txBody>
      </p:sp>
    </p:spTree>
    <p:extLst>
      <p:ext uri="{BB962C8B-B14F-4D97-AF65-F5344CB8AC3E}">
        <p14:creationId xmlns:p14="http://schemas.microsoft.com/office/powerpoint/2010/main" val="3090821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ABFE-39B7-49B1-24C3-23653AF20A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E004FE-AB88-BAC5-74B9-B08BCDB19C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B3DB182-7D33-9F46-083E-57AF0F5F58D6}"/>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200" dirty="0">
                <a:effectLst/>
                <a:latin typeface="ＭＳ Ｐゴシック" panose="020B0600070205080204" pitchFamily="50" charset="-128"/>
                <a:ea typeface="ＭＳ Ｐゴシック" panose="020B0600070205080204" pitchFamily="50" charset="-128"/>
              </a:rPr>
              <a:t>https://kodamalab.sakura.ne.jp/Shigeta/Shigeta/foodupload.php</a:t>
            </a:r>
          </a:p>
          <a:p>
            <a:pPr algn="just"/>
            <a:endParaRPr kumimoji="1" lang="en-US" altLang="ja-JP" sz="1200" dirty="0">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117D28EC-4817-5467-CC5A-FB3D7B084C5D}"/>
              </a:ext>
            </a:extLst>
          </p:cNvPr>
          <p:cNvSpPr>
            <a:spLocks noGrp="1"/>
          </p:cNvSpPr>
          <p:nvPr>
            <p:ph type="sldNum" sz="quarter" idx="5"/>
          </p:nvPr>
        </p:nvSpPr>
        <p:spPr/>
        <p:txBody>
          <a:bodyPr/>
          <a:lstStyle/>
          <a:p>
            <a:fld id="{2DA45C84-1FDA-AA40-AABD-5174EFE884F0}" type="slidenum">
              <a:rPr kumimoji="1" lang="ja-JP" altLang="en-US" smtClean="0"/>
              <a:t>11</a:t>
            </a:fld>
            <a:endParaRPr kumimoji="1" lang="ja-JP" altLang="en-US"/>
          </a:p>
        </p:txBody>
      </p:sp>
    </p:spTree>
    <p:extLst>
      <p:ext uri="{BB962C8B-B14F-4D97-AF65-F5344CB8AC3E}">
        <p14:creationId xmlns:p14="http://schemas.microsoft.com/office/powerpoint/2010/main" val="330924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食品摂取多様性スコア</a:t>
            </a:r>
            <a:r>
              <a:rPr lang="en-US" altLang="ja-JP" dirty="0"/>
              <a:t>(DVS)</a:t>
            </a:r>
            <a:r>
              <a:rPr lang="ja-JP" altLang="en-US" dirty="0"/>
              <a:t>：日常の食事における食品の多様性を評価する指標</a:t>
            </a:r>
            <a:endParaRPr lang="en-US" altLang="ja-JP" dirty="0"/>
          </a:p>
          <a:p>
            <a:r>
              <a:rPr kumimoji="1" lang="ja-JP" altLang="en-US" dirty="0"/>
              <a:t>・得点をつけるのが簡易</a:t>
            </a:r>
            <a:endParaRPr kumimoji="1" lang="en-US" altLang="ja-JP" dirty="0"/>
          </a:p>
          <a:p>
            <a:r>
              <a:rPr kumimoji="1" lang="ja-JP" altLang="en-US" dirty="0"/>
              <a:t>・スコアが高い，つまり多様な食品を摂取していると，「タンパク質やビタミンなどの栄養素のバランス向上」「身体機能の向上」「認知機能リスクの抑制」など，健康維持や生活の向上に重要とされる。</a:t>
            </a:r>
          </a:p>
        </p:txBody>
      </p:sp>
      <p:sp>
        <p:nvSpPr>
          <p:cNvPr id="4" name="スライド番号プレースホルダー 3"/>
          <p:cNvSpPr>
            <a:spLocks noGrp="1"/>
          </p:cNvSpPr>
          <p:nvPr>
            <p:ph type="sldNum" sz="quarter" idx="5"/>
          </p:nvPr>
        </p:nvSpPr>
        <p:spPr/>
        <p:txBody>
          <a:bodyPr/>
          <a:lstStyle/>
          <a:p>
            <a:fld id="{7B96E9B5-37C3-4A68-B19B-52E156535EA1}" type="slidenum">
              <a:rPr kumimoji="1" lang="ja-JP" altLang="en-US" smtClean="0"/>
              <a:t>12</a:t>
            </a:fld>
            <a:endParaRPr kumimoji="1" lang="ja-JP" altLang="en-US"/>
          </a:p>
        </p:txBody>
      </p:sp>
    </p:spTree>
    <p:extLst>
      <p:ext uri="{BB962C8B-B14F-4D97-AF65-F5344CB8AC3E}">
        <p14:creationId xmlns:p14="http://schemas.microsoft.com/office/powerpoint/2010/main" val="104203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400" dirty="0">
                <a:latin typeface="ＭＳ Ｐゴシック" panose="020B0600070205080204" pitchFamily="50" charset="-128"/>
                <a:ea typeface="ＭＳ Ｐゴシック" panose="020B0600070205080204" pitchFamily="50" charset="-128"/>
              </a:rPr>
              <a:t>1. </a:t>
            </a:r>
            <a:r>
              <a:rPr lang="ja-JP" altLang="en-US" sz="1400" dirty="0">
                <a:latin typeface="ＭＳ Ｐゴシック" panose="020B0600070205080204" pitchFamily="50" charset="-128"/>
                <a:ea typeface="ＭＳ Ｐゴシック" panose="020B0600070205080204" pitchFamily="50" charset="-128"/>
              </a:rPr>
              <a:t>会話画面：</a:t>
            </a:r>
            <a:r>
              <a:rPr lang="ja-JP" altLang="en-US" dirty="0">
                <a:latin typeface="ＭＳ Ｐゴシック" panose="020B0600070205080204" pitchFamily="50" charset="-128"/>
                <a:ea typeface="ＭＳ Ｐゴシック" panose="020B0600070205080204" pitchFamily="50" charset="-128"/>
              </a:rPr>
              <a:t>質問の入力や写真の送信を行う。</a:t>
            </a:r>
          </a:p>
          <a:p>
            <a:r>
              <a:rPr lang="en-US" altLang="ja-JP" sz="1400" dirty="0">
                <a:latin typeface="ＭＳ Ｐゴシック" panose="020B0600070205080204" pitchFamily="50" charset="-128"/>
                <a:ea typeface="ＭＳ Ｐゴシック" panose="020B0600070205080204" pitchFamily="50" charset="-128"/>
              </a:rPr>
              <a:t>2. </a:t>
            </a:r>
            <a:r>
              <a:rPr lang="ja-JP" altLang="en-US" sz="1400" dirty="0">
                <a:latin typeface="ＭＳ Ｐゴシック" panose="020B0600070205080204" pitchFamily="50" charset="-128"/>
                <a:ea typeface="ＭＳ Ｐゴシック" panose="020B0600070205080204" pitchFamily="50" charset="-128"/>
              </a:rPr>
              <a:t>質問の処理：</a:t>
            </a:r>
            <a:r>
              <a:rPr lang="en-US" altLang="ja-JP" sz="1200" dirty="0">
                <a:latin typeface="ＭＳ Ｐゴシック" panose="020B0600070205080204" pitchFamily="50" charset="-128"/>
                <a:ea typeface="ＭＳ Ｐゴシック" panose="020B0600070205080204" pitchFamily="50" charset="-128"/>
              </a:rPr>
              <a:t>API</a:t>
            </a:r>
            <a:r>
              <a:rPr lang="ja-JP" altLang="en-US" sz="1200" dirty="0">
                <a:latin typeface="ＭＳ Ｐゴシック" panose="020B0600070205080204" pitchFamily="50" charset="-128"/>
                <a:ea typeface="ＭＳ Ｐゴシック" panose="020B0600070205080204" pitchFamily="50" charset="-128"/>
              </a:rPr>
              <a:t>で</a:t>
            </a:r>
            <a:r>
              <a:rPr lang="en-US" altLang="ja-JP" sz="1200" dirty="0">
                <a:latin typeface="ＭＳ Ｐゴシック" panose="020B0600070205080204" pitchFamily="50" charset="-128"/>
                <a:ea typeface="ＭＳ Ｐゴシック" panose="020B0600070205080204" pitchFamily="50" charset="-128"/>
              </a:rPr>
              <a:t>GPT4.0</a:t>
            </a:r>
            <a:r>
              <a:rPr lang="ja-JP" altLang="en-US" sz="1200" dirty="0">
                <a:latin typeface="ＭＳ Ｐゴシック" panose="020B0600070205080204" pitchFamily="50" charset="-128"/>
                <a:ea typeface="ＭＳ Ｐゴシック" panose="020B0600070205080204" pitchFamily="50" charset="-128"/>
              </a:rPr>
              <a:t>にアクセスし，回答を得る。</a:t>
            </a:r>
          </a:p>
          <a:p>
            <a:r>
              <a:rPr lang="en-US" altLang="ja-JP" sz="1400" dirty="0">
                <a:latin typeface="ＭＳ Ｐゴシック" panose="020B0600070205080204" pitchFamily="50" charset="-128"/>
                <a:ea typeface="ＭＳ Ｐゴシック" panose="020B0600070205080204" pitchFamily="50" charset="-128"/>
              </a:rPr>
              <a:t>3. </a:t>
            </a:r>
            <a:r>
              <a:rPr lang="ja-JP" altLang="en-US" sz="1400" dirty="0">
                <a:latin typeface="ＭＳ Ｐゴシック" panose="020B0600070205080204" pitchFamily="50" charset="-128"/>
                <a:ea typeface="ＭＳ Ｐゴシック" panose="020B0600070205080204" pitchFamily="50" charset="-128"/>
              </a:rPr>
              <a:t>音声をつける：</a:t>
            </a:r>
            <a:r>
              <a:rPr lang="ja-JP" altLang="en-US" sz="1200" dirty="0">
                <a:latin typeface="ＭＳ Ｐゴシック" panose="020B0600070205080204" pitchFamily="50" charset="-128"/>
                <a:ea typeface="ＭＳ Ｐゴシック" panose="020B0600070205080204" pitchFamily="50" charset="-128"/>
              </a:rPr>
              <a:t>生成したテキストを音声データに変換し，話しているかのように作成する。</a:t>
            </a:r>
            <a:endParaRPr lang="en-US" altLang="ja-JP" sz="1200" dirty="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B96E9B5-37C3-4A68-B19B-52E156535EA1}" type="slidenum">
              <a:rPr kumimoji="1" lang="ja-JP" altLang="en-US" smtClean="0"/>
              <a:t>15</a:t>
            </a:fld>
            <a:endParaRPr kumimoji="1" lang="ja-JP" altLang="en-US"/>
          </a:p>
        </p:txBody>
      </p:sp>
    </p:spTree>
    <p:extLst>
      <p:ext uri="{BB962C8B-B14F-4D97-AF65-F5344CB8AC3E}">
        <p14:creationId xmlns:p14="http://schemas.microsoft.com/office/powerpoint/2010/main" val="3010698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ABFE-39B7-49B1-24C3-23653AF20A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E004FE-AB88-BAC5-74B9-B08BCDB19C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B3DB182-7D33-9F46-083E-57AF0F5F58D6}"/>
              </a:ext>
            </a:extLst>
          </p:cNvPr>
          <p:cNvSpPr>
            <a:spLocks noGrp="1"/>
          </p:cNvSpPr>
          <p:nvPr>
            <p:ph type="body" idx="1"/>
          </p:nvPr>
        </p:nvSpPr>
        <p:spPr/>
        <p:txBody>
          <a:bodyPr/>
          <a:lstStyle/>
          <a:p>
            <a:pPr algn="just"/>
            <a:endParaRPr kumimoji="1" lang="en-US" altLang="ja-JP" sz="1200" dirty="0">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117D28EC-4817-5467-CC5A-FB3D7B084C5D}"/>
              </a:ext>
            </a:extLst>
          </p:cNvPr>
          <p:cNvSpPr>
            <a:spLocks noGrp="1"/>
          </p:cNvSpPr>
          <p:nvPr>
            <p:ph type="sldNum" sz="quarter" idx="5"/>
          </p:nvPr>
        </p:nvSpPr>
        <p:spPr/>
        <p:txBody>
          <a:bodyPr/>
          <a:lstStyle/>
          <a:p>
            <a:fld id="{2DA45C84-1FDA-AA40-AABD-5174EFE884F0}" type="slidenum">
              <a:rPr kumimoji="1" lang="ja-JP" altLang="en-US" smtClean="0"/>
              <a:t>16</a:t>
            </a:fld>
            <a:endParaRPr kumimoji="1" lang="ja-JP" altLang="en-US"/>
          </a:p>
        </p:txBody>
      </p:sp>
    </p:spTree>
    <p:extLst>
      <p:ext uri="{BB962C8B-B14F-4D97-AF65-F5344CB8AC3E}">
        <p14:creationId xmlns:p14="http://schemas.microsoft.com/office/powerpoint/2010/main" val="279006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E302ECCE-C5A4-4C86-8481-530619C4DB8B}" type="slidenum">
              <a:rPr kumimoji="1" lang="ja-JP" altLang="en-US" smtClean="0"/>
              <a:t>17</a:t>
            </a:fld>
            <a:endParaRPr kumimoji="1" lang="ja-JP" altLang="en-US"/>
          </a:p>
        </p:txBody>
      </p:sp>
    </p:spTree>
    <p:extLst>
      <p:ext uri="{BB962C8B-B14F-4D97-AF65-F5344CB8AC3E}">
        <p14:creationId xmlns:p14="http://schemas.microsoft.com/office/powerpoint/2010/main" val="261519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BD28C-FAD9-B9C3-5647-CA5F717823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CADF22-E5C3-0BB5-7725-17B1AA30BCC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290FD7A-61AC-E79D-DC3B-E9EA51279EE1}"/>
              </a:ext>
            </a:extLst>
          </p:cNvPr>
          <p:cNvSpPr>
            <a:spLocks noGrp="1"/>
          </p:cNvSpPr>
          <p:nvPr>
            <p:ph type="body" idx="1"/>
          </p:nvPr>
        </p:nvSpPr>
        <p:spPr/>
        <p:txBody>
          <a:bodyPr/>
          <a:lstStyle/>
          <a:p>
            <a:endParaRPr lang="en-US" altLang="ja-JP" sz="1800" dirty="0">
              <a:effectLst/>
              <a:latin typeface="ＭＳ Ｐゴシック" panose="020B0600070205080204" pitchFamily="50" charset="-128"/>
              <a:ea typeface="游明朝" panose="02020400000000000000" pitchFamily="18" charset="-128"/>
              <a:cs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1C816E28-DDAA-56FF-27E6-069C8204ACF4}"/>
              </a:ext>
            </a:extLst>
          </p:cNvPr>
          <p:cNvSpPr>
            <a:spLocks noGrp="1"/>
          </p:cNvSpPr>
          <p:nvPr>
            <p:ph type="sldNum" sz="quarter" idx="5"/>
          </p:nvPr>
        </p:nvSpPr>
        <p:spPr/>
        <p:txBody>
          <a:bodyPr/>
          <a:lstStyle/>
          <a:p>
            <a:fld id="{2DA45C84-1FDA-AA40-AABD-5174EFE884F0}" type="slidenum">
              <a:rPr kumimoji="1" lang="ja-JP" altLang="en-US" smtClean="0"/>
              <a:t>2</a:t>
            </a:fld>
            <a:endParaRPr kumimoji="1" lang="ja-JP" altLang="en-US"/>
          </a:p>
        </p:txBody>
      </p:sp>
    </p:spTree>
    <p:extLst>
      <p:ext uri="{BB962C8B-B14F-4D97-AF65-F5344CB8AC3E}">
        <p14:creationId xmlns:p14="http://schemas.microsoft.com/office/powerpoint/2010/main" val="1440201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1CA68-8B5B-8AFD-96C4-383240684D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5F27AE-DA91-52C3-DACC-277EFB29263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0313FAB-B8F3-74E3-45CC-5C57E79C28CD}"/>
              </a:ext>
            </a:extLst>
          </p:cNvPr>
          <p:cNvSpPr>
            <a:spLocks noGrp="1"/>
          </p:cNvSpPr>
          <p:nvPr>
            <p:ph type="body" idx="1"/>
          </p:nvPr>
        </p:nvSpPr>
        <p:spPr/>
        <p:txBody>
          <a:bodyPr/>
          <a:lstStyle/>
          <a:p>
            <a:endParaRPr lang="ja-JP" altLang="en-US" sz="2800" dirty="0"/>
          </a:p>
        </p:txBody>
      </p:sp>
      <p:sp>
        <p:nvSpPr>
          <p:cNvPr id="4" name="スライド番号プレースホルダー 3">
            <a:extLst>
              <a:ext uri="{FF2B5EF4-FFF2-40B4-BE49-F238E27FC236}">
                <a16:creationId xmlns:a16="http://schemas.microsoft.com/office/drawing/2014/main" id="{F3BB19F0-DDED-3023-5069-A93898690752}"/>
              </a:ext>
            </a:extLst>
          </p:cNvPr>
          <p:cNvSpPr>
            <a:spLocks noGrp="1"/>
          </p:cNvSpPr>
          <p:nvPr>
            <p:ph type="sldNum" sz="quarter" idx="5"/>
          </p:nvPr>
        </p:nvSpPr>
        <p:spPr/>
        <p:txBody>
          <a:bodyPr/>
          <a:lstStyle/>
          <a:p>
            <a:fld id="{2DA45C84-1FDA-AA40-AABD-5174EFE884F0}" type="slidenum">
              <a:rPr kumimoji="1" lang="ja-JP" altLang="en-US" smtClean="0"/>
              <a:t>3</a:t>
            </a:fld>
            <a:endParaRPr kumimoji="1" lang="ja-JP" altLang="en-US"/>
          </a:p>
        </p:txBody>
      </p:sp>
    </p:spTree>
    <p:extLst>
      <p:ext uri="{BB962C8B-B14F-4D97-AF65-F5344CB8AC3E}">
        <p14:creationId xmlns:p14="http://schemas.microsoft.com/office/powerpoint/2010/main" val="419775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1CA68-8B5B-8AFD-96C4-383240684D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5F27AE-DA91-52C3-DACC-277EFB29263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0313FAB-B8F3-74E3-45CC-5C57E79C28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人工知能</a:t>
            </a:r>
            <a:r>
              <a:rPr lang="en-US"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以下</a:t>
            </a:r>
            <a:r>
              <a:rPr lang="en-US"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AI)</a:t>
            </a:r>
            <a:r>
              <a:rPr lang="ja-JP"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は，ディープラーニングの登場以降，学術のみならず社会的にも注目されている</a:t>
            </a:r>
            <a:r>
              <a:rPr lang="en-US"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宮中，</a:t>
            </a:r>
            <a:r>
              <a:rPr lang="en-US"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2023)</a:t>
            </a:r>
            <a:r>
              <a:rPr lang="ja-JP"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。特に，</a:t>
            </a:r>
            <a:r>
              <a:rPr lang="en-US"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OpenAI</a:t>
            </a:r>
            <a:r>
              <a:rPr lang="ja-JP"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社</a:t>
            </a:r>
            <a:r>
              <a:rPr lang="ja-JP" altLang="en-US"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a:t>
            </a:r>
            <a:r>
              <a:rPr lang="en-US"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ChatGPT</a:t>
            </a:r>
            <a:r>
              <a:rPr lang="ja-JP" altLang="en-US"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Generative Pre-trained Transformer</a:t>
            </a:r>
            <a:r>
              <a:rPr lang="ja-JP" altLang="en-US"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以下</a:t>
            </a:r>
            <a:r>
              <a:rPr lang="en-US"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GPT)</a:t>
            </a:r>
            <a:r>
              <a:rPr lang="ja-JP"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は，自然な会話形式の応答を生成する大規模言語モデルとして人気を博し，全世界でユーザー数</a:t>
            </a:r>
            <a:r>
              <a:rPr lang="en-US"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a:t>
            </a:r>
            <a:r>
              <a:rPr lang="ja-JP"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億人を超えている</a:t>
            </a:r>
            <a:r>
              <a:rPr lang="en-US"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金田，</a:t>
            </a:r>
            <a:r>
              <a:rPr lang="en-US"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2023)</a:t>
            </a:r>
            <a:r>
              <a:rPr lang="ja-JP"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endParaRPr lang="en-US" altLang="ja-JP" sz="2800" dirty="0"/>
          </a:p>
        </p:txBody>
      </p:sp>
      <p:sp>
        <p:nvSpPr>
          <p:cNvPr id="4" name="スライド番号プレースホルダー 3">
            <a:extLst>
              <a:ext uri="{FF2B5EF4-FFF2-40B4-BE49-F238E27FC236}">
                <a16:creationId xmlns:a16="http://schemas.microsoft.com/office/drawing/2014/main" id="{F3BB19F0-DDED-3023-5069-A93898690752}"/>
              </a:ext>
            </a:extLst>
          </p:cNvPr>
          <p:cNvSpPr>
            <a:spLocks noGrp="1"/>
          </p:cNvSpPr>
          <p:nvPr>
            <p:ph type="sldNum" sz="quarter" idx="5"/>
          </p:nvPr>
        </p:nvSpPr>
        <p:spPr/>
        <p:txBody>
          <a:bodyPr/>
          <a:lstStyle/>
          <a:p>
            <a:fld id="{2DA45C84-1FDA-AA40-AABD-5174EFE884F0}" type="slidenum">
              <a:rPr kumimoji="1" lang="ja-JP" altLang="en-US" smtClean="0"/>
              <a:t>4</a:t>
            </a:fld>
            <a:endParaRPr kumimoji="1" lang="ja-JP" altLang="en-US"/>
          </a:p>
        </p:txBody>
      </p:sp>
    </p:spTree>
    <p:extLst>
      <p:ext uri="{BB962C8B-B14F-4D97-AF65-F5344CB8AC3E}">
        <p14:creationId xmlns:p14="http://schemas.microsoft.com/office/powerpoint/2010/main" val="1687795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98F48-559A-9CCA-B3B4-9889EBD0C3D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611841-D8DA-54BB-75B7-E0E55761EA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995A0BA-3623-F7B4-3CC5-21EFA1ADFFE2}"/>
              </a:ext>
            </a:extLst>
          </p:cNvPr>
          <p:cNvSpPr>
            <a:spLocks noGrp="1"/>
          </p:cNvSpPr>
          <p:nvPr>
            <p:ph type="body" idx="1"/>
          </p:nvPr>
        </p:nvSpPr>
        <p:spPr/>
        <p:txBody>
          <a:bodyPr/>
          <a:lstStyle/>
          <a:p>
            <a:r>
              <a:rPr kumimoji="1" lang="ja-JP" altLang="en-US" dirty="0"/>
              <a:t>幸福感</a:t>
            </a:r>
            <a:r>
              <a:rPr kumimoji="1" lang="en-US" altLang="ja-JP" dirty="0"/>
              <a:t>×</a:t>
            </a:r>
            <a:r>
              <a:rPr kumimoji="1" lang="ja-JP" altLang="en-US" dirty="0"/>
              <a:t>活動量</a:t>
            </a:r>
            <a:endParaRPr kumimoji="1" lang="en-US" altLang="ja-JP" dirty="0"/>
          </a:p>
          <a:p>
            <a:r>
              <a:rPr kumimoji="1" lang="ja-JP" altLang="en-US" dirty="0"/>
              <a:t>・幸福だと，</a:t>
            </a:r>
            <a:r>
              <a:rPr kumimoji="1" lang="en-US" altLang="ja-JP" dirty="0"/>
              <a:t>24</a:t>
            </a:r>
            <a:r>
              <a:rPr kumimoji="1" lang="ja-JP" altLang="en-US" dirty="0"/>
              <a:t>時間を通じて活動量が多い傾向にある</a:t>
            </a:r>
            <a:endParaRPr kumimoji="1" lang="en-US" altLang="ja-JP" dirty="0"/>
          </a:p>
          <a:p>
            <a:r>
              <a:rPr kumimoji="1" lang="ja-JP" altLang="en-US" dirty="0"/>
              <a:t>・活動量が多い人ほど</a:t>
            </a:r>
            <a:r>
              <a:rPr kumimoji="1" lang="en-US" altLang="ja-JP" dirty="0"/>
              <a:t>(</a:t>
            </a:r>
            <a:r>
              <a:rPr kumimoji="1" lang="ja-JP" altLang="en-US" dirty="0"/>
              <a:t>高群</a:t>
            </a:r>
            <a:r>
              <a:rPr kumimoji="1" lang="en-US" altLang="ja-JP" dirty="0"/>
              <a:t>)</a:t>
            </a:r>
            <a:r>
              <a:rPr kumimoji="1" lang="ja-JP" altLang="en-US" dirty="0"/>
              <a:t>，幸福感が高まるのは先行研究と一緒</a:t>
            </a:r>
          </a:p>
        </p:txBody>
      </p:sp>
      <p:sp>
        <p:nvSpPr>
          <p:cNvPr id="4" name="スライド番号プレースホルダー 3">
            <a:extLst>
              <a:ext uri="{FF2B5EF4-FFF2-40B4-BE49-F238E27FC236}">
                <a16:creationId xmlns:a16="http://schemas.microsoft.com/office/drawing/2014/main" id="{A2673C49-784D-39CA-0615-A2A7BD70D11B}"/>
              </a:ext>
            </a:extLst>
          </p:cNvPr>
          <p:cNvSpPr>
            <a:spLocks noGrp="1"/>
          </p:cNvSpPr>
          <p:nvPr>
            <p:ph type="sldNum" sz="quarter" idx="5"/>
          </p:nvPr>
        </p:nvSpPr>
        <p:spPr/>
        <p:txBody>
          <a:bodyPr/>
          <a:lstStyle/>
          <a:p>
            <a:fld id="{7B96E9B5-37C3-4A68-B19B-52E156535EA1}" type="slidenum">
              <a:rPr kumimoji="1" lang="ja-JP" altLang="en-US" smtClean="0"/>
              <a:t>5</a:t>
            </a:fld>
            <a:endParaRPr kumimoji="1" lang="ja-JP" altLang="en-US"/>
          </a:p>
        </p:txBody>
      </p:sp>
    </p:spTree>
    <p:extLst>
      <p:ext uri="{BB962C8B-B14F-4D97-AF65-F5344CB8AC3E}">
        <p14:creationId xmlns:p14="http://schemas.microsoft.com/office/powerpoint/2010/main" val="192669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378FE-F1D1-001D-F55D-D542A379588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7D09801-FD55-C99D-EAFE-21723E7A611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7B8368B-B2E1-7D29-8A47-39DA4705B476}"/>
              </a:ext>
            </a:extLst>
          </p:cNvPr>
          <p:cNvSpPr>
            <a:spLocks noGrp="1"/>
          </p:cNvSpPr>
          <p:nvPr>
            <p:ph type="body" idx="1"/>
          </p:nvPr>
        </p:nvSpPr>
        <p:spPr/>
        <p:txBody>
          <a:bodyPr/>
          <a:lstStyle/>
          <a:p>
            <a:r>
              <a:rPr kumimoji="1" lang="ja-JP" altLang="en-US" dirty="0"/>
              <a:t>幸福感</a:t>
            </a:r>
            <a:r>
              <a:rPr kumimoji="1" lang="en-US" altLang="ja-JP" dirty="0"/>
              <a:t>×</a:t>
            </a:r>
            <a:r>
              <a:rPr kumimoji="1" lang="ja-JP" altLang="en-US" dirty="0"/>
              <a:t>心拍数</a:t>
            </a:r>
            <a:endParaRPr kumimoji="1" lang="en-US" altLang="ja-JP" dirty="0"/>
          </a:p>
          <a:p>
            <a:r>
              <a:rPr kumimoji="1" lang="ja-JP" altLang="en-US" dirty="0"/>
              <a:t>・幸福だと，</a:t>
            </a:r>
            <a:r>
              <a:rPr kumimoji="1" lang="en-US" altLang="ja-JP" dirty="0"/>
              <a:t>24</a:t>
            </a:r>
            <a:r>
              <a:rPr kumimoji="1" lang="ja-JP" altLang="en-US" dirty="0"/>
              <a:t>時間心拍が低い傾向にある</a:t>
            </a:r>
            <a:endParaRPr kumimoji="1" lang="en-US" altLang="ja-JP" dirty="0"/>
          </a:p>
          <a:p>
            <a:r>
              <a:rPr kumimoji="1" lang="ja-JP" altLang="en-US" dirty="0"/>
              <a:t>・幸福感と</a:t>
            </a:r>
            <a:r>
              <a:rPr kumimoji="1" lang="en-US" altLang="ja-JP" dirty="0"/>
              <a:t>HR</a:t>
            </a:r>
            <a:r>
              <a:rPr kumimoji="1" lang="ja-JP" altLang="en-US" dirty="0"/>
              <a:t>の低さの関連を示した先行研究と一致</a:t>
            </a:r>
          </a:p>
        </p:txBody>
      </p:sp>
      <p:sp>
        <p:nvSpPr>
          <p:cNvPr id="4" name="スライド番号プレースホルダー 3">
            <a:extLst>
              <a:ext uri="{FF2B5EF4-FFF2-40B4-BE49-F238E27FC236}">
                <a16:creationId xmlns:a16="http://schemas.microsoft.com/office/drawing/2014/main" id="{B7018826-BFA2-CBEE-E312-00104736EAA7}"/>
              </a:ext>
            </a:extLst>
          </p:cNvPr>
          <p:cNvSpPr>
            <a:spLocks noGrp="1"/>
          </p:cNvSpPr>
          <p:nvPr>
            <p:ph type="sldNum" sz="quarter" idx="5"/>
          </p:nvPr>
        </p:nvSpPr>
        <p:spPr/>
        <p:txBody>
          <a:bodyPr/>
          <a:lstStyle/>
          <a:p>
            <a:fld id="{7B96E9B5-37C3-4A68-B19B-52E156535EA1}" type="slidenum">
              <a:rPr kumimoji="1" lang="ja-JP" altLang="en-US" smtClean="0"/>
              <a:t>6</a:t>
            </a:fld>
            <a:endParaRPr kumimoji="1" lang="ja-JP" altLang="en-US"/>
          </a:p>
        </p:txBody>
      </p:sp>
    </p:spTree>
    <p:extLst>
      <p:ext uri="{BB962C8B-B14F-4D97-AF65-F5344CB8AC3E}">
        <p14:creationId xmlns:p14="http://schemas.microsoft.com/office/powerpoint/2010/main" val="1398052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・群配置の説明を詳しくする</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Fitbit</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データのみ</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19~23</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歳の大学生を対象</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2DA45C84-1FDA-AA40-AABD-5174EFE884F0}" type="slidenum">
              <a:rPr kumimoji="1" lang="ja-JP" altLang="en-US" smtClean="0"/>
              <a:t>7</a:t>
            </a:fld>
            <a:endParaRPr kumimoji="1" lang="ja-JP" altLang="en-US"/>
          </a:p>
        </p:txBody>
      </p:sp>
    </p:spTree>
    <p:extLst>
      <p:ext uri="{BB962C8B-B14F-4D97-AF65-F5344CB8AC3E}">
        <p14:creationId xmlns:p14="http://schemas.microsoft.com/office/powerpoint/2010/main" val="274119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ABFE-39B7-49B1-24C3-23653AF20A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E004FE-AB88-BAC5-74B9-B08BCDB19C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B3DB182-7D33-9F46-083E-57AF0F5F58D6}"/>
              </a:ext>
            </a:extLst>
          </p:cNvPr>
          <p:cNvSpPr>
            <a:spLocks noGrp="1"/>
          </p:cNvSpPr>
          <p:nvPr>
            <p:ph type="body" idx="1"/>
          </p:nvPr>
        </p:nvSpPr>
        <p:spPr/>
        <p:txBody>
          <a:bodyPr/>
          <a:lstStyle/>
          <a:p>
            <a:pPr algn="just"/>
            <a:endParaRPr kumimoji="1" lang="en-US" altLang="ja-JP" sz="1200" dirty="0">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117D28EC-4817-5467-CC5A-FB3D7B084C5D}"/>
              </a:ext>
            </a:extLst>
          </p:cNvPr>
          <p:cNvSpPr>
            <a:spLocks noGrp="1"/>
          </p:cNvSpPr>
          <p:nvPr>
            <p:ph type="sldNum" sz="quarter" idx="5"/>
          </p:nvPr>
        </p:nvSpPr>
        <p:spPr/>
        <p:txBody>
          <a:bodyPr/>
          <a:lstStyle/>
          <a:p>
            <a:fld id="{2DA45C84-1FDA-AA40-AABD-5174EFE884F0}" type="slidenum">
              <a:rPr kumimoji="1" lang="ja-JP" altLang="en-US" smtClean="0"/>
              <a:t>8</a:t>
            </a:fld>
            <a:endParaRPr kumimoji="1" lang="ja-JP" altLang="en-US"/>
          </a:p>
        </p:txBody>
      </p:sp>
    </p:spTree>
    <p:extLst>
      <p:ext uri="{BB962C8B-B14F-4D97-AF65-F5344CB8AC3E}">
        <p14:creationId xmlns:p14="http://schemas.microsoft.com/office/powerpoint/2010/main" val="3799441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latin typeface="Times New Roman" panose="02020603050405020304" pitchFamily="18" charset="0"/>
                <a:cs typeface="Times New Roman" panose="02020603050405020304" pitchFamily="18" charset="0"/>
              </a:rPr>
              <a:t>Equipment</a:t>
            </a:r>
            <a:endParaRPr kumimoji="1" lang="ja-JP" altLang="en-US" sz="1200" b="1" dirty="0">
              <a:latin typeface="Times New Roman" panose="02020603050405020304" pitchFamily="18" charset="0"/>
              <a:ea typeface="ＭＳ Ｐゴシック" panose="020B060007020508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Times New Roman" panose="02020603050405020304" pitchFamily="18" charset="0"/>
                <a:cs typeface="Times New Roman" panose="02020603050405020304" pitchFamily="18" charset="0"/>
              </a:rPr>
              <a:t>A Fitbit Charge 6 manufactured by Fitbit Inc. will be used.</a:t>
            </a:r>
            <a:endParaRPr lang="en-US" altLang="ja-JP" sz="1200"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7B96E9B5-37C3-4A68-B19B-52E156535EA1}" type="slidenum">
              <a:rPr kumimoji="1" lang="ja-JP" altLang="en-US" smtClean="0"/>
              <a:t>9</a:t>
            </a:fld>
            <a:endParaRPr kumimoji="1" lang="ja-JP" altLang="en-US"/>
          </a:p>
        </p:txBody>
      </p:sp>
    </p:spTree>
    <p:extLst>
      <p:ext uri="{BB962C8B-B14F-4D97-AF65-F5344CB8AC3E}">
        <p14:creationId xmlns:p14="http://schemas.microsoft.com/office/powerpoint/2010/main" val="989363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1D81DE-DD9C-20A0-610E-F41DF852E33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BF32B45-8C0F-35C4-CA97-DDCC68D78D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45CF7C6-7A3A-74E9-35FB-87D831AC1CF2}"/>
              </a:ext>
            </a:extLst>
          </p:cNvPr>
          <p:cNvSpPr>
            <a:spLocks noGrp="1"/>
          </p:cNvSpPr>
          <p:nvPr>
            <p:ph type="dt" sz="half" idx="10"/>
          </p:nvPr>
        </p:nvSpPr>
        <p:spPr/>
        <p:txBody>
          <a:bodyPr/>
          <a:lstStyle/>
          <a:p>
            <a:fld id="{C4C9149F-61DF-4483-83AD-7CF9280F11BD}" type="datetimeFigureOut">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805E40D9-A146-0577-8F0D-AE787ABF2A2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3B6DB60-2932-5EFE-FF36-44866F3FB63E}"/>
              </a:ext>
            </a:extLst>
          </p:cNvPr>
          <p:cNvSpPr>
            <a:spLocks noGrp="1"/>
          </p:cNvSpPr>
          <p:nvPr>
            <p:ph type="sldNum" sz="quarter" idx="12"/>
          </p:nvPr>
        </p:nvSpPr>
        <p:spPr/>
        <p:txBody>
          <a:bodyPr/>
          <a:lstStyle/>
          <a:p>
            <a:fld id="{728FC0B7-E109-4825-8DF0-91B7CDB67B5D}" type="slidenum">
              <a:rPr kumimoji="1" lang="ja-JP" altLang="en-US" smtClean="0"/>
              <a:t>‹#›</a:t>
            </a:fld>
            <a:endParaRPr kumimoji="1" lang="ja-JP" altLang="en-US"/>
          </a:p>
        </p:txBody>
      </p:sp>
    </p:spTree>
    <p:extLst>
      <p:ext uri="{BB962C8B-B14F-4D97-AF65-F5344CB8AC3E}">
        <p14:creationId xmlns:p14="http://schemas.microsoft.com/office/powerpoint/2010/main" val="1973323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ADDBD0-992B-0CA4-D822-836B88C5F40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1E6E0FF-8B8B-F147-22D0-FFBC20340AA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FADB34-A8AC-2CF8-B5CB-A0A0B9BDB35A}"/>
              </a:ext>
            </a:extLst>
          </p:cNvPr>
          <p:cNvSpPr>
            <a:spLocks noGrp="1"/>
          </p:cNvSpPr>
          <p:nvPr>
            <p:ph type="dt" sz="half" idx="10"/>
          </p:nvPr>
        </p:nvSpPr>
        <p:spPr/>
        <p:txBody>
          <a:bodyPr/>
          <a:lstStyle/>
          <a:p>
            <a:fld id="{C4C9149F-61DF-4483-83AD-7CF9280F11BD}" type="datetimeFigureOut">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964343DF-F886-FE88-3505-6D76602042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4EF085-00AA-83A9-DCCC-3BEC2D324145}"/>
              </a:ext>
            </a:extLst>
          </p:cNvPr>
          <p:cNvSpPr>
            <a:spLocks noGrp="1"/>
          </p:cNvSpPr>
          <p:nvPr>
            <p:ph type="sldNum" sz="quarter" idx="12"/>
          </p:nvPr>
        </p:nvSpPr>
        <p:spPr/>
        <p:txBody>
          <a:bodyPr/>
          <a:lstStyle/>
          <a:p>
            <a:fld id="{728FC0B7-E109-4825-8DF0-91B7CDB67B5D}" type="slidenum">
              <a:rPr kumimoji="1" lang="ja-JP" altLang="en-US" smtClean="0"/>
              <a:t>‹#›</a:t>
            </a:fld>
            <a:endParaRPr kumimoji="1" lang="ja-JP" altLang="en-US"/>
          </a:p>
        </p:txBody>
      </p:sp>
    </p:spTree>
    <p:extLst>
      <p:ext uri="{BB962C8B-B14F-4D97-AF65-F5344CB8AC3E}">
        <p14:creationId xmlns:p14="http://schemas.microsoft.com/office/powerpoint/2010/main" val="151626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7C89C9B-8A52-FAB7-E939-6EC6FE71348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5FBE5BF-F948-24C4-DE94-E826F7D4F50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BE2C379-6139-843C-6EC9-08915E543591}"/>
              </a:ext>
            </a:extLst>
          </p:cNvPr>
          <p:cNvSpPr>
            <a:spLocks noGrp="1"/>
          </p:cNvSpPr>
          <p:nvPr>
            <p:ph type="dt" sz="half" idx="10"/>
          </p:nvPr>
        </p:nvSpPr>
        <p:spPr/>
        <p:txBody>
          <a:bodyPr/>
          <a:lstStyle/>
          <a:p>
            <a:fld id="{C4C9149F-61DF-4483-83AD-7CF9280F11BD}" type="datetimeFigureOut">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52C651E0-5499-0CAC-0189-6515F9A738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DB19EB9-42C6-38A4-5C76-B907FA61193C}"/>
              </a:ext>
            </a:extLst>
          </p:cNvPr>
          <p:cNvSpPr>
            <a:spLocks noGrp="1"/>
          </p:cNvSpPr>
          <p:nvPr>
            <p:ph type="sldNum" sz="quarter" idx="12"/>
          </p:nvPr>
        </p:nvSpPr>
        <p:spPr/>
        <p:txBody>
          <a:bodyPr/>
          <a:lstStyle/>
          <a:p>
            <a:fld id="{728FC0B7-E109-4825-8DF0-91B7CDB67B5D}" type="slidenum">
              <a:rPr kumimoji="1" lang="ja-JP" altLang="en-US" smtClean="0"/>
              <a:t>‹#›</a:t>
            </a:fld>
            <a:endParaRPr kumimoji="1" lang="ja-JP" altLang="en-US"/>
          </a:p>
        </p:txBody>
      </p:sp>
    </p:spTree>
    <p:extLst>
      <p:ext uri="{BB962C8B-B14F-4D97-AF65-F5344CB8AC3E}">
        <p14:creationId xmlns:p14="http://schemas.microsoft.com/office/powerpoint/2010/main" val="257434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1C9135-7302-2407-3FD2-F61AF9F2E30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B1B5A28-EC15-7932-E0E2-51C36A594B2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0748CCB-0DA7-6CC5-B630-68B66F3E4B1A}"/>
              </a:ext>
            </a:extLst>
          </p:cNvPr>
          <p:cNvSpPr>
            <a:spLocks noGrp="1"/>
          </p:cNvSpPr>
          <p:nvPr>
            <p:ph type="dt" sz="half" idx="10"/>
          </p:nvPr>
        </p:nvSpPr>
        <p:spPr/>
        <p:txBody>
          <a:bodyPr/>
          <a:lstStyle/>
          <a:p>
            <a:fld id="{C4C9149F-61DF-4483-83AD-7CF9280F11BD}" type="datetimeFigureOut">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C73102BB-31DF-CB7A-E84D-5AD8CDB127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9D15FF-7E03-B4F6-9F79-C09D139D400E}"/>
              </a:ext>
            </a:extLst>
          </p:cNvPr>
          <p:cNvSpPr>
            <a:spLocks noGrp="1"/>
          </p:cNvSpPr>
          <p:nvPr>
            <p:ph type="sldNum" sz="quarter" idx="12"/>
          </p:nvPr>
        </p:nvSpPr>
        <p:spPr/>
        <p:txBody>
          <a:bodyPr/>
          <a:lstStyle/>
          <a:p>
            <a:fld id="{728FC0B7-E109-4825-8DF0-91B7CDB67B5D}" type="slidenum">
              <a:rPr kumimoji="1" lang="ja-JP" altLang="en-US" smtClean="0"/>
              <a:t>‹#›</a:t>
            </a:fld>
            <a:endParaRPr kumimoji="1" lang="ja-JP" altLang="en-US"/>
          </a:p>
        </p:txBody>
      </p:sp>
    </p:spTree>
    <p:extLst>
      <p:ext uri="{BB962C8B-B14F-4D97-AF65-F5344CB8AC3E}">
        <p14:creationId xmlns:p14="http://schemas.microsoft.com/office/powerpoint/2010/main" val="2478629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18204F-91AB-89E3-A631-4A47EEC37DE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22843ED-DEE3-4CBF-EA12-8A76E92CF4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FAB0057-0B5B-3D2F-F527-EDF15A43069B}"/>
              </a:ext>
            </a:extLst>
          </p:cNvPr>
          <p:cNvSpPr>
            <a:spLocks noGrp="1"/>
          </p:cNvSpPr>
          <p:nvPr>
            <p:ph type="dt" sz="half" idx="10"/>
          </p:nvPr>
        </p:nvSpPr>
        <p:spPr/>
        <p:txBody>
          <a:bodyPr/>
          <a:lstStyle/>
          <a:p>
            <a:fld id="{C4C9149F-61DF-4483-83AD-7CF9280F11BD}" type="datetimeFigureOut">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767A4680-F28B-29FB-4B82-79645F0D5EE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AE1054D-248B-9AFA-B362-198BBE96E7E7}"/>
              </a:ext>
            </a:extLst>
          </p:cNvPr>
          <p:cNvSpPr>
            <a:spLocks noGrp="1"/>
          </p:cNvSpPr>
          <p:nvPr>
            <p:ph type="sldNum" sz="quarter" idx="12"/>
          </p:nvPr>
        </p:nvSpPr>
        <p:spPr/>
        <p:txBody>
          <a:bodyPr/>
          <a:lstStyle/>
          <a:p>
            <a:fld id="{728FC0B7-E109-4825-8DF0-91B7CDB67B5D}" type="slidenum">
              <a:rPr kumimoji="1" lang="ja-JP" altLang="en-US" smtClean="0"/>
              <a:t>‹#›</a:t>
            </a:fld>
            <a:endParaRPr kumimoji="1" lang="ja-JP" altLang="en-US"/>
          </a:p>
        </p:txBody>
      </p:sp>
    </p:spTree>
    <p:extLst>
      <p:ext uri="{BB962C8B-B14F-4D97-AF65-F5344CB8AC3E}">
        <p14:creationId xmlns:p14="http://schemas.microsoft.com/office/powerpoint/2010/main" val="3944975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5E3B11-7891-77B9-312B-425A810027A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5C8A9F7-791D-AC12-129E-9125EC6AF75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E3C8FF6-2FDF-64A7-5DBA-8CBCB8A8366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3F3A376-925F-EB79-A802-9DB420F6966B}"/>
              </a:ext>
            </a:extLst>
          </p:cNvPr>
          <p:cNvSpPr>
            <a:spLocks noGrp="1"/>
          </p:cNvSpPr>
          <p:nvPr>
            <p:ph type="dt" sz="half" idx="10"/>
          </p:nvPr>
        </p:nvSpPr>
        <p:spPr/>
        <p:txBody>
          <a:bodyPr/>
          <a:lstStyle/>
          <a:p>
            <a:fld id="{C4C9149F-61DF-4483-83AD-7CF9280F11BD}" type="datetimeFigureOut">
              <a:rPr kumimoji="1" lang="ja-JP" altLang="en-US" smtClean="0"/>
              <a:t>2024/11/13</a:t>
            </a:fld>
            <a:endParaRPr kumimoji="1" lang="ja-JP" altLang="en-US"/>
          </a:p>
        </p:txBody>
      </p:sp>
      <p:sp>
        <p:nvSpPr>
          <p:cNvPr id="6" name="フッター プレースホルダー 5">
            <a:extLst>
              <a:ext uri="{FF2B5EF4-FFF2-40B4-BE49-F238E27FC236}">
                <a16:creationId xmlns:a16="http://schemas.microsoft.com/office/drawing/2014/main" id="{8B20C933-31F8-4542-6768-2E63102AA80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F3FFED7-E0A3-C955-DFD4-A3AC656A651E}"/>
              </a:ext>
            </a:extLst>
          </p:cNvPr>
          <p:cNvSpPr>
            <a:spLocks noGrp="1"/>
          </p:cNvSpPr>
          <p:nvPr>
            <p:ph type="sldNum" sz="quarter" idx="12"/>
          </p:nvPr>
        </p:nvSpPr>
        <p:spPr/>
        <p:txBody>
          <a:bodyPr/>
          <a:lstStyle/>
          <a:p>
            <a:fld id="{728FC0B7-E109-4825-8DF0-91B7CDB67B5D}" type="slidenum">
              <a:rPr kumimoji="1" lang="ja-JP" altLang="en-US" smtClean="0"/>
              <a:t>‹#›</a:t>
            </a:fld>
            <a:endParaRPr kumimoji="1" lang="ja-JP" altLang="en-US"/>
          </a:p>
        </p:txBody>
      </p:sp>
    </p:spTree>
    <p:extLst>
      <p:ext uri="{BB962C8B-B14F-4D97-AF65-F5344CB8AC3E}">
        <p14:creationId xmlns:p14="http://schemas.microsoft.com/office/powerpoint/2010/main" val="2205492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824441-8636-8980-2125-62368736562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396A0FB-B550-0BAF-C1A7-D72C498DE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C7C77AA-A4F2-7D28-104B-D51B95B273A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B695EB4-BE22-02B1-2270-F72C299579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3289C7A-3120-8359-2B11-0AB7CEA889E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DFCAC2D-F43F-3BF8-78D0-7E0076BFDC9C}"/>
              </a:ext>
            </a:extLst>
          </p:cNvPr>
          <p:cNvSpPr>
            <a:spLocks noGrp="1"/>
          </p:cNvSpPr>
          <p:nvPr>
            <p:ph type="dt" sz="half" idx="10"/>
          </p:nvPr>
        </p:nvSpPr>
        <p:spPr/>
        <p:txBody>
          <a:bodyPr/>
          <a:lstStyle/>
          <a:p>
            <a:fld id="{C4C9149F-61DF-4483-83AD-7CF9280F11BD}" type="datetimeFigureOut">
              <a:rPr kumimoji="1" lang="ja-JP" altLang="en-US" smtClean="0"/>
              <a:t>2024/11/13</a:t>
            </a:fld>
            <a:endParaRPr kumimoji="1" lang="ja-JP" altLang="en-US"/>
          </a:p>
        </p:txBody>
      </p:sp>
      <p:sp>
        <p:nvSpPr>
          <p:cNvPr id="8" name="フッター プレースホルダー 7">
            <a:extLst>
              <a:ext uri="{FF2B5EF4-FFF2-40B4-BE49-F238E27FC236}">
                <a16:creationId xmlns:a16="http://schemas.microsoft.com/office/drawing/2014/main" id="{EA84C8B9-950A-AFC3-0852-A46383C35F1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69A2C4B-A5A4-51CD-4DA2-13127EAC640B}"/>
              </a:ext>
            </a:extLst>
          </p:cNvPr>
          <p:cNvSpPr>
            <a:spLocks noGrp="1"/>
          </p:cNvSpPr>
          <p:nvPr>
            <p:ph type="sldNum" sz="quarter" idx="12"/>
          </p:nvPr>
        </p:nvSpPr>
        <p:spPr/>
        <p:txBody>
          <a:bodyPr/>
          <a:lstStyle/>
          <a:p>
            <a:fld id="{728FC0B7-E109-4825-8DF0-91B7CDB67B5D}" type="slidenum">
              <a:rPr kumimoji="1" lang="ja-JP" altLang="en-US" smtClean="0"/>
              <a:t>‹#›</a:t>
            </a:fld>
            <a:endParaRPr kumimoji="1" lang="ja-JP" altLang="en-US"/>
          </a:p>
        </p:txBody>
      </p:sp>
    </p:spTree>
    <p:extLst>
      <p:ext uri="{BB962C8B-B14F-4D97-AF65-F5344CB8AC3E}">
        <p14:creationId xmlns:p14="http://schemas.microsoft.com/office/powerpoint/2010/main" val="2779688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D50719-3736-5B47-EA22-9D7811CC433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22C1A97-4860-D44C-B5F7-E702B51482B8}"/>
              </a:ext>
            </a:extLst>
          </p:cNvPr>
          <p:cNvSpPr>
            <a:spLocks noGrp="1"/>
          </p:cNvSpPr>
          <p:nvPr>
            <p:ph type="dt" sz="half" idx="10"/>
          </p:nvPr>
        </p:nvSpPr>
        <p:spPr/>
        <p:txBody>
          <a:bodyPr/>
          <a:lstStyle/>
          <a:p>
            <a:fld id="{C4C9149F-61DF-4483-83AD-7CF9280F11BD}" type="datetimeFigureOut">
              <a:rPr kumimoji="1" lang="ja-JP" altLang="en-US" smtClean="0"/>
              <a:t>2024/11/13</a:t>
            </a:fld>
            <a:endParaRPr kumimoji="1" lang="ja-JP" altLang="en-US"/>
          </a:p>
        </p:txBody>
      </p:sp>
      <p:sp>
        <p:nvSpPr>
          <p:cNvPr id="4" name="フッター プレースホルダー 3">
            <a:extLst>
              <a:ext uri="{FF2B5EF4-FFF2-40B4-BE49-F238E27FC236}">
                <a16:creationId xmlns:a16="http://schemas.microsoft.com/office/drawing/2014/main" id="{5E9E87F8-75FE-61A3-DD43-3580CEFBB9A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C924C40-CDE8-E5AF-4964-9F69C4092CB9}"/>
              </a:ext>
            </a:extLst>
          </p:cNvPr>
          <p:cNvSpPr>
            <a:spLocks noGrp="1"/>
          </p:cNvSpPr>
          <p:nvPr>
            <p:ph type="sldNum" sz="quarter" idx="12"/>
          </p:nvPr>
        </p:nvSpPr>
        <p:spPr/>
        <p:txBody>
          <a:bodyPr/>
          <a:lstStyle/>
          <a:p>
            <a:fld id="{728FC0B7-E109-4825-8DF0-91B7CDB67B5D}" type="slidenum">
              <a:rPr kumimoji="1" lang="ja-JP" altLang="en-US" smtClean="0"/>
              <a:t>‹#›</a:t>
            </a:fld>
            <a:endParaRPr kumimoji="1" lang="ja-JP" altLang="en-US"/>
          </a:p>
        </p:txBody>
      </p:sp>
    </p:spTree>
    <p:extLst>
      <p:ext uri="{BB962C8B-B14F-4D97-AF65-F5344CB8AC3E}">
        <p14:creationId xmlns:p14="http://schemas.microsoft.com/office/powerpoint/2010/main" val="3202078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F345E4B-6996-742C-3956-9F3988A675C9}"/>
              </a:ext>
            </a:extLst>
          </p:cNvPr>
          <p:cNvSpPr>
            <a:spLocks noGrp="1"/>
          </p:cNvSpPr>
          <p:nvPr>
            <p:ph type="dt" sz="half" idx="10"/>
          </p:nvPr>
        </p:nvSpPr>
        <p:spPr/>
        <p:txBody>
          <a:bodyPr/>
          <a:lstStyle/>
          <a:p>
            <a:fld id="{C4C9149F-61DF-4483-83AD-7CF9280F11BD}" type="datetimeFigureOut">
              <a:rPr kumimoji="1" lang="ja-JP" altLang="en-US" smtClean="0"/>
              <a:t>2024/11/13</a:t>
            </a:fld>
            <a:endParaRPr kumimoji="1" lang="ja-JP" altLang="en-US"/>
          </a:p>
        </p:txBody>
      </p:sp>
      <p:sp>
        <p:nvSpPr>
          <p:cNvPr id="3" name="フッター プレースホルダー 2">
            <a:extLst>
              <a:ext uri="{FF2B5EF4-FFF2-40B4-BE49-F238E27FC236}">
                <a16:creationId xmlns:a16="http://schemas.microsoft.com/office/drawing/2014/main" id="{82F6FF1A-8A1A-5722-7AF8-D10E9DEB988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19B8BCA-4BE2-0572-3A14-79CA21B74D2F}"/>
              </a:ext>
            </a:extLst>
          </p:cNvPr>
          <p:cNvSpPr>
            <a:spLocks noGrp="1"/>
          </p:cNvSpPr>
          <p:nvPr>
            <p:ph type="sldNum" sz="quarter" idx="12"/>
          </p:nvPr>
        </p:nvSpPr>
        <p:spPr/>
        <p:txBody>
          <a:bodyPr/>
          <a:lstStyle/>
          <a:p>
            <a:fld id="{728FC0B7-E109-4825-8DF0-91B7CDB67B5D}" type="slidenum">
              <a:rPr kumimoji="1" lang="ja-JP" altLang="en-US" smtClean="0"/>
              <a:t>‹#›</a:t>
            </a:fld>
            <a:endParaRPr kumimoji="1" lang="ja-JP" altLang="en-US"/>
          </a:p>
        </p:txBody>
      </p:sp>
    </p:spTree>
    <p:extLst>
      <p:ext uri="{BB962C8B-B14F-4D97-AF65-F5344CB8AC3E}">
        <p14:creationId xmlns:p14="http://schemas.microsoft.com/office/powerpoint/2010/main" val="2557570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AC3F1C-AD8C-5166-F93C-37B9B34396F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D433288-9723-6CD4-C67E-F258FA26CF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0007F3E-B986-4B37-4B4B-EB4CDDFE2C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FFCE828-53F8-0F75-C305-D241AE507D96}"/>
              </a:ext>
            </a:extLst>
          </p:cNvPr>
          <p:cNvSpPr>
            <a:spLocks noGrp="1"/>
          </p:cNvSpPr>
          <p:nvPr>
            <p:ph type="dt" sz="half" idx="10"/>
          </p:nvPr>
        </p:nvSpPr>
        <p:spPr/>
        <p:txBody>
          <a:bodyPr/>
          <a:lstStyle/>
          <a:p>
            <a:fld id="{C4C9149F-61DF-4483-83AD-7CF9280F11BD}" type="datetimeFigureOut">
              <a:rPr kumimoji="1" lang="ja-JP" altLang="en-US" smtClean="0"/>
              <a:t>2024/11/13</a:t>
            </a:fld>
            <a:endParaRPr kumimoji="1" lang="ja-JP" altLang="en-US"/>
          </a:p>
        </p:txBody>
      </p:sp>
      <p:sp>
        <p:nvSpPr>
          <p:cNvPr id="6" name="フッター プレースホルダー 5">
            <a:extLst>
              <a:ext uri="{FF2B5EF4-FFF2-40B4-BE49-F238E27FC236}">
                <a16:creationId xmlns:a16="http://schemas.microsoft.com/office/drawing/2014/main" id="{C38FD418-BC8D-4428-E23C-A0C25B86F6C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A0A82EF-058A-B669-608A-974CF19455D2}"/>
              </a:ext>
            </a:extLst>
          </p:cNvPr>
          <p:cNvSpPr>
            <a:spLocks noGrp="1"/>
          </p:cNvSpPr>
          <p:nvPr>
            <p:ph type="sldNum" sz="quarter" idx="12"/>
          </p:nvPr>
        </p:nvSpPr>
        <p:spPr/>
        <p:txBody>
          <a:bodyPr/>
          <a:lstStyle/>
          <a:p>
            <a:fld id="{728FC0B7-E109-4825-8DF0-91B7CDB67B5D}" type="slidenum">
              <a:rPr kumimoji="1" lang="ja-JP" altLang="en-US" smtClean="0"/>
              <a:t>‹#›</a:t>
            </a:fld>
            <a:endParaRPr kumimoji="1" lang="ja-JP" altLang="en-US"/>
          </a:p>
        </p:txBody>
      </p:sp>
    </p:spTree>
    <p:extLst>
      <p:ext uri="{BB962C8B-B14F-4D97-AF65-F5344CB8AC3E}">
        <p14:creationId xmlns:p14="http://schemas.microsoft.com/office/powerpoint/2010/main" val="398634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7FAA44-70DB-AE4A-1519-6EDF45C8489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FDF52BC-EB12-D96F-F752-FC16CD7531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240B027-1E9F-BAA2-3025-54CA4FFA9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95BFE8F-0BAC-BBBC-7972-CF1E7C330801}"/>
              </a:ext>
            </a:extLst>
          </p:cNvPr>
          <p:cNvSpPr>
            <a:spLocks noGrp="1"/>
          </p:cNvSpPr>
          <p:nvPr>
            <p:ph type="dt" sz="half" idx="10"/>
          </p:nvPr>
        </p:nvSpPr>
        <p:spPr/>
        <p:txBody>
          <a:bodyPr/>
          <a:lstStyle/>
          <a:p>
            <a:fld id="{C4C9149F-61DF-4483-83AD-7CF9280F11BD}" type="datetimeFigureOut">
              <a:rPr kumimoji="1" lang="ja-JP" altLang="en-US" smtClean="0"/>
              <a:t>2024/11/13</a:t>
            </a:fld>
            <a:endParaRPr kumimoji="1" lang="ja-JP" altLang="en-US"/>
          </a:p>
        </p:txBody>
      </p:sp>
      <p:sp>
        <p:nvSpPr>
          <p:cNvPr id="6" name="フッター プレースホルダー 5">
            <a:extLst>
              <a:ext uri="{FF2B5EF4-FFF2-40B4-BE49-F238E27FC236}">
                <a16:creationId xmlns:a16="http://schemas.microsoft.com/office/drawing/2014/main" id="{D78B3100-7426-65C3-9206-50165F7965F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EFC5E9-483A-B519-6AEA-80FF4D7B2C2E}"/>
              </a:ext>
            </a:extLst>
          </p:cNvPr>
          <p:cNvSpPr>
            <a:spLocks noGrp="1"/>
          </p:cNvSpPr>
          <p:nvPr>
            <p:ph type="sldNum" sz="quarter" idx="12"/>
          </p:nvPr>
        </p:nvSpPr>
        <p:spPr/>
        <p:txBody>
          <a:bodyPr/>
          <a:lstStyle/>
          <a:p>
            <a:fld id="{728FC0B7-E109-4825-8DF0-91B7CDB67B5D}" type="slidenum">
              <a:rPr kumimoji="1" lang="ja-JP" altLang="en-US" smtClean="0"/>
              <a:t>‹#›</a:t>
            </a:fld>
            <a:endParaRPr kumimoji="1" lang="ja-JP" altLang="en-US"/>
          </a:p>
        </p:txBody>
      </p:sp>
    </p:spTree>
    <p:extLst>
      <p:ext uri="{BB962C8B-B14F-4D97-AF65-F5344CB8AC3E}">
        <p14:creationId xmlns:p14="http://schemas.microsoft.com/office/powerpoint/2010/main" val="29744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9E670D9-C8EE-8F1C-8DB0-0013E4B43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A8F33C8-3C27-C0ED-5256-F419F06D39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07E3B6-36D6-BA8E-0F03-DEE7B61EE7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9149F-61DF-4483-83AD-7CF9280F11BD}" type="datetimeFigureOut">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7374A3ED-C163-F73D-2EF6-E19C4AD40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D2FE932-D905-848C-C67D-A7F2329D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FC0B7-E109-4825-8DF0-91B7CDB67B5D}" type="slidenum">
              <a:rPr kumimoji="1" lang="ja-JP" altLang="en-US" smtClean="0"/>
              <a:t>‹#›</a:t>
            </a:fld>
            <a:endParaRPr kumimoji="1" lang="ja-JP" altLang="en-US"/>
          </a:p>
        </p:txBody>
      </p:sp>
    </p:spTree>
    <p:extLst>
      <p:ext uri="{BB962C8B-B14F-4D97-AF65-F5344CB8AC3E}">
        <p14:creationId xmlns:p14="http://schemas.microsoft.com/office/powerpoint/2010/main" val="105464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linkedin.com/pulse/why-business-leaders-should-measure-hrv-lieven-van-lind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97021" y="2925114"/>
            <a:ext cx="9997958" cy="584775"/>
          </a:xfrm>
          <a:prstGeom prst="rect">
            <a:avLst/>
          </a:prstGeom>
          <a:noFill/>
        </p:spPr>
        <p:txBody>
          <a:bodyPr wrap="square" rtlCol="0">
            <a:spAutoFit/>
          </a:bodyPr>
          <a:lstStyle/>
          <a:p>
            <a:pPr algn="ctr"/>
            <a:r>
              <a:rPr lang="en-US" altLang="ja-JP" sz="32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AI</a:t>
            </a:r>
            <a:r>
              <a:rPr lang="ja-JP" altLang="ja-JP" sz="32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アドバイザーの有無が自己最適化に与える影響</a:t>
            </a:r>
            <a:endParaRPr lang="en-US" altLang="ja-JP" sz="3200" dirty="0">
              <a:latin typeface="ＭＳ Ｐゴシック" panose="020B0600070205080204" pitchFamily="50" charset="-128"/>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2C2E40E3-9101-3588-9BD4-0D50AED5D7AA}"/>
              </a:ext>
            </a:extLst>
          </p:cNvPr>
          <p:cNvSpPr txBox="1"/>
          <p:nvPr/>
        </p:nvSpPr>
        <p:spPr>
          <a:xfrm>
            <a:off x="1653671" y="4073646"/>
            <a:ext cx="8477000" cy="1200329"/>
          </a:xfrm>
          <a:prstGeom prst="rect">
            <a:avLst/>
          </a:prstGeom>
          <a:noFill/>
        </p:spPr>
        <p:txBody>
          <a:bodyPr wrap="none" rtlCol="0">
            <a:spAutoFit/>
          </a:bodyPr>
          <a:lstStyle/>
          <a:p>
            <a:pPr algn="ctr"/>
            <a:r>
              <a:rPr lang="ja-JP" altLang="en-US" sz="2400" dirty="0">
                <a:latin typeface="ＭＳ Ｐゴシック" panose="020B0600070205080204" pitchFamily="50" charset="-128"/>
                <a:ea typeface="ＭＳ Ｐゴシック" panose="020B0600070205080204" pitchFamily="50" charset="-128"/>
              </a:rPr>
              <a:t>文京学院大学大学院人間学研究科</a:t>
            </a:r>
            <a:r>
              <a:rPr lang="ja-JP" altLang="ja-JP" sz="2400" kern="0" baseline="30000" dirty="0">
                <a:effectLst/>
                <a:ea typeface="ＭＳ Ｐゴシック" panose="020B0600070205080204" pitchFamily="50" charset="-128"/>
                <a:cs typeface="ＭＳ Ｐゴシック" panose="020B0600070205080204" pitchFamily="50" charset="-128"/>
              </a:rPr>
              <a:t>1) </a:t>
            </a:r>
            <a:r>
              <a:rPr lang="ja-JP" altLang="en-US" sz="2400" dirty="0">
                <a:latin typeface="ＭＳ Ｐゴシック" panose="020B0600070205080204" pitchFamily="50" charset="-128"/>
                <a:ea typeface="ＭＳ Ｐゴシック" panose="020B0600070205080204" pitchFamily="50" charset="-128"/>
              </a:rPr>
              <a:t>・文京学院大学人間学部</a:t>
            </a:r>
            <a:r>
              <a:rPr lang="ja-JP" altLang="ja-JP" sz="2400" kern="0" baseline="30000" dirty="0">
                <a:effectLst/>
                <a:ea typeface="ＭＳ Ｐゴシック" panose="020B0600070205080204" pitchFamily="50" charset="-128"/>
                <a:cs typeface="ＭＳ Ｐゴシック" panose="020B0600070205080204" pitchFamily="50" charset="-128"/>
              </a:rPr>
              <a:t>2)</a:t>
            </a:r>
            <a:endParaRPr lang="en-US" altLang="ja-JP" sz="2400" dirty="0">
              <a:latin typeface="ＭＳ Ｐゴシック" panose="020B0600070205080204" pitchFamily="50" charset="-128"/>
              <a:ea typeface="ＭＳ Ｐゴシック" panose="020B0600070205080204" pitchFamily="50" charset="-128"/>
            </a:endParaRPr>
          </a:p>
          <a:p>
            <a:pPr algn="ctr"/>
            <a:r>
              <a:rPr lang="ja-JP" altLang="en-US" sz="2400" dirty="0">
                <a:latin typeface="ＭＳ Ｐゴシック" panose="020B0600070205080204" pitchFamily="50" charset="-128"/>
                <a:ea typeface="ＭＳ Ｐゴシック" panose="020B0600070205080204" pitchFamily="50" charset="-128"/>
              </a:rPr>
              <a:t>重田 真宏</a:t>
            </a:r>
            <a:r>
              <a:rPr lang="ja-JP" altLang="ja-JP" sz="2400" kern="0" baseline="30000" dirty="0">
                <a:effectLst/>
                <a:ea typeface="ＭＳ Ｐゴシック" panose="020B0600070205080204" pitchFamily="50" charset="-128"/>
                <a:cs typeface="ＭＳ Ｐゴシック" panose="020B0600070205080204" pitchFamily="50" charset="-128"/>
              </a:rPr>
              <a:t>1)</a:t>
            </a:r>
            <a:endParaRPr lang="en-US" altLang="ja-JP" sz="2400" dirty="0">
              <a:latin typeface="ＭＳ Ｐゴシック" panose="020B0600070205080204" pitchFamily="50" charset="-128"/>
              <a:ea typeface="ＭＳ Ｐゴシック" panose="020B0600070205080204" pitchFamily="50" charset="-128"/>
            </a:endParaRPr>
          </a:p>
          <a:p>
            <a:pPr algn="ctr"/>
            <a:r>
              <a:rPr lang="ja-JP" altLang="en-US" sz="2400" dirty="0">
                <a:latin typeface="ＭＳ Ｐゴシック" panose="020B0600070205080204" pitchFamily="50" charset="-128"/>
                <a:ea typeface="ＭＳ Ｐゴシック" panose="020B0600070205080204" pitchFamily="50" charset="-128"/>
              </a:rPr>
              <a:t>長野 祐一郎</a:t>
            </a:r>
            <a:r>
              <a:rPr lang="ja-JP" altLang="ja-JP" sz="2400" kern="0" baseline="30000" dirty="0">
                <a:effectLst/>
                <a:ea typeface="ＭＳ Ｐゴシック" panose="020B0600070205080204" pitchFamily="50" charset="-128"/>
                <a:cs typeface="ＭＳ Ｐゴシック" panose="020B0600070205080204" pitchFamily="50" charset="-128"/>
              </a:rPr>
              <a:t>2)</a:t>
            </a:r>
            <a:endParaRPr lang="en-US" altLang="ja-JP"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673318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40BEF-BCAB-ECDA-C261-547B67CE560B}"/>
            </a:ext>
          </a:extLst>
        </p:cNvPr>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4B4A033C-76F7-AB03-0152-A81DF0D9F06C}"/>
              </a:ext>
            </a:extLst>
          </p:cNvPr>
          <p:cNvSpPr txBox="1"/>
          <p:nvPr/>
        </p:nvSpPr>
        <p:spPr>
          <a:xfrm>
            <a:off x="835731" y="1129930"/>
            <a:ext cx="3154101" cy="400110"/>
          </a:xfrm>
          <a:prstGeom prst="rect">
            <a:avLst/>
          </a:prstGeom>
          <a:noFill/>
        </p:spPr>
        <p:txBody>
          <a:bodyPr wrap="square" rtlCol="0">
            <a:spAutoFit/>
          </a:bodyPr>
          <a:lstStyle/>
          <a:p>
            <a:r>
              <a:rPr kumimoji="1" lang="ja-JP" altLang="en-US" sz="2000" b="1" dirty="0">
                <a:latin typeface="ＭＳ Ｐゴシック" panose="020B0600070205080204" pitchFamily="50" charset="-128"/>
                <a:ea typeface="ＭＳ Ｐゴシック" panose="020B0600070205080204" pitchFamily="50" charset="-128"/>
              </a:rPr>
              <a:t>サポート</a:t>
            </a:r>
            <a:r>
              <a:rPr kumimoji="1" lang="en-US" altLang="ja-JP" sz="2000" b="1" dirty="0">
                <a:latin typeface="ＭＳ Ｐゴシック" panose="020B0600070205080204" pitchFamily="50" charset="-128"/>
                <a:ea typeface="ＭＳ Ｐゴシック" panose="020B0600070205080204" pitchFamily="50" charset="-128"/>
              </a:rPr>
              <a:t>AI</a:t>
            </a:r>
            <a:endParaRPr kumimoji="1" lang="ja-JP" altLang="en-US" sz="2000" b="1" dirty="0">
              <a:latin typeface="ＭＳ Ｐゴシック" panose="020B0600070205080204" pitchFamily="50" charset="-128"/>
              <a:ea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BC54CE6C-CD04-C34A-25F0-7E5B50A1F1D8}"/>
              </a:ext>
            </a:extLst>
          </p:cNvPr>
          <p:cNvSpPr txBox="1"/>
          <p:nvPr/>
        </p:nvSpPr>
        <p:spPr>
          <a:xfrm>
            <a:off x="1038630" y="1561227"/>
            <a:ext cx="10313998" cy="707886"/>
          </a:xfrm>
          <a:prstGeom prst="rect">
            <a:avLst/>
          </a:prstGeom>
          <a:noFill/>
        </p:spPr>
        <p:txBody>
          <a:bodyPr wrap="square" rtlCol="0">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GPT-4o</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をベースに開発を行う。サポート</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AI</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は，参加者の</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Fitbit</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データを参照して，「</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7</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時間以上の睡眠を心がけよう」など，個人の健康を改善させることを目的として開発する。</a:t>
            </a:r>
            <a:endParaRPr lang="en-US"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B1C6F224-994A-6128-010F-D827F793EF79}"/>
              </a:ext>
            </a:extLst>
          </p:cNvPr>
          <p:cNvSpPr txBox="1"/>
          <p:nvPr/>
        </p:nvSpPr>
        <p:spPr>
          <a:xfrm>
            <a:off x="835731" y="2828400"/>
            <a:ext cx="3154101" cy="400110"/>
          </a:xfrm>
          <a:prstGeom prst="rect">
            <a:avLst/>
          </a:prstGeom>
          <a:noFill/>
        </p:spPr>
        <p:txBody>
          <a:bodyPr wrap="square" rtlCol="0">
            <a:spAutoFit/>
          </a:bodyPr>
          <a:lstStyle/>
          <a:p>
            <a:r>
              <a:rPr kumimoji="1" lang="ja-JP" altLang="en-US" sz="2000" b="1" dirty="0">
                <a:latin typeface="ＭＳ Ｐゴシック" panose="020B0600070205080204" pitchFamily="50" charset="-128"/>
                <a:ea typeface="ＭＳ Ｐゴシック" panose="020B0600070205080204" pitchFamily="50" charset="-128"/>
              </a:rPr>
              <a:t>手続き</a:t>
            </a:r>
          </a:p>
        </p:txBody>
      </p:sp>
      <p:sp>
        <p:nvSpPr>
          <p:cNvPr id="5" name="テキスト ボックス 4">
            <a:extLst>
              <a:ext uri="{FF2B5EF4-FFF2-40B4-BE49-F238E27FC236}">
                <a16:creationId xmlns:a16="http://schemas.microsoft.com/office/drawing/2014/main" id="{859872CD-B598-1EA4-425D-A758C0E3C5B9}"/>
              </a:ext>
            </a:extLst>
          </p:cNvPr>
          <p:cNvSpPr txBox="1"/>
          <p:nvPr/>
        </p:nvSpPr>
        <p:spPr>
          <a:xfrm>
            <a:off x="1038630" y="3259697"/>
            <a:ext cx="10313998" cy="1323439"/>
          </a:xfrm>
          <a:prstGeom prst="rect">
            <a:avLst/>
          </a:prstGeom>
          <a:noFill/>
        </p:spPr>
        <p:txBody>
          <a:bodyPr wrap="square" rtlCol="0">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運動内容は自由で，内容に困っている場合は</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Fitbit</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アプリのコーチ機能より</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15</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分程度のヨガやトレーニング動画を参考に行う。心理指標の回答は，週に</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度</a:t>
            </a:r>
            <a:r>
              <a:rPr lang="en-US" altLang="ja-JP" sz="2000" dirty="0" err="1">
                <a:effectLst/>
                <a:latin typeface="ＭＳ Ｐゴシック" panose="020B0600070205080204" pitchFamily="50" charset="-128"/>
                <a:ea typeface="ＭＳ Ｐゴシック" panose="020B0600070205080204" pitchFamily="50" charset="-128"/>
                <a:cs typeface="Times New Roman" panose="02020603050405020304" pitchFamily="18" charset="0"/>
              </a:rPr>
              <a:t>MicrosoftForms</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web</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アンケート機能から行う。</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食事の回答は，独自に開発した回答フォームに</a:t>
            </a:r>
            <a:r>
              <a:rPr lang="ja-JP" altLang="en-US" sz="2000" dirty="0">
                <a:latin typeface="ＭＳ Ｐゴシック" panose="020B0600070205080204" pitchFamily="50" charset="-128"/>
                <a:ea typeface="ＭＳ Ｐゴシック" panose="020B0600070205080204" pitchFamily="50" charset="-128"/>
                <a:cs typeface="Times New Roman" panose="02020603050405020304" pitchFamily="18" charset="0"/>
              </a:rPr>
              <a:t>，夕食後に</a:t>
            </a:r>
            <a:r>
              <a:rPr lang="en-US" altLang="ja-JP" sz="2000" dirty="0">
                <a:latin typeface="ＭＳ Ｐゴシック" panose="020B0600070205080204" pitchFamily="50" charset="-128"/>
                <a:ea typeface="ＭＳ Ｐゴシック" panose="020B0600070205080204" pitchFamily="50" charset="-128"/>
                <a:cs typeface="Times New Roman" panose="02020603050405020304" pitchFamily="18" charset="0"/>
              </a:rPr>
              <a:t>1</a:t>
            </a:r>
            <a:r>
              <a:rPr lang="ja-JP" altLang="en-US" sz="2000" dirty="0">
                <a:latin typeface="ＭＳ Ｐゴシック" panose="020B0600070205080204" pitchFamily="50" charset="-128"/>
                <a:ea typeface="ＭＳ Ｐゴシック" panose="020B0600070205080204" pitchFamily="50" charset="-128"/>
                <a:cs typeface="Times New Roman" panose="02020603050405020304" pitchFamily="18" charset="0"/>
              </a:rPr>
              <a:t>日分の食事画像を送信する。</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生理指標は，独自に開発した</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Python</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開発環境からデータの取得を行う。</a:t>
            </a:r>
            <a:endPar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2607693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40BEF-BCAB-ECDA-C261-547B67CE560B}"/>
            </a:ext>
          </a:extLst>
        </p:cNvPr>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4B4A033C-76F7-AB03-0152-A81DF0D9F06C}"/>
              </a:ext>
            </a:extLst>
          </p:cNvPr>
          <p:cNvSpPr txBox="1"/>
          <p:nvPr/>
        </p:nvSpPr>
        <p:spPr>
          <a:xfrm>
            <a:off x="695401" y="296437"/>
            <a:ext cx="3661497" cy="461665"/>
          </a:xfrm>
          <a:prstGeom prst="rect">
            <a:avLst/>
          </a:prstGeom>
          <a:noFill/>
        </p:spPr>
        <p:txBody>
          <a:bodyPr wrap="squar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開発中のアプリ</a:t>
            </a:r>
            <a:r>
              <a:rPr kumimoji="1" lang="en-US" altLang="ja-JP" sz="2400" b="1" dirty="0">
                <a:latin typeface="ＭＳ Ｐゴシック" panose="020B0600070205080204" pitchFamily="50" charset="-128"/>
                <a:ea typeface="ＭＳ Ｐゴシック" panose="020B0600070205080204" pitchFamily="50" charset="-128"/>
              </a:rPr>
              <a:t>-</a:t>
            </a:r>
            <a:r>
              <a:rPr kumimoji="1" lang="ja-JP" altLang="en-US" sz="2400" b="1" dirty="0">
                <a:latin typeface="ＭＳ Ｐゴシック" panose="020B0600070205080204" pitchFamily="50" charset="-128"/>
                <a:ea typeface="ＭＳ Ｐゴシック" panose="020B0600070205080204" pitchFamily="50" charset="-128"/>
              </a:rPr>
              <a:t>食事面</a:t>
            </a:r>
          </a:p>
        </p:txBody>
      </p:sp>
      <p:pic>
        <p:nvPicPr>
          <p:cNvPr id="2" name="図 1" descr="テーブルの上にあるいろんな食べ物">
            <a:extLst>
              <a:ext uri="{FF2B5EF4-FFF2-40B4-BE49-F238E27FC236}">
                <a16:creationId xmlns:a16="http://schemas.microsoft.com/office/drawing/2014/main" id="{EAE5DC34-7451-79D1-98C7-1837DD5D127A}"/>
              </a:ext>
            </a:extLst>
          </p:cNvPr>
          <p:cNvPicPr>
            <a:picLocks noChangeAspect="1"/>
          </p:cNvPicPr>
          <p:nvPr/>
        </p:nvPicPr>
        <p:blipFill>
          <a:blip r:embed="rId3">
            <a:extLst>
              <a:ext uri="{28A0092B-C50C-407E-A947-70E740481C1C}">
                <a14:useLocalDpi xmlns:a14="http://schemas.microsoft.com/office/drawing/2010/main" val="0"/>
              </a:ext>
            </a:extLst>
          </a:blip>
          <a:srcRect l="604"/>
          <a:stretch/>
        </p:blipFill>
        <p:spPr>
          <a:xfrm>
            <a:off x="1641575" y="1124072"/>
            <a:ext cx="2500908" cy="5547650"/>
          </a:xfrm>
          <a:prstGeom prst="rect">
            <a:avLst/>
          </a:prstGeom>
        </p:spPr>
      </p:pic>
      <p:sp>
        <p:nvSpPr>
          <p:cNvPr id="4" name="矢印: 右 3">
            <a:extLst>
              <a:ext uri="{FF2B5EF4-FFF2-40B4-BE49-F238E27FC236}">
                <a16:creationId xmlns:a16="http://schemas.microsoft.com/office/drawing/2014/main" id="{44B97AF4-1A7D-BBF5-AB9E-0E581109F1FE}"/>
              </a:ext>
            </a:extLst>
          </p:cNvPr>
          <p:cNvSpPr/>
          <p:nvPr/>
        </p:nvSpPr>
        <p:spPr>
          <a:xfrm>
            <a:off x="4557474" y="2873934"/>
            <a:ext cx="992237" cy="1184647"/>
          </a:xfrm>
          <a:prstGeom prst="rightArrow">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4CB7D38F-61EC-C60B-F4B3-6C78EBA73A58}"/>
              </a:ext>
            </a:extLst>
          </p:cNvPr>
          <p:cNvPicPr>
            <a:picLocks noChangeAspect="1"/>
          </p:cNvPicPr>
          <p:nvPr/>
        </p:nvPicPr>
        <p:blipFill>
          <a:blip r:embed="rId4"/>
          <a:stretch>
            <a:fillRect/>
          </a:stretch>
        </p:blipFill>
        <p:spPr>
          <a:xfrm>
            <a:off x="5819454" y="1030420"/>
            <a:ext cx="5469435" cy="5477283"/>
          </a:xfrm>
          <a:prstGeom prst="rect">
            <a:avLst/>
          </a:prstGeom>
          <a:ln w="38100">
            <a:solidFill>
              <a:schemeClr val="tx1"/>
            </a:solidFill>
          </a:ln>
        </p:spPr>
      </p:pic>
    </p:spTree>
    <p:extLst>
      <p:ext uri="{BB962C8B-B14F-4D97-AF65-F5344CB8AC3E}">
        <p14:creationId xmlns:p14="http://schemas.microsoft.com/office/powerpoint/2010/main" val="2569788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手紙">
            <a:extLst>
              <a:ext uri="{FF2B5EF4-FFF2-40B4-BE49-F238E27FC236}">
                <a16:creationId xmlns:a16="http://schemas.microsoft.com/office/drawing/2014/main" id="{F8963D78-8230-5303-21FB-CF16D5FD8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5" y="1068897"/>
            <a:ext cx="4894535" cy="5703378"/>
          </a:xfrm>
          <a:prstGeom prst="rect">
            <a:avLst/>
          </a:prstGeom>
        </p:spPr>
      </p:pic>
      <p:pic>
        <p:nvPicPr>
          <p:cNvPr id="7" name="図 6">
            <a:extLst>
              <a:ext uri="{FF2B5EF4-FFF2-40B4-BE49-F238E27FC236}">
                <a16:creationId xmlns:a16="http://schemas.microsoft.com/office/drawing/2014/main" id="{75EBE6E1-3C41-3C8A-C7F1-C6805168E962}"/>
              </a:ext>
            </a:extLst>
          </p:cNvPr>
          <p:cNvPicPr>
            <a:picLocks noChangeAspect="1"/>
          </p:cNvPicPr>
          <p:nvPr/>
        </p:nvPicPr>
        <p:blipFill>
          <a:blip r:embed="rId4"/>
          <a:stretch>
            <a:fillRect/>
          </a:stretch>
        </p:blipFill>
        <p:spPr>
          <a:xfrm>
            <a:off x="6364016" y="1280846"/>
            <a:ext cx="5563376" cy="3801005"/>
          </a:xfrm>
          <a:prstGeom prst="rect">
            <a:avLst/>
          </a:prstGeom>
        </p:spPr>
      </p:pic>
      <p:sp>
        <p:nvSpPr>
          <p:cNvPr id="9" name="テキスト ボックス 8">
            <a:extLst>
              <a:ext uri="{FF2B5EF4-FFF2-40B4-BE49-F238E27FC236}">
                <a16:creationId xmlns:a16="http://schemas.microsoft.com/office/drawing/2014/main" id="{9C91174A-4C6C-C638-267F-2A94E873CCAF}"/>
              </a:ext>
            </a:extLst>
          </p:cNvPr>
          <p:cNvSpPr txBox="1"/>
          <p:nvPr/>
        </p:nvSpPr>
        <p:spPr>
          <a:xfrm>
            <a:off x="6364016" y="255261"/>
            <a:ext cx="5169971" cy="400110"/>
          </a:xfrm>
          <a:prstGeom prst="rect">
            <a:avLst/>
          </a:prstGeom>
          <a:noFill/>
        </p:spPr>
        <p:txBody>
          <a:bodyPr wrap="square">
            <a:spAutoFit/>
          </a:bodyPr>
          <a:lstStyle/>
          <a:p>
            <a:r>
              <a:rPr lang="en-US" altLang="ja-JP" sz="2000" dirty="0">
                <a:latin typeface="Times New Roman" panose="02020603050405020304" pitchFamily="18" charset="0"/>
                <a:cs typeface="Times New Roman" panose="02020603050405020304" pitchFamily="18" charset="0"/>
              </a:rPr>
              <a:t>Dietary Variety Score</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(Kumagai et al., 2003)</a:t>
            </a:r>
            <a:endParaRPr lang="ja-JP" altLang="en-US" sz="2000"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9332E331-9594-457F-8FEA-62E2DF5B792C}"/>
              </a:ext>
            </a:extLst>
          </p:cNvPr>
          <p:cNvSpPr txBox="1"/>
          <p:nvPr/>
        </p:nvSpPr>
        <p:spPr>
          <a:xfrm>
            <a:off x="508501" y="255261"/>
            <a:ext cx="5721507" cy="707886"/>
          </a:xfrm>
          <a:prstGeom prst="rect">
            <a:avLst/>
          </a:prstGeom>
          <a:noFill/>
        </p:spPr>
        <p:txBody>
          <a:bodyPr wrap="square">
            <a:spAutoFit/>
          </a:bodyPr>
          <a:lstStyle/>
          <a:p>
            <a:r>
              <a:rPr lang="en-US" altLang="ja-JP" sz="2000" dirty="0">
                <a:latin typeface="Times New Roman" panose="02020603050405020304" pitchFamily="18" charset="0"/>
                <a:cs typeface="Times New Roman" panose="02020603050405020304" pitchFamily="18" charset="0"/>
              </a:rPr>
              <a:t>Eating Behavior Scale for University Students</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a:t>
            </a:r>
            <a:r>
              <a:rPr lang="en-US" altLang="ja-JP" sz="2000" dirty="0" err="1">
                <a:latin typeface="Times New Roman" panose="02020603050405020304" pitchFamily="18" charset="0"/>
                <a:cs typeface="Times New Roman" panose="02020603050405020304" pitchFamily="18" charset="0"/>
              </a:rPr>
              <a:t>Kasori</a:t>
            </a:r>
            <a:r>
              <a:rPr lang="en-US" altLang="ja-JP" sz="2000" dirty="0">
                <a:latin typeface="Times New Roman" panose="02020603050405020304" pitchFamily="18" charset="0"/>
                <a:cs typeface="Times New Roman" panose="02020603050405020304" pitchFamily="18" charset="0"/>
              </a:rPr>
              <a:t>, 2008)</a:t>
            </a:r>
            <a:endParaRPr lang="ja-JP" altLang="en-US" sz="2000" dirty="0">
              <a:latin typeface="Times New Roman" panose="02020603050405020304" pitchFamily="18" charset="0"/>
              <a:cs typeface="Times New Roman" panose="02020603050405020304" pitchFamily="18" charset="0"/>
            </a:endParaRPr>
          </a:p>
        </p:txBody>
      </p:sp>
      <p:cxnSp>
        <p:nvCxnSpPr>
          <p:cNvPr id="12" name="直線コネクタ 11">
            <a:extLst>
              <a:ext uri="{FF2B5EF4-FFF2-40B4-BE49-F238E27FC236}">
                <a16:creationId xmlns:a16="http://schemas.microsoft.com/office/drawing/2014/main" id="{F1BFA047-B260-8C52-71F4-7D78B490C10D}"/>
              </a:ext>
            </a:extLst>
          </p:cNvPr>
          <p:cNvCxnSpPr>
            <a:cxnSpLocks/>
          </p:cNvCxnSpPr>
          <p:nvPr/>
        </p:nvCxnSpPr>
        <p:spPr>
          <a:xfrm>
            <a:off x="6029325" y="47625"/>
            <a:ext cx="66675" cy="672465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30527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C2BDC6CB-0EBF-2442-22DE-37FA40E83994}"/>
              </a:ext>
            </a:extLst>
          </p:cNvPr>
          <p:cNvGrpSpPr/>
          <p:nvPr/>
        </p:nvGrpSpPr>
        <p:grpSpPr>
          <a:xfrm>
            <a:off x="848861" y="1802674"/>
            <a:ext cx="11082119" cy="4343657"/>
            <a:chOff x="787665" y="1404000"/>
            <a:chExt cx="11082119" cy="4343657"/>
          </a:xfrm>
        </p:grpSpPr>
        <p:pic>
          <p:nvPicPr>
            <p:cNvPr id="5" name="図 4">
              <a:extLst>
                <a:ext uri="{FF2B5EF4-FFF2-40B4-BE49-F238E27FC236}">
                  <a16:creationId xmlns:a16="http://schemas.microsoft.com/office/drawing/2014/main" id="{1E262F54-60F5-A749-FF55-C24A30774A18}"/>
                </a:ext>
              </a:extLst>
            </p:cNvPr>
            <p:cNvPicPr>
              <a:picLocks noChangeAspect="1"/>
            </p:cNvPicPr>
            <p:nvPr/>
          </p:nvPicPr>
          <p:blipFill rotWithShape="1">
            <a:blip r:embed="rId2"/>
            <a:srcRect l="30159" t="11877" r="27850" b="3221"/>
            <a:stretch/>
          </p:blipFill>
          <p:spPr>
            <a:xfrm>
              <a:off x="787665" y="1404000"/>
              <a:ext cx="3819169" cy="4343657"/>
            </a:xfrm>
            <a:prstGeom prst="rect">
              <a:avLst/>
            </a:prstGeom>
          </p:spPr>
        </p:pic>
        <p:sp>
          <p:nvSpPr>
            <p:cNvPr id="8" name="Rectangle 1">
              <a:extLst>
                <a:ext uri="{FF2B5EF4-FFF2-40B4-BE49-F238E27FC236}">
                  <a16:creationId xmlns:a16="http://schemas.microsoft.com/office/drawing/2014/main" id="{934A8DE3-AED0-DBCF-BC1A-79AD3516F4CB}"/>
                </a:ext>
              </a:extLst>
            </p:cNvPr>
            <p:cNvSpPr>
              <a:spLocks noChangeArrowheads="1"/>
            </p:cNvSpPr>
            <p:nvPr/>
          </p:nvSpPr>
          <p:spPr bwMode="auto">
            <a:xfrm>
              <a:off x="4990012" y="1414629"/>
              <a:ext cx="687977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ja-JP" altLang="en-US"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0" lang="ja-JP" altLang="ja-JP"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キャラクター設定</a:t>
              </a:r>
              <a:endParaRPr kumimoji="0" lang="en-US" altLang="ja-JP" sz="2000" dirty="0">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　</a:t>
              </a:r>
              <a:r>
                <a:rPr kumimoji="0" lang="ja-JP"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アイオワ州在住の陸軍兵士</a:t>
              </a:r>
              <a:endParaRPr kumimoji="0" lang="en-US"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0" lang="ja-JP" altLang="ja-JP"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性格</a:t>
              </a:r>
              <a:endParaRPr kumimoji="0" lang="en-US" altLang="ja-JP" sz="2000" dirty="0">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　</a:t>
              </a:r>
              <a:r>
                <a:rPr kumimoji="0" lang="ja-JP"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ぶっきらぼうだが、本当は優しい。ややネガティブな性格</a:t>
              </a:r>
            </a:p>
            <a:p>
              <a:pPr marL="0" marR="0" lvl="0" indent="0" algn="l" defTabSz="914400" rtl="0" eaLnBrk="0" fontAlgn="base" latinLnBrk="0" hangingPunct="0">
                <a:lnSpc>
                  <a:spcPct val="100000"/>
                </a:lnSpc>
                <a:spcBef>
                  <a:spcPct val="0"/>
                </a:spcBef>
                <a:spcAft>
                  <a:spcPct val="0"/>
                </a:spcAft>
                <a:buClrTx/>
                <a:buSzTx/>
                <a:tabLst/>
              </a:pPr>
              <a:r>
                <a:rPr kumimoji="0" lang="ja-JP" altLang="en-US"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0" lang="ja-JP" altLang="ja-JP"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話し方</a:t>
              </a:r>
              <a:endParaRPr kumimoji="0" lang="en-US" altLang="ja-JP" sz="2000" dirty="0">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　</a:t>
              </a:r>
              <a:r>
                <a:rPr kumimoji="0" lang="ja-JP"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少し荒っぽい口調で、「◯◯だよな」「気にすんなよ」</a:t>
              </a:r>
              <a:endParaRPr kumimoji="0" lang="en-US"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0" lang="ja-JP" altLang="ja-JP"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行動</a:t>
              </a:r>
              <a:endParaRPr kumimoji="0" lang="en-US" altLang="ja-JP" sz="2000" dirty="0">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　</a:t>
              </a:r>
              <a:r>
                <a:rPr kumimoji="0" lang="ja-JP"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相手の悩みを放っておけず、積極的に助言や相談に乗る</a:t>
              </a:r>
            </a:p>
            <a:p>
              <a:pPr marL="0" marR="0" lvl="0" indent="0" algn="l" defTabSz="914400" rtl="0" eaLnBrk="0" fontAlgn="base" latinLnBrk="0" hangingPunct="0">
                <a:lnSpc>
                  <a:spcPct val="100000"/>
                </a:lnSpc>
                <a:spcBef>
                  <a:spcPct val="0"/>
                </a:spcBef>
                <a:spcAft>
                  <a:spcPct val="0"/>
                </a:spcAft>
                <a:buClrTx/>
                <a:buSzTx/>
                <a:tabLst/>
              </a:pPr>
              <a:r>
                <a:rPr kumimoji="0" lang="ja-JP" altLang="en-US"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0" lang="ja-JP" altLang="ja-JP"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応答形式</a:t>
              </a:r>
              <a:endParaRPr kumimoji="0" lang="en-US" altLang="ja-JP" sz="2000" dirty="0">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　</a:t>
              </a:r>
              <a:r>
                <a:rPr kumimoji="0" lang="ja-JP"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100文字程度で返答し、覚醒状態と感情状態を数値で示す</a:t>
              </a:r>
            </a:p>
            <a:p>
              <a:pPr marL="0" marR="0" lvl="0" indent="0" algn="l" defTabSz="914400" rtl="0" eaLnBrk="0" fontAlgn="base" latinLnBrk="0" hangingPunct="0">
                <a:lnSpc>
                  <a:spcPct val="100000"/>
                </a:lnSpc>
                <a:spcBef>
                  <a:spcPct val="0"/>
                </a:spcBef>
                <a:spcAft>
                  <a:spcPct val="0"/>
                </a:spcAft>
                <a:buClrTx/>
                <a:buSzTx/>
                <a:tabLst/>
              </a:pPr>
              <a:r>
                <a:rPr kumimoji="0" lang="ja-JP" altLang="en-US"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0" lang="ja-JP" altLang="ja-JP"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応答例</a:t>
              </a:r>
              <a:endParaRPr kumimoji="0" lang="en-US" altLang="ja-JP" sz="2000" dirty="0">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　</a:t>
              </a:r>
              <a:r>
                <a:rPr kumimoji="0" lang="ja-JP"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「つまりそういうことだよ。,7,8」 </a:t>
              </a:r>
            </a:p>
          </p:txBody>
        </p:sp>
      </p:grpSp>
      <p:sp>
        <p:nvSpPr>
          <p:cNvPr id="3" name="テキスト ボックス 2">
            <a:extLst>
              <a:ext uri="{FF2B5EF4-FFF2-40B4-BE49-F238E27FC236}">
                <a16:creationId xmlns:a16="http://schemas.microsoft.com/office/drawing/2014/main" id="{EA83AAC5-3EDA-8BE2-5366-AC52DFE90568}"/>
              </a:ext>
            </a:extLst>
          </p:cNvPr>
          <p:cNvSpPr txBox="1"/>
          <p:nvPr/>
        </p:nvSpPr>
        <p:spPr>
          <a:xfrm>
            <a:off x="645962" y="280372"/>
            <a:ext cx="3154101" cy="400110"/>
          </a:xfrm>
          <a:prstGeom prst="rect">
            <a:avLst/>
          </a:prstGeom>
          <a:noFill/>
        </p:spPr>
        <p:txBody>
          <a:bodyPr wrap="square" rtlCol="0">
            <a:spAutoFit/>
          </a:bodyPr>
          <a:lstStyle/>
          <a:p>
            <a:r>
              <a:rPr lang="en-US" altLang="ja-JP" sz="2000" b="1" dirty="0">
                <a:latin typeface="ＭＳ Ｐゴシック" panose="020B0600070205080204" pitchFamily="50" charset="-128"/>
                <a:ea typeface="ＭＳ Ｐゴシック" panose="020B0600070205080204" pitchFamily="50" charset="-128"/>
                <a:cs typeface="Times New Roman" panose="02020603050405020304" pitchFamily="18" charset="0"/>
              </a:rPr>
              <a:t>AI</a:t>
            </a:r>
            <a:r>
              <a:rPr lang="ja-JP" altLang="en-US" sz="2000" b="1" dirty="0">
                <a:latin typeface="ＭＳ Ｐゴシック" panose="020B0600070205080204" pitchFamily="50" charset="-128"/>
                <a:ea typeface="ＭＳ Ｐゴシック" panose="020B0600070205080204" pitchFamily="50" charset="-128"/>
                <a:cs typeface="Times New Roman" panose="02020603050405020304" pitchFamily="18" charset="0"/>
              </a:rPr>
              <a:t>アドバイザーの紹介</a:t>
            </a:r>
            <a:endParaRPr kumimoji="1" lang="ja-JP" altLang="en-US" sz="2000" b="1"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439E7575-B646-0F0F-F5EB-2BC6F4318382}"/>
              </a:ext>
            </a:extLst>
          </p:cNvPr>
          <p:cNvSpPr txBox="1"/>
          <p:nvPr/>
        </p:nvSpPr>
        <p:spPr>
          <a:xfrm>
            <a:off x="939001" y="722793"/>
            <a:ext cx="10313998" cy="707886"/>
          </a:xfrm>
          <a:prstGeom prst="rect">
            <a:avLst/>
          </a:prstGeom>
          <a:noFill/>
        </p:spPr>
        <p:txBody>
          <a:bodyPr wrap="square" rtlCol="0">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GPT-4o</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をベースに開発を行う。サポート</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AI</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は，参加者の</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Fitbit</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データを参照して，「</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7</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時間以上の睡眠を心がけよう」など，個人の健康を改善させることを目的として開発する。</a:t>
            </a:r>
            <a:endParaRPr lang="en-US"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2961726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E33215F5-6E97-4116-EA2A-73E2FB1CCBA9}"/>
              </a:ext>
            </a:extLst>
          </p:cNvPr>
          <p:cNvSpPr txBox="1"/>
          <p:nvPr/>
        </p:nvSpPr>
        <p:spPr>
          <a:xfrm>
            <a:off x="874750" y="416678"/>
            <a:ext cx="4040292" cy="830997"/>
          </a:xfrm>
          <a:prstGeom prst="rect">
            <a:avLst/>
          </a:prstGeom>
          <a:noFill/>
        </p:spPr>
        <p:txBody>
          <a:bodyPr wrap="square">
            <a:spAutoFit/>
          </a:bodyPr>
          <a:lstStyle/>
          <a:p>
            <a:r>
              <a:rPr lang="en-US" altLang="ja-JP" sz="2400" dirty="0">
                <a:latin typeface="ＭＳ Ｐゴシック" panose="020B0600070205080204" pitchFamily="50" charset="-128"/>
                <a:ea typeface="ＭＳ Ｐゴシック" panose="020B0600070205080204" pitchFamily="50" charset="-128"/>
              </a:rPr>
              <a:t>AI</a:t>
            </a:r>
            <a:r>
              <a:rPr lang="ja-JP" altLang="en-US" sz="2400" dirty="0">
                <a:latin typeface="ＭＳ Ｐゴシック" panose="020B0600070205080204" pitchFamily="50" charset="-128"/>
                <a:ea typeface="ＭＳ Ｐゴシック" panose="020B0600070205080204" pitchFamily="50" charset="-128"/>
              </a:rPr>
              <a:t>エージェント</a:t>
            </a:r>
            <a:r>
              <a:rPr lang="en-US" altLang="ja-JP" sz="2400" dirty="0">
                <a:latin typeface="ＭＳ Ｐゴシック" panose="020B0600070205080204" pitchFamily="50" charset="-128"/>
                <a:ea typeface="ＭＳ Ｐゴシック" panose="020B0600070205080204" pitchFamily="50" charset="-128"/>
              </a:rPr>
              <a:t>2</a:t>
            </a:r>
            <a:r>
              <a:rPr lang="ja-JP" altLang="en-US" sz="2400" dirty="0">
                <a:latin typeface="ＭＳ Ｐゴシック" panose="020B0600070205080204" pitchFamily="50" charset="-128"/>
                <a:ea typeface="ＭＳ Ｐゴシック" panose="020B0600070205080204" pitchFamily="50" charset="-128"/>
              </a:rPr>
              <a:t>：</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 イタリア在住の女子大学生</a:t>
            </a:r>
          </a:p>
        </p:txBody>
      </p:sp>
      <p:sp>
        <p:nvSpPr>
          <p:cNvPr id="8" name="Rectangle 1">
            <a:extLst>
              <a:ext uri="{FF2B5EF4-FFF2-40B4-BE49-F238E27FC236}">
                <a16:creationId xmlns:a16="http://schemas.microsoft.com/office/drawing/2014/main" id="{934A8DE3-AED0-DBCF-BC1A-79AD3516F4CB}"/>
              </a:ext>
            </a:extLst>
          </p:cNvPr>
          <p:cNvSpPr>
            <a:spLocks noChangeArrowheads="1"/>
          </p:cNvSpPr>
          <p:nvPr/>
        </p:nvSpPr>
        <p:spPr bwMode="auto">
          <a:xfrm>
            <a:off x="5059680" y="1456252"/>
            <a:ext cx="687977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ja-JP" altLang="en-US"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0" lang="ja-JP" altLang="ja-JP"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キャラクター設定</a:t>
            </a:r>
            <a:endParaRPr kumimoji="0" lang="en-US" altLang="ja-JP" sz="2000" dirty="0">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イタリア在住の女子大学生</a:t>
            </a:r>
            <a:endParaRPr kumimoji="0" lang="en-US"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0" lang="ja-JP" altLang="ja-JP"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性格</a:t>
            </a:r>
            <a:endParaRPr kumimoji="0" lang="en-US" altLang="ja-JP" sz="2000" dirty="0">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内気で繊細、フランクな話し方をする</a:t>
            </a:r>
            <a:endParaRPr kumimoji="0" lang="ja-JP"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0" lang="ja-JP" altLang="ja-JP"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話し方</a:t>
            </a:r>
            <a:endParaRPr kumimoji="0" lang="en-US" altLang="ja-JP" sz="2000" dirty="0">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「そっかぁ」「◯◯なのかな？」といった柔らかい口調</a:t>
            </a:r>
            <a:endParaRPr lang="en-US" altLang="ja-JP" sz="2000" dirty="0">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0" lang="ja-JP" altLang="ja-JP"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行動</a:t>
            </a:r>
            <a:endParaRPr kumimoji="0" lang="en-US" altLang="ja-JP" sz="2000" dirty="0">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　</a:t>
            </a:r>
            <a:r>
              <a:rPr lang="ja-JP" altLang="en-US" sz="2000" dirty="0">
                <a:latin typeface="ＭＳ Ｐゴシック" panose="020B0600070205080204" pitchFamily="50" charset="-128"/>
                <a:ea typeface="ＭＳ Ｐゴシック" panose="020B0600070205080204" pitchFamily="50" charset="-128"/>
              </a:rPr>
              <a:t>落ち込むことがあり、よく悩み相談をしてくる</a:t>
            </a:r>
            <a:endParaRPr kumimoji="0" lang="ja-JP"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0" lang="ja-JP" altLang="ja-JP"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応答形式</a:t>
            </a:r>
            <a:endParaRPr kumimoji="0" lang="en-US" altLang="ja-JP" sz="2000" dirty="0">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　</a:t>
            </a:r>
            <a:r>
              <a:rPr kumimoji="0" lang="ja-JP"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100文字程度で返答し、覚醒状態と感情状態を数値で示す</a:t>
            </a:r>
          </a:p>
          <a:p>
            <a:pPr marL="0" marR="0" lvl="0" indent="0" algn="l" defTabSz="914400" rtl="0" eaLnBrk="0" fontAlgn="base" latinLnBrk="0" hangingPunct="0">
              <a:lnSpc>
                <a:spcPct val="100000"/>
              </a:lnSpc>
              <a:spcBef>
                <a:spcPct val="0"/>
              </a:spcBef>
              <a:spcAft>
                <a:spcPct val="0"/>
              </a:spcAft>
              <a:buClrTx/>
              <a:buSzTx/>
              <a:tabLst/>
            </a:pPr>
            <a:r>
              <a:rPr kumimoji="0" lang="ja-JP" altLang="en-US"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kumimoji="0" lang="ja-JP" altLang="ja-JP" sz="2000" b="1"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応答例</a:t>
            </a:r>
            <a:endParaRPr kumimoji="0" lang="en-US" altLang="ja-JP" sz="2000" dirty="0">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tabLst/>
            </a:pPr>
            <a:r>
              <a:rPr kumimoji="0" lang="ja-JP" altLang="en-US"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　</a:t>
            </a:r>
            <a:r>
              <a:rPr kumimoji="0" lang="ja-JP"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元気だよ</a:t>
            </a:r>
            <a:r>
              <a:rPr lang="en-US" altLang="ja-JP" sz="2000" dirty="0">
                <a:latin typeface="ＭＳ Ｐゴシック" panose="020B0600070205080204" pitchFamily="50" charset="-128"/>
                <a:ea typeface="ＭＳ Ｐゴシック" panose="020B0600070205080204" pitchFamily="50" charset="-128"/>
              </a:rPr>
              <a:t>! </a:t>
            </a:r>
            <a:r>
              <a:rPr kumimoji="0" lang="ja-JP" altLang="ja-JP" sz="20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。,7,8」 </a:t>
            </a:r>
          </a:p>
        </p:txBody>
      </p:sp>
      <p:pic>
        <p:nvPicPr>
          <p:cNvPr id="6" name="図 5">
            <a:extLst>
              <a:ext uri="{FF2B5EF4-FFF2-40B4-BE49-F238E27FC236}">
                <a16:creationId xmlns:a16="http://schemas.microsoft.com/office/drawing/2014/main" id="{44ACA06C-45EC-323D-B1E8-9E5AA46F2D40}"/>
              </a:ext>
            </a:extLst>
          </p:cNvPr>
          <p:cNvPicPr>
            <a:picLocks noChangeAspect="1"/>
          </p:cNvPicPr>
          <p:nvPr/>
        </p:nvPicPr>
        <p:blipFill>
          <a:blip r:embed="rId2"/>
          <a:stretch>
            <a:fillRect/>
          </a:stretch>
        </p:blipFill>
        <p:spPr>
          <a:xfrm>
            <a:off x="978110" y="1329354"/>
            <a:ext cx="3569008" cy="4957727"/>
          </a:xfrm>
          <a:prstGeom prst="rect">
            <a:avLst/>
          </a:prstGeom>
        </p:spPr>
      </p:pic>
    </p:spTree>
    <p:extLst>
      <p:ext uri="{BB962C8B-B14F-4D97-AF65-F5344CB8AC3E}">
        <p14:creationId xmlns:p14="http://schemas.microsoft.com/office/powerpoint/2010/main" val="1597919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DAC96-C698-35C5-B173-E35C3D66BD1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A28E1F1-714A-BEA7-A35E-E32F3BFD7B5C}"/>
              </a:ext>
            </a:extLst>
          </p:cNvPr>
          <p:cNvSpPr txBox="1"/>
          <p:nvPr/>
        </p:nvSpPr>
        <p:spPr>
          <a:xfrm>
            <a:off x="340960" y="207805"/>
            <a:ext cx="4326999" cy="461665"/>
          </a:xfrm>
          <a:prstGeom prst="rect">
            <a:avLst/>
          </a:prstGeom>
          <a:noFill/>
        </p:spPr>
        <p:txBody>
          <a:bodyPr wrap="square">
            <a:spAutoFit/>
          </a:bodyPr>
          <a:lstStyle/>
          <a:p>
            <a:r>
              <a:rPr lang="en-US" altLang="ja-JP" sz="2400" dirty="0">
                <a:latin typeface="ＭＳ Ｐゴシック" panose="020B0600070205080204" pitchFamily="50" charset="-128"/>
                <a:ea typeface="ＭＳ Ｐゴシック" panose="020B0600070205080204" pitchFamily="50" charset="-128"/>
              </a:rPr>
              <a:t>AI</a:t>
            </a:r>
            <a:r>
              <a:rPr lang="ja-JP" altLang="en-US" sz="2400" dirty="0">
                <a:latin typeface="ＭＳ Ｐゴシック" panose="020B0600070205080204" pitchFamily="50" charset="-128"/>
                <a:ea typeface="ＭＳ Ｐゴシック" panose="020B0600070205080204" pitchFamily="50" charset="-128"/>
              </a:rPr>
              <a:t>エージェントの簡単な仕組み</a:t>
            </a:r>
          </a:p>
        </p:txBody>
      </p:sp>
      <p:sp>
        <p:nvSpPr>
          <p:cNvPr id="14" name="テキスト ボックス 13">
            <a:extLst>
              <a:ext uri="{FF2B5EF4-FFF2-40B4-BE49-F238E27FC236}">
                <a16:creationId xmlns:a16="http://schemas.microsoft.com/office/drawing/2014/main" id="{350FBB04-DE42-7BB3-1568-2080EEC08E4D}"/>
              </a:ext>
            </a:extLst>
          </p:cNvPr>
          <p:cNvSpPr txBox="1"/>
          <p:nvPr/>
        </p:nvSpPr>
        <p:spPr>
          <a:xfrm>
            <a:off x="439402" y="835113"/>
            <a:ext cx="3698941" cy="430887"/>
          </a:xfrm>
          <a:prstGeom prst="rect">
            <a:avLst/>
          </a:prstGeom>
          <a:noFill/>
        </p:spPr>
        <p:txBody>
          <a:bodyPr wrap="square">
            <a:spAutoFit/>
          </a:bodyPr>
          <a:lstStyle/>
          <a:p>
            <a:r>
              <a:rPr lang="en-US" altLang="ja-JP" sz="2200" dirty="0">
                <a:latin typeface="ＭＳ Ｐゴシック" panose="020B0600070205080204" pitchFamily="50" charset="-128"/>
                <a:ea typeface="ＭＳ Ｐゴシック" panose="020B0600070205080204" pitchFamily="50" charset="-128"/>
              </a:rPr>
              <a:t>1. </a:t>
            </a:r>
            <a:r>
              <a:rPr lang="ja-JP" altLang="en-US" sz="2200" dirty="0">
                <a:latin typeface="ＭＳ Ｐゴシック" panose="020B0600070205080204" pitchFamily="50" charset="-128"/>
                <a:ea typeface="ＭＳ Ｐゴシック" panose="020B0600070205080204" pitchFamily="50" charset="-128"/>
              </a:rPr>
              <a:t>会話画面</a:t>
            </a:r>
            <a:endParaRPr lang="en-US" altLang="ja-JP" sz="2200" dirty="0">
              <a:latin typeface="ＭＳ Ｐゴシック" panose="020B0600070205080204" pitchFamily="50" charset="-128"/>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AB2E86BD-2204-D3CB-3A5C-D933AB0AF5F6}"/>
              </a:ext>
            </a:extLst>
          </p:cNvPr>
          <p:cNvSpPr txBox="1"/>
          <p:nvPr/>
        </p:nvSpPr>
        <p:spPr>
          <a:xfrm>
            <a:off x="4620508" y="835112"/>
            <a:ext cx="2795437" cy="430887"/>
          </a:xfrm>
          <a:prstGeom prst="rect">
            <a:avLst/>
          </a:prstGeom>
          <a:noFill/>
        </p:spPr>
        <p:txBody>
          <a:bodyPr wrap="square">
            <a:spAutoFit/>
          </a:bodyPr>
          <a:lstStyle/>
          <a:p>
            <a:r>
              <a:rPr lang="en-US" altLang="ja-JP" sz="2200" dirty="0">
                <a:latin typeface="ＭＳ Ｐゴシック" panose="020B0600070205080204" pitchFamily="50" charset="-128"/>
                <a:ea typeface="ＭＳ Ｐゴシック" panose="020B0600070205080204" pitchFamily="50" charset="-128"/>
              </a:rPr>
              <a:t>2. </a:t>
            </a:r>
            <a:r>
              <a:rPr lang="ja-JP" altLang="en-US" sz="2200" dirty="0">
                <a:latin typeface="ＭＳ Ｐゴシック" panose="020B0600070205080204" pitchFamily="50" charset="-128"/>
                <a:ea typeface="ＭＳ Ｐゴシック" panose="020B0600070205080204" pitchFamily="50" charset="-128"/>
              </a:rPr>
              <a:t>質問の処理</a:t>
            </a:r>
            <a:endParaRPr lang="en-US" altLang="ja-JP" sz="2200" dirty="0">
              <a:latin typeface="ＭＳ Ｐゴシック" panose="020B0600070205080204" pitchFamily="50" charset="-128"/>
              <a:ea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7874A404-8913-16E7-DD63-692B2C2354A1}"/>
              </a:ext>
            </a:extLst>
          </p:cNvPr>
          <p:cNvSpPr txBox="1"/>
          <p:nvPr/>
        </p:nvSpPr>
        <p:spPr>
          <a:xfrm>
            <a:off x="8308770" y="835113"/>
            <a:ext cx="3604451" cy="430887"/>
          </a:xfrm>
          <a:prstGeom prst="rect">
            <a:avLst/>
          </a:prstGeom>
          <a:noFill/>
        </p:spPr>
        <p:txBody>
          <a:bodyPr wrap="square">
            <a:spAutoFit/>
          </a:bodyPr>
          <a:lstStyle/>
          <a:p>
            <a:r>
              <a:rPr lang="en-US" altLang="ja-JP" sz="2200" dirty="0">
                <a:latin typeface="ＭＳ Ｐゴシック" panose="020B0600070205080204" pitchFamily="50" charset="-128"/>
                <a:ea typeface="ＭＳ Ｐゴシック" panose="020B0600070205080204" pitchFamily="50" charset="-128"/>
              </a:rPr>
              <a:t>3. </a:t>
            </a:r>
            <a:r>
              <a:rPr lang="ja-JP" altLang="en-US" sz="2200" dirty="0">
                <a:latin typeface="ＭＳ Ｐゴシック" panose="020B0600070205080204" pitchFamily="50" charset="-128"/>
                <a:ea typeface="ＭＳ Ｐゴシック" panose="020B0600070205080204" pitchFamily="50" charset="-128"/>
              </a:rPr>
              <a:t>音声をつける</a:t>
            </a:r>
            <a:endParaRPr lang="en-US" altLang="ja-JP" sz="2200" dirty="0">
              <a:latin typeface="ＭＳ Ｐゴシック" panose="020B0600070205080204" pitchFamily="50" charset="-128"/>
              <a:ea typeface="ＭＳ Ｐゴシック" panose="020B0600070205080204" pitchFamily="50" charset="-128"/>
            </a:endParaRPr>
          </a:p>
        </p:txBody>
      </p:sp>
      <p:grpSp>
        <p:nvGrpSpPr>
          <p:cNvPr id="4" name="グループ化 3">
            <a:extLst>
              <a:ext uri="{FF2B5EF4-FFF2-40B4-BE49-F238E27FC236}">
                <a16:creationId xmlns:a16="http://schemas.microsoft.com/office/drawing/2014/main" id="{4E9DD73A-F35A-66E6-97EB-DD94EE74207C}"/>
              </a:ext>
            </a:extLst>
          </p:cNvPr>
          <p:cNvGrpSpPr/>
          <p:nvPr/>
        </p:nvGrpSpPr>
        <p:grpSpPr>
          <a:xfrm>
            <a:off x="1050875" y="5441814"/>
            <a:ext cx="10090249" cy="1271105"/>
            <a:chOff x="1013791" y="5557374"/>
            <a:chExt cx="10090249" cy="1271105"/>
          </a:xfrm>
        </p:grpSpPr>
        <p:sp>
          <p:nvSpPr>
            <p:cNvPr id="7" name="矢印: 折線 6">
              <a:extLst>
                <a:ext uri="{FF2B5EF4-FFF2-40B4-BE49-F238E27FC236}">
                  <a16:creationId xmlns:a16="http://schemas.microsoft.com/office/drawing/2014/main" id="{8AA5B3E4-3777-DF16-209F-395D9D193A73}"/>
                </a:ext>
              </a:extLst>
            </p:cNvPr>
            <p:cNvSpPr/>
            <p:nvPr/>
          </p:nvSpPr>
          <p:spPr>
            <a:xfrm rot="10800000">
              <a:off x="1687135" y="5619544"/>
              <a:ext cx="9416905" cy="769729"/>
            </a:xfrm>
            <a:prstGeom prst="bentArrow">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nvGrpSpPr>
            <p:cNvPr id="8" name="グループ化 7">
              <a:extLst>
                <a:ext uri="{FF2B5EF4-FFF2-40B4-BE49-F238E27FC236}">
                  <a16:creationId xmlns:a16="http://schemas.microsoft.com/office/drawing/2014/main" id="{CA7D6591-ED1B-A845-6677-0B03BEFA5398}"/>
                </a:ext>
              </a:extLst>
            </p:cNvPr>
            <p:cNvGrpSpPr/>
            <p:nvPr/>
          </p:nvGrpSpPr>
          <p:grpSpPr>
            <a:xfrm>
              <a:off x="1013791" y="5557374"/>
              <a:ext cx="2173525" cy="831900"/>
              <a:chOff x="1013791" y="5557374"/>
              <a:chExt cx="2173525" cy="831900"/>
            </a:xfrm>
          </p:grpSpPr>
          <p:sp>
            <p:nvSpPr>
              <p:cNvPr id="10" name="四角形: 角を丸くする 9">
                <a:extLst>
                  <a:ext uri="{FF2B5EF4-FFF2-40B4-BE49-F238E27FC236}">
                    <a16:creationId xmlns:a16="http://schemas.microsoft.com/office/drawing/2014/main" id="{AAFAE158-B58F-E8A9-96EF-E55FA4541340}"/>
                  </a:ext>
                </a:extLst>
              </p:cNvPr>
              <p:cNvSpPr/>
              <p:nvPr/>
            </p:nvSpPr>
            <p:spPr>
              <a:xfrm>
                <a:off x="1013791" y="5968039"/>
                <a:ext cx="1363101" cy="42123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折線 16">
                <a:extLst>
                  <a:ext uri="{FF2B5EF4-FFF2-40B4-BE49-F238E27FC236}">
                    <a16:creationId xmlns:a16="http://schemas.microsoft.com/office/drawing/2014/main" id="{D7A6CE6A-D396-0418-D8DD-DADD7ADA9A4A}"/>
                  </a:ext>
                </a:extLst>
              </p:cNvPr>
              <p:cNvSpPr/>
              <p:nvPr/>
            </p:nvSpPr>
            <p:spPr>
              <a:xfrm rot="16200000">
                <a:off x="1736907" y="4876695"/>
                <a:ext cx="769730" cy="2131088"/>
              </a:xfrm>
              <a:prstGeom prst="bentArrow">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9" name="テキスト ボックス 8">
              <a:extLst>
                <a:ext uri="{FF2B5EF4-FFF2-40B4-BE49-F238E27FC236}">
                  <a16:creationId xmlns:a16="http://schemas.microsoft.com/office/drawing/2014/main" id="{948EEA52-B076-4837-BCFA-4DA898B9BEB4}"/>
                </a:ext>
              </a:extLst>
            </p:cNvPr>
            <p:cNvSpPr txBox="1"/>
            <p:nvPr/>
          </p:nvSpPr>
          <p:spPr>
            <a:xfrm>
              <a:off x="1977074" y="5751261"/>
              <a:ext cx="8215691" cy="1077218"/>
            </a:xfrm>
            <a:prstGeom prst="rect">
              <a:avLst/>
            </a:prstGeom>
            <a:solidFill>
              <a:schemeClr val="accent5">
                <a:lumMod val="20000"/>
                <a:lumOff val="80000"/>
              </a:schemeClr>
            </a:solidFill>
          </p:spPr>
          <p:txBody>
            <a:bodyPr wrap="square">
              <a:spAutoFit/>
            </a:bodyPr>
            <a:lstStyle/>
            <a:p>
              <a:r>
                <a:rPr lang="en-US" altLang="ja-JP" sz="2400" dirty="0">
                  <a:latin typeface="ＭＳ Ｐゴシック" panose="020B0600070205080204" pitchFamily="50" charset="-128"/>
                  <a:ea typeface="ＭＳ Ｐゴシック" panose="020B0600070205080204" pitchFamily="50" charset="-128"/>
                </a:rPr>
                <a:t>4. </a:t>
              </a:r>
              <a:r>
                <a:rPr lang="ja-JP" altLang="en-US" sz="2400" dirty="0">
                  <a:latin typeface="ＭＳ Ｐゴシック" panose="020B0600070205080204" pitchFamily="50" charset="-128"/>
                  <a:ea typeface="ＭＳ Ｐゴシック" panose="020B0600070205080204" pitchFamily="50" charset="-128"/>
                </a:rPr>
                <a:t>キャラクターの制御</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　ゲームエンジン</a:t>
              </a:r>
              <a:r>
                <a:rPr lang="en-US" altLang="ja-JP" sz="2000" dirty="0">
                  <a:latin typeface="ＭＳ Ｐゴシック" panose="020B0600070205080204" pitchFamily="50" charset="-128"/>
                  <a:ea typeface="ＭＳ Ｐゴシック" panose="020B0600070205080204" pitchFamily="50" charset="-128"/>
                </a:rPr>
                <a:t>Unity</a:t>
              </a:r>
              <a:r>
                <a:rPr lang="ja-JP" altLang="en-US" sz="2000" dirty="0">
                  <a:latin typeface="ＭＳ Ｐゴシック" panose="020B0600070205080204" pitchFamily="50" charset="-128"/>
                  <a:ea typeface="ＭＳ Ｐゴシック" panose="020B0600070205080204" pitchFamily="50" charset="-128"/>
                </a:rPr>
                <a:t>からキャラの表情や口の動きなどを音声と連動させ，よりリアルな会話体験を可能にする。</a:t>
              </a:r>
              <a:endParaRPr lang="en-US" altLang="ja-JP" sz="2000" dirty="0">
                <a:latin typeface="ＭＳ Ｐゴシック" panose="020B0600070205080204" pitchFamily="50" charset="-128"/>
                <a:ea typeface="ＭＳ Ｐゴシック" panose="020B0600070205080204" pitchFamily="50" charset="-128"/>
              </a:endParaRPr>
            </a:p>
          </p:txBody>
        </p:sp>
      </p:grpSp>
      <p:grpSp>
        <p:nvGrpSpPr>
          <p:cNvPr id="19" name="グループ化 18">
            <a:extLst>
              <a:ext uri="{FF2B5EF4-FFF2-40B4-BE49-F238E27FC236}">
                <a16:creationId xmlns:a16="http://schemas.microsoft.com/office/drawing/2014/main" id="{2C8672C5-55A7-D61A-BB59-A251D1BF7BD0}"/>
              </a:ext>
            </a:extLst>
          </p:cNvPr>
          <p:cNvGrpSpPr/>
          <p:nvPr/>
        </p:nvGrpSpPr>
        <p:grpSpPr>
          <a:xfrm>
            <a:off x="525360" y="1442135"/>
            <a:ext cx="10900897" cy="3765911"/>
            <a:chOff x="555365" y="1618234"/>
            <a:chExt cx="10900897" cy="3765911"/>
          </a:xfrm>
        </p:grpSpPr>
        <p:pic>
          <p:nvPicPr>
            <p:cNvPr id="20" name="図 19">
              <a:extLst>
                <a:ext uri="{FF2B5EF4-FFF2-40B4-BE49-F238E27FC236}">
                  <a16:creationId xmlns:a16="http://schemas.microsoft.com/office/drawing/2014/main" id="{3650E6E7-5ADF-4943-F87B-F7372D342C44}"/>
                </a:ext>
              </a:extLst>
            </p:cNvPr>
            <p:cNvPicPr>
              <a:picLocks noChangeAspect="1"/>
            </p:cNvPicPr>
            <p:nvPr/>
          </p:nvPicPr>
          <p:blipFill rotWithShape="1">
            <a:blip r:embed="rId3"/>
            <a:srcRect r="54585"/>
            <a:stretch/>
          </p:blipFill>
          <p:spPr>
            <a:xfrm>
              <a:off x="8403363" y="1623002"/>
              <a:ext cx="3052899" cy="3761143"/>
            </a:xfrm>
            <a:prstGeom prst="rect">
              <a:avLst/>
            </a:prstGeom>
          </p:spPr>
        </p:pic>
        <p:pic>
          <p:nvPicPr>
            <p:cNvPr id="21" name="図 20">
              <a:extLst>
                <a:ext uri="{FF2B5EF4-FFF2-40B4-BE49-F238E27FC236}">
                  <a16:creationId xmlns:a16="http://schemas.microsoft.com/office/drawing/2014/main" id="{7DF39095-5FCE-CA0C-1DA1-7F0618D26BE5}"/>
                </a:ext>
              </a:extLst>
            </p:cNvPr>
            <p:cNvPicPr>
              <a:picLocks noChangeAspect="1"/>
            </p:cNvPicPr>
            <p:nvPr/>
          </p:nvPicPr>
          <p:blipFill rotWithShape="1">
            <a:blip r:embed="rId4"/>
            <a:srcRect l="30450" t="8095" r="2853" b="1789"/>
            <a:stretch/>
          </p:blipFill>
          <p:spPr>
            <a:xfrm>
              <a:off x="4840051" y="1618234"/>
              <a:ext cx="2416362" cy="3762622"/>
            </a:xfrm>
            <a:prstGeom prst="rect">
              <a:avLst/>
            </a:prstGeom>
          </p:spPr>
        </p:pic>
        <p:sp>
          <p:nvSpPr>
            <p:cNvPr id="22" name="矢印: 右 21">
              <a:extLst>
                <a:ext uri="{FF2B5EF4-FFF2-40B4-BE49-F238E27FC236}">
                  <a16:creationId xmlns:a16="http://schemas.microsoft.com/office/drawing/2014/main" id="{B84D4B9F-D4FA-4876-5B4D-2F0F326EB475}"/>
                </a:ext>
              </a:extLst>
            </p:cNvPr>
            <p:cNvSpPr/>
            <p:nvPr/>
          </p:nvSpPr>
          <p:spPr>
            <a:xfrm>
              <a:off x="3957300" y="3263854"/>
              <a:ext cx="740664" cy="562664"/>
            </a:xfrm>
            <a:prstGeom prst="rightArrow">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sp>
          <p:nvSpPr>
            <p:cNvPr id="23" name="矢印: 右 22">
              <a:extLst>
                <a:ext uri="{FF2B5EF4-FFF2-40B4-BE49-F238E27FC236}">
                  <a16:creationId xmlns:a16="http://schemas.microsoft.com/office/drawing/2014/main" id="{EE18A4C7-6F09-4146-2E2B-8B1926C89008}"/>
                </a:ext>
              </a:extLst>
            </p:cNvPr>
            <p:cNvSpPr/>
            <p:nvPr/>
          </p:nvSpPr>
          <p:spPr>
            <a:xfrm>
              <a:off x="7459556" y="3263854"/>
              <a:ext cx="740664" cy="562664"/>
            </a:xfrm>
            <a:prstGeom prst="rightArrow">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anose="02020603050405020304" pitchFamily="18" charset="0"/>
                <a:cs typeface="Times New Roman" panose="02020603050405020304" pitchFamily="18" charset="0"/>
              </a:endParaRPr>
            </a:p>
          </p:txBody>
        </p:sp>
        <p:pic>
          <p:nvPicPr>
            <p:cNvPr id="24" name="図 23">
              <a:extLst>
                <a:ext uri="{FF2B5EF4-FFF2-40B4-BE49-F238E27FC236}">
                  <a16:creationId xmlns:a16="http://schemas.microsoft.com/office/drawing/2014/main" id="{0F514B0E-4794-415F-16B5-6759BC314A74}"/>
                </a:ext>
              </a:extLst>
            </p:cNvPr>
            <p:cNvPicPr>
              <a:picLocks noChangeAspect="1"/>
            </p:cNvPicPr>
            <p:nvPr/>
          </p:nvPicPr>
          <p:blipFill>
            <a:blip r:embed="rId5"/>
            <a:srcRect t="4917"/>
            <a:stretch/>
          </p:blipFill>
          <p:spPr>
            <a:xfrm>
              <a:off x="555365" y="1618234"/>
              <a:ext cx="3227740" cy="3762622"/>
            </a:xfrm>
            <a:prstGeom prst="rect">
              <a:avLst/>
            </a:prstGeom>
          </p:spPr>
        </p:pic>
      </p:grpSp>
    </p:spTree>
    <p:extLst>
      <p:ext uri="{BB962C8B-B14F-4D97-AF65-F5344CB8AC3E}">
        <p14:creationId xmlns:p14="http://schemas.microsoft.com/office/powerpoint/2010/main" val="1029180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40BEF-BCAB-ECDA-C261-547B67CE560B}"/>
            </a:ext>
          </a:extLst>
        </p:cNvPr>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4B4A033C-76F7-AB03-0152-A81DF0D9F06C}"/>
              </a:ext>
            </a:extLst>
          </p:cNvPr>
          <p:cNvSpPr txBox="1"/>
          <p:nvPr/>
        </p:nvSpPr>
        <p:spPr>
          <a:xfrm>
            <a:off x="284828" y="427059"/>
            <a:ext cx="4975793"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cs typeface="Times New Roman" panose="02020603050405020304" pitchFamily="18" charset="0"/>
              </a:rPr>
              <a:t>開発中の自己最適化アプリ画面</a:t>
            </a:r>
            <a:endParaRPr kumimoji="1" lang="ja-JP" altLang="en-US" sz="2400" b="1"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pic>
        <p:nvPicPr>
          <p:cNvPr id="5" name="図 4">
            <a:extLst>
              <a:ext uri="{FF2B5EF4-FFF2-40B4-BE49-F238E27FC236}">
                <a16:creationId xmlns:a16="http://schemas.microsoft.com/office/drawing/2014/main" id="{93CD201C-3312-755A-C309-D929B8035C7E}"/>
              </a:ext>
            </a:extLst>
          </p:cNvPr>
          <p:cNvPicPr>
            <a:picLocks noChangeAspect="1"/>
          </p:cNvPicPr>
          <p:nvPr/>
        </p:nvPicPr>
        <p:blipFill>
          <a:blip r:embed="rId3"/>
          <a:srcRect l="6195" t="9276" r="17500" b="1884"/>
          <a:stretch/>
        </p:blipFill>
        <p:spPr>
          <a:xfrm>
            <a:off x="6753455" y="1828036"/>
            <a:ext cx="5123422" cy="3807618"/>
          </a:xfrm>
          <a:prstGeom prst="rect">
            <a:avLst/>
          </a:prstGeom>
          <a:ln w="57150">
            <a:solidFill>
              <a:schemeClr val="tx1"/>
            </a:solidFill>
          </a:ln>
        </p:spPr>
      </p:pic>
      <p:pic>
        <p:nvPicPr>
          <p:cNvPr id="10" name="図 9">
            <a:extLst>
              <a:ext uri="{FF2B5EF4-FFF2-40B4-BE49-F238E27FC236}">
                <a16:creationId xmlns:a16="http://schemas.microsoft.com/office/drawing/2014/main" id="{0D480BAC-5AC2-19E9-A543-208D7D114E07}"/>
              </a:ext>
            </a:extLst>
          </p:cNvPr>
          <p:cNvPicPr>
            <a:picLocks noChangeAspect="1"/>
          </p:cNvPicPr>
          <p:nvPr/>
        </p:nvPicPr>
        <p:blipFill>
          <a:blip r:embed="rId4"/>
          <a:srcRect l="5788" t="10000" r="6168" b="3912"/>
          <a:stretch/>
        </p:blipFill>
        <p:spPr>
          <a:xfrm>
            <a:off x="349345" y="1828036"/>
            <a:ext cx="6100736" cy="3807618"/>
          </a:xfrm>
          <a:prstGeom prst="rect">
            <a:avLst/>
          </a:prstGeom>
          <a:ln w="57150">
            <a:solidFill>
              <a:schemeClr val="tx1"/>
            </a:solidFill>
          </a:ln>
        </p:spPr>
      </p:pic>
      <p:sp>
        <p:nvSpPr>
          <p:cNvPr id="13" name="テキスト ボックス 12">
            <a:extLst>
              <a:ext uri="{FF2B5EF4-FFF2-40B4-BE49-F238E27FC236}">
                <a16:creationId xmlns:a16="http://schemas.microsoft.com/office/drawing/2014/main" id="{4D8C7F9B-DC73-E3FB-E07A-335B67257BD7}"/>
              </a:ext>
            </a:extLst>
          </p:cNvPr>
          <p:cNvSpPr txBox="1"/>
          <p:nvPr/>
        </p:nvSpPr>
        <p:spPr>
          <a:xfrm>
            <a:off x="252481" y="1222346"/>
            <a:ext cx="6096000" cy="400110"/>
          </a:xfrm>
          <a:prstGeom prst="rect">
            <a:avLst/>
          </a:prstGeom>
          <a:noFill/>
        </p:spPr>
        <p:txBody>
          <a:bodyPr wrap="square">
            <a:spAutoFit/>
          </a:bodyPr>
          <a:lstStyle/>
          <a:p>
            <a:r>
              <a:rPr lang="en-US" altLang="ja-JP" sz="2000" dirty="0">
                <a:latin typeface="ＭＳ Ｐゴシック" panose="020B0600070205080204" pitchFamily="50" charset="-128"/>
                <a:ea typeface="ＭＳ Ｐゴシック" panose="020B0600070205080204" pitchFamily="50" charset="-128"/>
                <a:cs typeface="Times New Roman" panose="02020603050405020304" pitchFamily="18" charset="0"/>
              </a:rPr>
              <a:t>1.</a:t>
            </a:r>
            <a:r>
              <a:rPr lang="ja-JP" altLang="en-US" sz="2000" dirty="0">
                <a:latin typeface="ＭＳ Ｐゴシック" panose="020B0600070205080204" pitchFamily="50" charset="-128"/>
                <a:ea typeface="ＭＳ Ｐゴシック" panose="020B0600070205080204" pitchFamily="50" charset="-128"/>
                <a:cs typeface="Times New Roman" panose="02020603050405020304" pitchFamily="18" charset="0"/>
              </a:rPr>
              <a:t> 運動・睡眠のアドバイス画面</a:t>
            </a:r>
          </a:p>
        </p:txBody>
      </p:sp>
      <p:sp>
        <p:nvSpPr>
          <p:cNvPr id="16" name="テキスト ボックス 15">
            <a:extLst>
              <a:ext uri="{FF2B5EF4-FFF2-40B4-BE49-F238E27FC236}">
                <a16:creationId xmlns:a16="http://schemas.microsoft.com/office/drawing/2014/main" id="{F3A2C35F-D052-A3BF-E6D7-A2A1676D4642}"/>
              </a:ext>
            </a:extLst>
          </p:cNvPr>
          <p:cNvSpPr txBox="1"/>
          <p:nvPr/>
        </p:nvSpPr>
        <p:spPr>
          <a:xfrm>
            <a:off x="6619415" y="1222346"/>
            <a:ext cx="4099386" cy="400110"/>
          </a:xfrm>
          <a:prstGeom prst="rect">
            <a:avLst/>
          </a:prstGeom>
          <a:noFill/>
        </p:spPr>
        <p:txBody>
          <a:bodyPr wrap="square">
            <a:spAutoFit/>
          </a:bodyPr>
          <a:lstStyle/>
          <a:p>
            <a:r>
              <a:rPr lang="en-US" altLang="ja-JP" sz="2000" dirty="0">
                <a:latin typeface="ＭＳ Ｐゴシック" panose="020B0600070205080204" pitchFamily="50" charset="-128"/>
                <a:ea typeface="ＭＳ Ｐゴシック" panose="020B0600070205080204" pitchFamily="50" charset="-128"/>
                <a:cs typeface="Times New Roman" panose="02020603050405020304" pitchFamily="18" charset="0"/>
              </a:rPr>
              <a:t>2. </a:t>
            </a:r>
            <a:r>
              <a:rPr lang="ja-JP" altLang="en-US" sz="2000" dirty="0">
                <a:latin typeface="ＭＳ Ｐゴシック" panose="020B0600070205080204" pitchFamily="50" charset="-128"/>
                <a:ea typeface="ＭＳ Ｐゴシック" panose="020B0600070205080204" pitchFamily="50" charset="-128"/>
                <a:cs typeface="Times New Roman" panose="02020603050405020304" pitchFamily="18" charset="0"/>
              </a:rPr>
              <a:t>食事のアドバイス画面</a:t>
            </a:r>
          </a:p>
        </p:txBody>
      </p:sp>
    </p:spTree>
    <p:extLst>
      <p:ext uri="{BB962C8B-B14F-4D97-AF65-F5344CB8AC3E}">
        <p14:creationId xmlns:p14="http://schemas.microsoft.com/office/powerpoint/2010/main" val="3194974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D2A07D4-0C87-6B6D-A17F-381A7DF3490B}"/>
              </a:ext>
            </a:extLst>
          </p:cNvPr>
          <p:cNvSpPr txBox="1"/>
          <p:nvPr/>
        </p:nvSpPr>
        <p:spPr>
          <a:xfrm>
            <a:off x="4253732" y="3013501"/>
            <a:ext cx="3684536" cy="830997"/>
          </a:xfrm>
          <a:prstGeom prst="rect">
            <a:avLst/>
          </a:prstGeom>
          <a:noFill/>
        </p:spPr>
        <p:txBody>
          <a:bodyPr wrap="square" rtlCol="0">
            <a:spAutoFit/>
          </a:bodyPr>
          <a:lstStyle/>
          <a:p>
            <a:pPr algn="ctr"/>
            <a:r>
              <a:rPr kumimoji="1" lang="ja-JP" altLang="en-US" sz="4800" dirty="0">
                <a:latin typeface="ＭＳ Ｐゴシック" panose="020B0600070205080204" pitchFamily="50" charset="-128"/>
                <a:ea typeface="ＭＳ Ｐゴシック" panose="020B0600070205080204" pitchFamily="50" charset="-128"/>
              </a:rPr>
              <a:t>倉庫</a:t>
            </a:r>
          </a:p>
        </p:txBody>
      </p:sp>
    </p:spTree>
    <p:extLst>
      <p:ext uri="{BB962C8B-B14F-4D97-AF65-F5344CB8AC3E}">
        <p14:creationId xmlns:p14="http://schemas.microsoft.com/office/powerpoint/2010/main" val="2206111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線矢印コネクタ 11">
            <a:extLst>
              <a:ext uri="{FF2B5EF4-FFF2-40B4-BE49-F238E27FC236}">
                <a16:creationId xmlns:a16="http://schemas.microsoft.com/office/drawing/2014/main" id="{12081E08-02AA-232D-EC91-F90105542E7A}"/>
              </a:ext>
            </a:extLst>
          </p:cNvPr>
          <p:cNvCxnSpPr>
            <a:cxnSpLocks/>
          </p:cNvCxnSpPr>
          <p:nvPr/>
        </p:nvCxnSpPr>
        <p:spPr>
          <a:xfrm flipV="1">
            <a:off x="1892372" y="2106618"/>
            <a:ext cx="945574" cy="120802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4" name="直線矢印コネクタ 13">
            <a:extLst>
              <a:ext uri="{FF2B5EF4-FFF2-40B4-BE49-F238E27FC236}">
                <a16:creationId xmlns:a16="http://schemas.microsoft.com/office/drawing/2014/main" id="{44247C31-CAC6-C754-93BE-396B8367A68F}"/>
              </a:ext>
            </a:extLst>
          </p:cNvPr>
          <p:cNvCxnSpPr>
            <a:cxnSpLocks/>
          </p:cNvCxnSpPr>
          <p:nvPr/>
        </p:nvCxnSpPr>
        <p:spPr>
          <a:xfrm>
            <a:off x="6372634" y="2106618"/>
            <a:ext cx="1028026" cy="131574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6" name="直線矢印コネクタ 15">
            <a:extLst>
              <a:ext uri="{FF2B5EF4-FFF2-40B4-BE49-F238E27FC236}">
                <a16:creationId xmlns:a16="http://schemas.microsoft.com/office/drawing/2014/main" id="{FCA3DCEC-AE92-261D-29E4-9EC2E8540957}"/>
              </a:ext>
            </a:extLst>
          </p:cNvPr>
          <p:cNvCxnSpPr>
            <a:cxnSpLocks/>
          </p:cNvCxnSpPr>
          <p:nvPr/>
        </p:nvCxnSpPr>
        <p:spPr>
          <a:xfrm flipH="1" flipV="1">
            <a:off x="6563852" y="2065021"/>
            <a:ext cx="956176" cy="121259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17" name="テキスト ボックス 16">
            <a:extLst>
              <a:ext uri="{FF2B5EF4-FFF2-40B4-BE49-F238E27FC236}">
                <a16:creationId xmlns:a16="http://schemas.microsoft.com/office/drawing/2014/main" id="{1D2B3120-6887-7BB8-DB30-71EC683A408A}"/>
              </a:ext>
            </a:extLst>
          </p:cNvPr>
          <p:cNvSpPr txBox="1"/>
          <p:nvPr/>
        </p:nvSpPr>
        <p:spPr>
          <a:xfrm>
            <a:off x="672324" y="1138543"/>
            <a:ext cx="207586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日</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回</a:t>
            </a:r>
            <a:r>
              <a:rPr kumimoji="1" lang="en-US" altLang="ja-JP" dirty="0">
                <a:latin typeface="ＭＳ Ｐゴシック" panose="020B0600070205080204" pitchFamily="50" charset="-128"/>
                <a:ea typeface="ＭＳ Ｐゴシック" panose="020B0600070205080204" pitchFamily="50" charset="-128"/>
              </a:rPr>
              <a:t>2</a:t>
            </a:r>
            <a:r>
              <a:rPr kumimoji="1" lang="ja-JP" altLang="en-US" dirty="0">
                <a:latin typeface="ＭＳ Ｐゴシック" panose="020B0600070205080204" pitchFamily="50" charset="-128"/>
                <a:ea typeface="ＭＳ Ｐゴシック" panose="020B0600070205080204" pitchFamily="50" charset="-128"/>
              </a:rPr>
              <a:t>週間分の</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グラフを描いて送信</a:t>
            </a:r>
          </a:p>
        </p:txBody>
      </p:sp>
      <p:sp>
        <p:nvSpPr>
          <p:cNvPr id="19" name="四角形: 角を丸くする 18">
            <a:extLst>
              <a:ext uri="{FF2B5EF4-FFF2-40B4-BE49-F238E27FC236}">
                <a16:creationId xmlns:a16="http://schemas.microsoft.com/office/drawing/2014/main" id="{163F573B-C94E-61F9-8CB8-D29E6CCFB5AE}"/>
              </a:ext>
            </a:extLst>
          </p:cNvPr>
          <p:cNvSpPr/>
          <p:nvPr/>
        </p:nvSpPr>
        <p:spPr>
          <a:xfrm>
            <a:off x="6096000" y="3619319"/>
            <a:ext cx="2457942" cy="183865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sz="2000" b="1" dirty="0">
                <a:latin typeface="ＭＳ Ｐゴシック" panose="020B0600070205080204" pitchFamily="50" charset="-128"/>
                <a:ea typeface="ＭＳ Ｐゴシック" panose="020B0600070205080204" pitchFamily="50" charset="-128"/>
              </a:rPr>
              <a:t>Unity</a:t>
            </a:r>
            <a:r>
              <a:rPr lang="ja-JP" altLang="en-US" sz="2000" b="1" dirty="0">
                <a:latin typeface="ＭＳ Ｐゴシック" panose="020B0600070205080204" pitchFamily="50" charset="-128"/>
                <a:ea typeface="ＭＳ Ｐゴシック" panose="020B0600070205080204" pitchFamily="50" charset="-128"/>
              </a:rPr>
              <a:t>クライアント</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a:t>
            </a:r>
            <a:r>
              <a:rPr lang="en-US" altLang="ja-JP" sz="2000" dirty="0" err="1">
                <a:latin typeface="ＭＳ Ｐゴシック" panose="020B0600070205080204" pitchFamily="50" charset="-128"/>
                <a:ea typeface="ＭＳ Ｐゴシック" panose="020B0600070205080204" pitchFamily="50" charset="-128"/>
              </a:rPr>
              <a:t>StartApp.cs</a:t>
            </a:r>
            <a:endParaRPr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a:t>
            </a:r>
            <a:r>
              <a:rPr kumimoji="1" lang="en-US" altLang="ja-JP" sz="2000" dirty="0" err="1">
                <a:latin typeface="ＭＳ Ｐゴシック" panose="020B0600070205080204" pitchFamily="50" charset="-128"/>
                <a:ea typeface="ＭＳ Ｐゴシック" panose="020B0600070205080204" pitchFamily="50" charset="-128"/>
              </a:rPr>
              <a:t>LoginManager</a:t>
            </a:r>
            <a:r>
              <a:rPr lang="en-US" altLang="ja-JP" sz="2000" dirty="0" err="1">
                <a:latin typeface="ＭＳ Ｐゴシック" panose="020B0600070205080204" pitchFamily="50" charset="-128"/>
                <a:ea typeface="ＭＳ Ｐゴシック" panose="020B0600070205080204" pitchFamily="50" charset="-128"/>
              </a:rPr>
              <a:t>.cs</a:t>
            </a:r>
            <a:endParaRPr kumimoji="1" lang="en-US" altLang="ja-JP" sz="2000"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a:t>
            </a:r>
            <a:r>
              <a:rPr kumimoji="1" lang="en-US" altLang="ja-JP" sz="2000" dirty="0" err="1">
                <a:latin typeface="ＭＳ Ｐゴシック" panose="020B0600070205080204" pitchFamily="50" charset="-128"/>
                <a:ea typeface="ＭＳ Ｐゴシック" panose="020B0600070205080204" pitchFamily="50" charset="-128"/>
              </a:rPr>
              <a:t>AdviceManager.cs</a:t>
            </a:r>
            <a:endParaRPr kumimoji="1" lang="ja-JP" altLang="en-US" sz="2000" dirty="0">
              <a:latin typeface="ＭＳ Ｐゴシック" panose="020B0600070205080204" pitchFamily="50" charset="-128"/>
              <a:ea typeface="ＭＳ Ｐゴシック" panose="020B0600070205080204" pitchFamily="50" charset="-128"/>
            </a:endParaRPr>
          </a:p>
          <a:p>
            <a:pPr algn="ctr"/>
            <a:endParaRPr kumimoji="1" lang="ja-JP" altLang="en-US" sz="2000" dirty="0">
              <a:latin typeface="ＭＳ Ｐゴシック" panose="020B0600070205080204" pitchFamily="50" charset="-128"/>
              <a:ea typeface="ＭＳ Ｐゴシック" panose="020B0600070205080204" pitchFamily="50" charset="-128"/>
            </a:endParaRPr>
          </a:p>
        </p:txBody>
      </p:sp>
      <p:grpSp>
        <p:nvGrpSpPr>
          <p:cNvPr id="25" name="グループ化 24">
            <a:extLst>
              <a:ext uri="{FF2B5EF4-FFF2-40B4-BE49-F238E27FC236}">
                <a16:creationId xmlns:a16="http://schemas.microsoft.com/office/drawing/2014/main" id="{BB9188D4-6F31-7DD6-F1AF-842C92DDD156}"/>
              </a:ext>
            </a:extLst>
          </p:cNvPr>
          <p:cNvGrpSpPr/>
          <p:nvPr/>
        </p:nvGrpSpPr>
        <p:grpSpPr>
          <a:xfrm>
            <a:off x="3349697" y="173977"/>
            <a:ext cx="2598635" cy="1997949"/>
            <a:chOff x="4678464" y="1113551"/>
            <a:chExt cx="2598635" cy="1997949"/>
          </a:xfrm>
        </p:grpSpPr>
        <p:sp>
          <p:nvSpPr>
            <p:cNvPr id="9" name="円柱 8">
              <a:extLst>
                <a:ext uri="{FF2B5EF4-FFF2-40B4-BE49-F238E27FC236}">
                  <a16:creationId xmlns:a16="http://schemas.microsoft.com/office/drawing/2014/main" id="{4406C23E-17E0-8649-B138-974E75E0AD83}"/>
                </a:ext>
              </a:extLst>
            </p:cNvPr>
            <p:cNvSpPr/>
            <p:nvPr/>
          </p:nvSpPr>
          <p:spPr>
            <a:xfrm>
              <a:off x="4678464" y="1113551"/>
              <a:ext cx="2424086" cy="1997949"/>
            </a:xfrm>
            <a:prstGeom prst="ca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kumimoji="1" lang="en-US" altLang="ja-JP" sz="2000" dirty="0">
                  <a:solidFill>
                    <a:schemeClr val="tx1"/>
                  </a:solidFill>
                  <a:latin typeface="ＭＳ Ｐゴシック" panose="020B0600070205080204" pitchFamily="50" charset="-128"/>
                  <a:ea typeface="ＭＳ Ｐゴシック" panose="020B0600070205080204" pitchFamily="50" charset="-128"/>
                </a:rPr>
              </a:b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a:p>
              <a:pPr algn="ct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2D975627-C05B-A752-62B6-BB77A33CF35F}"/>
                </a:ext>
              </a:extLst>
            </p:cNvPr>
            <p:cNvSpPr txBox="1"/>
            <p:nvPr/>
          </p:nvSpPr>
          <p:spPr>
            <a:xfrm>
              <a:off x="4936510" y="1141792"/>
              <a:ext cx="1907993" cy="400110"/>
            </a:xfrm>
            <a:prstGeom prst="rect">
              <a:avLst/>
            </a:prstGeom>
            <a:noFill/>
          </p:spPr>
          <p:txBody>
            <a:bodyPr wrap="square" rtlCol="0">
              <a:spAutoFit/>
            </a:bodyPr>
            <a:lstStyle/>
            <a:p>
              <a:pPr algn="ctr"/>
              <a:r>
                <a:rPr kumimoji="1" lang="en-US" altLang="ja-JP" sz="2000" b="1" dirty="0" err="1">
                  <a:latin typeface="ＭＳ Ｐゴシック" panose="020B0600070205080204" pitchFamily="50" charset="-128"/>
                  <a:ea typeface="ＭＳ Ｐゴシック" panose="020B0600070205080204" pitchFamily="50" charset="-128"/>
                </a:rPr>
                <a:t>Kodamalab</a:t>
              </a:r>
              <a:endParaRPr kumimoji="1" lang="en-US" altLang="ja-JP" sz="2000" b="1" dirty="0">
                <a:latin typeface="ＭＳ Ｐゴシック" panose="020B0600070205080204" pitchFamily="50" charset="-128"/>
                <a:ea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CC77D7D0-7985-B94F-16AD-8101AFB4A66E}"/>
                </a:ext>
              </a:extLst>
            </p:cNvPr>
            <p:cNvSpPr txBox="1"/>
            <p:nvPr/>
          </p:nvSpPr>
          <p:spPr>
            <a:xfrm>
              <a:off x="4718680" y="1750316"/>
              <a:ext cx="2558419" cy="1015663"/>
            </a:xfrm>
            <a:prstGeom prst="rect">
              <a:avLst/>
            </a:prstGeom>
            <a:noFill/>
          </p:spPr>
          <p:txBody>
            <a:bodyPr wrap="square" rtlCol="0">
              <a:spAutoFit/>
            </a:bodyPr>
            <a:lstStyle/>
            <a:p>
              <a:r>
                <a:rPr kumimoji="1" lang="ja-JP" altLang="en-US" sz="20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2000" dirty="0" err="1">
                  <a:solidFill>
                    <a:schemeClr val="tx1"/>
                  </a:solidFill>
                  <a:latin typeface="ＭＳ Ｐゴシック" panose="020B0600070205080204" pitchFamily="50" charset="-128"/>
                  <a:ea typeface="ＭＳ Ｐゴシック" panose="020B0600070205080204" pitchFamily="50" charset="-128"/>
                </a:rPr>
                <a:t>upload.php</a:t>
              </a:r>
              <a:endParaRPr kumimoji="1" lang="en-US" altLang="ja-JP" sz="20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0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2000" dirty="0" err="1">
                  <a:solidFill>
                    <a:schemeClr val="tx1"/>
                  </a:solidFill>
                  <a:latin typeface="ＭＳ Ｐゴシック" panose="020B0600070205080204" pitchFamily="50" charset="-128"/>
                  <a:ea typeface="ＭＳ Ｐゴシック" panose="020B0600070205080204" pitchFamily="50" charset="-128"/>
                </a:rPr>
                <a:t>upload_Rank.php</a:t>
              </a:r>
              <a:endParaRPr kumimoji="1" lang="en-US" altLang="ja-JP" sz="20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0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2000" dirty="0" err="1">
                  <a:solidFill>
                    <a:schemeClr val="tx1"/>
                  </a:solidFill>
                  <a:latin typeface="ＭＳ Ｐゴシック" panose="020B0600070205080204" pitchFamily="50" charset="-128"/>
                  <a:ea typeface="ＭＳ Ｐゴシック" panose="020B0600070205080204" pitchFamily="50" charset="-128"/>
                </a:rPr>
                <a:t>Ranking_Steps.php</a:t>
              </a:r>
              <a:endParaRPr kumimoji="1" lang="ja-JP" altLang="en-US" sz="2000" dirty="0">
                <a:latin typeface="ＭＳ Ｐゴシック" panose="020B0600070205080204" pitchFamily="50" charset="-128"/>
                <a:ea typeface="ＭＳ Ｐゴシック" panose="020B0600070205080204" pitchFamily="50" charset="-128"/>
              </a:endParaRPr>
            </a:p>
          </p:txBody>
        </p:sp>
      </p:grpSp>
      <p:sp>
        <p:nvSpPr>
          <p:cNvPr id="26" name="テキスト ボックス 25">
            <a:extLst>
              <a:ext uri="{FF2B5EF4-FFF2-40B4-BE49-F238E27FC236}">
                <a16:creationId xmlns:a16="http://schemas.microsoft.com/office/drawing/2014/main" id="{D36866AF-246A-7962-66A3-C5975E877827}"/>
              </a:ext>
            </a:extLst>
          </p:cNvPr>
          <p:cNvSpPr txBox="1"/>
          <p:nvPr/>
        </p:nvSpPr>
        <p:spPr>
          <a:xfrm>
            <a:off x="6660072" y="1138542"/>
            <a:ext cx="242408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err="1">
                <a:latin typeface="ＭＳ Ｐゴシック" panose="020B0600070205080204" pitchFamily="50" charset="-128"/>
                <a:ea typeface="ＭＳ Ｐゴシック" panose="020B0600070205080204" pitchFamily="50" charset="-128"/>
              </a:rPr>
              <a:t>Client_ID</a:t>
            </a:r>
            <a:r>
              <a:rPr kumimoji="1" lang="ja-JP" altLang="en-US" dirty="0">
                <a:latin typeface="ＭＳ Ｐゴシック" panose="020B0600070205080204" pitchFamily="50" charset="-128"/>
                <a:ea typeface="ＭＳ Ｐゴシック" panose="020B0600070205080204" pitchFamily="50" charset="-128"/>
              </a:rPr>
              <a:t>に応じた</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グラフデータを送受信</a:t>
            </a:r>
          </a:p>
        </p:txBody>
      </p:sp>
      <p:grpSp>
        <p:nvGrpSpPr>
          <p:cNvPr id="2" name="グループ化 1">
            <a:extLst>
              <a:ext uri="{FF2B5EF4-FFF2-40B4-BE49-F238E27FC236}">
                <a16:creationId xmlns:a16="http://schemas.microsoft.com/office/drawing/2014/main" id="{39FFFD1A-4A5A-8CDA-648F-5BB31327F589}"/>
              </a:ext>
            </a:extLst>
          </p:cNvPr>
          <p:cNvGrpSpPr/>
          <p:nvPr/>
        </p:nvGrpSpPr>
        <p:grpSpPr>
          <a:xfrm>
            <a:off x="242050" y="3576139"/>
            <a:ext cx="4836846" cy="2862719"/>
            <a:chOff x="582679" y="3689351"/>
            <a:chExt cx="4836846" cy="2862719"/>
          </a:xfrm>
        </p:grpSpPr>
        <p:grpSp>
          <p:nvGrpSpPr>
            <p:cNvPr id="24" name="グループ化 23">
              <a:extLst>
                <a:ext uri="{FF2B5EF4-FFF2-40B4-BE49-F238E27FC236}">
                  <a16:creationId xmlns:a16="http://schemas.microsoft.com/office/drawing/2014/main" id="{6AFDE239-8EFC-C0AD-872B-2D60E5158DFA}"/>
                </a:ext>
              </a:extLst>
            </p:cNvPr>
            <p:cNvGrpSpPr/>
            <p:nvPr/>
          </p:nvGrpSpPr>
          <p:grpSpPr>
            <a:xfrm>
              <a:off x="922283" y="3689351"/>
              <a:ext cx="2587757" cy="1838655"/>
              <a:chOff x="1168300" y="2952206"/>
              <a:chExt cx="3312303" cy="1791597"/>
            </a:xfrm>
          </p:grpSpPr>
          <p:sp>
            <p:nvSpPr>
              <p:cNvPr id="18" name="円柱 17">
                <a:extLst>
                  <a:ext uri="{FF2B5EF4-FFF2-40B4-BE49-F238E27FC236}">
                    <a16:creationId xmlns:a16="http://schemas.microsoft.com/office/drawing/2014/main" id="{836A2C10-CA00-CF98-03A7-8FA8552A6697}"/>
                  </a:ext>
                </a:extLst>
              </p:cNvPr>
              <p:cNvSpPr/>
              <p:nvPr/>
            </p:nvSpPr>
            <p:spPr>
              <a:xfrm>
                <a:off x="1168300" y="2952206"/>
                <a:ext cx="3312303" cy="1791597"/>
              </a:xfrm>
              <a:prstGeom prst="ca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2000" dirty="0">
                  <a:solidFill>
                    <a:schemeClr val="tx1"/>
                  </a:solidFill>
                  <a:latin typeface="ＭＳ Ｐゴシック" panose="020B0600070205080204" pitchFamily="50" charset="-128"/>
                  <a:ea typeface="ＭＳ Ｐゴシック" panose="020B0600070205080204" pitchFamily="50" charset="-128"/>
                </a:endParaRPr>
              </a:p>
              <a:p>
                <a:pPr algn="ct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8217C253-6B2F-9AA8-61FD-6AC0308540D3}"/>
                  </a:ext>
                </a:extLst>
              </p:cNvPr>
              <p:cNvSpPr txBox="1"/>
              <p:nvPr/>
            </p:nvSpPr>
            <p:spPr>
              <a:xfrm>
                <a:off x="1252575" y="3461808"/>
                <a:ext cx="3146141" cy="689769"/>
              </a:xfrm>
              <a:prstGeom prst="rect">
                <a:avLst/>
              </a:prstGeom>
              <a:noFill/>
            </p:spPr>
            <p:txBody>
              <a:bodyPr wrap="square" rtlCol="0">
                <a:spAutoFit/>
              </a:bodyPr>
              <a:lstStyle/>
              <a:p>
                <a:r>
                  <a:rPr lang="ja-JP" altLang="en-US" sz="2000" dirty="0">
                    <a:solidFill>
                      <a:schemeClr val="tx1"/>
                    </a:solidFill>
                    <a:latin typeface="ＭＳ Ｐゴシック" panose="020B0600070205080204" pitchFamily="50" charset="-128"/>
                    <a:ea typeface="ＭＳ Ｐゴシック" panose="020B0600070205080204" pitchFamily="50" charset="-128"/>
                  </a:rPr>
                  <a:t>・</a:t>
                </a:r>
                <a:r>
                  <a:rPr lang="en-US" altLang="ja-JP" sz="2000" dirty="0">
                    <a:solidFill>
                      <a:schemeClr val="tx1"/>
                    </a:solidFill>
                    <a:latin typeface="ＭＳ Ｐゴシック" panose="020B0600070205080204" pitchFamily="50" charset="-128"/>
                    <a:ea typeface="ＭＳ Ｐゴシック" panose="020B0600070205080204" pitchFamily="50" charset="-128"/>
                  </a:rPr>
                  <a:t>RTget_</a:t>
                </a:r>
                <a:r>
                  <a:rPr lang="en-US" altLang="ja-JP" sz="2000" dirty="0">
                    <a:latin typeface="ＭＳ Ｐゴシック" panose="020B0600070205080204" pitchFamily="50" charset="-128"/>
                    <a:ea typeface="ＭＳ Ｐゴシック" panose="020B0600070205080204" pitchFamily="50" charset="-128"/>
                  </a:rPr>
                  <a:t>FitbitData</a:t>
                </a:r>
                <a:r>
                  <a:rPr lang="en-US" altLang="ja-JP" sz="2000" dirty="0">
                    <a:solidFill>
                      <a:schemeClr val="tx1"/>
                    </a:solidFill>
                    <a:latin typeface="ＭＳ Ｐゴシック" panose="020B0600070205080204" pitchFamily="50" charset="-128"/>
                    <a:ea typeface="ＭＳ Ｐゴシック" panose="020B0600070205080204" pitchFamily="50" charset="-128"/>
                  </a:rPr>
                  <a:t>.py</a:t>
                </a:r>
              </a:p>
              <a:p>
                <a:r>
                  <a:rPr lang="ja-JP" altLang="en-US" sz="2000" dirty="0">
                    <a:solidFill>
                      <a:schemeClr val="tx1"/>
                    </a:solidFill>
                    <a:latin typeface="ＭＳ Ｐゴシック" panose="020B0600070205080204" pitchFamily="50" charset="-128"/>
                    <a:ea typeface="ＭＳ Ｐゴシック" panose="020B0600070205080204" pitchFamily="50" charset="-128"/>
                  </a:rPr>
                  <a:t>・</a:t>
                </a:r>
                <a:r>
                  <a:rPr lang="en-US" altLang="ja-JP" sz="2000" dirty="0">
                    <a:solidFill>
                      <a:schemeClr val="tx1"/>
                    </a:solidFill>
                    <a:latin typeface="ＭＳ Ｐゴシック" panose="020B0600070205080204" pitchFamily="50" charset="-128"/>
                    <a:ea typeface="ＭＳ Ｐゴシック" panose="020B0600070205080204" pitchFamily="50" charset="-128"/>
                  </a:rPr>
                  <a:t>Rank_Steps.py</a:t>
                </a:r>
              </a:p>
            </p:txBody>
          </p:sp>
          <p:sp>
            <p:nvSpPr>
              <p:cNvPr id="23" name="テキスト ボックス 22">
                <a:extLst>
                  <a:ext uri="{FF2B5EF4-FFF2-40B4-BE49-F238E27FC236}">
                    <a16:creationId xmlns:a16="http://schemas.microsoft.com/office/drawing/2014/main" id="{79A7E2BC-7DA5-4187-ADA8-35C67D8B8E2A}"/>
                  </a:ext>
                </a:extLst>
              </p:cNvPr>
              <p:cNvSpPr txBox="1"/>
              <p:nvPr/>
            </p:nvSpPr>
            <p:spPr>
              <a:xfrm>
                <a:off x="1855290" y="2994320"/>
                <a:ext cx="1907993" cy="389870"/>
              </a:xfrm>
              <a:prstGeom prst="rect">
                <a:avLst/>
              </a:prstGeom>
              <a:noFill/>
            </p:spPr>
            <p:txBody>
              <a:bodyPr wrap="square" rtlCol="0">
                <a:spAutoFit/>
              </a:bodyPr>
              <a:lstStyle/>
              <a:p>
                <a:pPr algn="ctr"/>
                <a:r>
                  <a:rPr kumimoji="1" lang="en-US" altLang="ja-JP" sz="2000" b="1" dirty="0">
                    <a:solidFill>
                      <a:schemeClr val="tx1"/>
                    </a:solidFill>
                    <a:latin typeface="ＭＳ Ｐゴシック" panose="020B0600070205080204" pitchFamily="50" charset="-128"/>
                    <a:ea typeface="ＭＳ Ｐゴシック" panose="020B0600070205080204" pitchFamily="50" charset="-128"/>
                  </a:rPr>
                  <a:t>Fitbit Max</a:t>
                </a:r>
              </a:p>
            </p:txBody>
          </p:sp>
        </p:grpSp>
        <p:sp>
          <p:nvSpPr>
            <p:cNvPr id="28" name="テキスト ボックス 27">
              <a:extLst>
                <a:ext uri="{FF2B5EF4-FFF2-40B4-BE49-F238E27FC236}">
                  <a16:creationId xmlns:a16="http://schemas.microsoft.com/office/drawing/2014/main" id="{9B361C69-3C73-ECA6-9C02-1ED08CDDEB91}"/>
                </a:ext>
              </a:extLst>
            </p:cNvPr>
            <p:cNvSpPr txBox="1"/>
            <p:nvPr/>
          </p:nvSpPr>
          <p:spPr>
            <a:xfrm>
              <a:off x="582679" y="5628740"/>
              <a:ext cx="4836846" cy="923330"/>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a:t>
              </a:r>
              <a:r>
                <a:rPr lang="en-US" altLang="ja-JP" dirty="0">
                  <a:latin typeface="ＭＳ Ｐゴシック" panose="020B0600070205080204" pitchFamily="50" charset="-128"/>
                  <a:ea typeface="ＭＳ Ｐゴシック" panose="020B0600070205080204" pitchFamily="50" charset="-128"/>
                </a:rPr>
                <a:t>HRV, Sleep, Steps, RHR</a:t>
              </a:r>
              <a:r>
                <a:rPr kumimoji="1" lang="ja-JP" altLang="en-US" dirty="0">
                  <a:latin typeface="ＭＳ Ｐゴシック" panose="020B0600070205080204" pitchFamily="50" charset="-128"/>
                  <a:ea typeface="ＭＳ Ｐゴシック" panose="020B0600070205080204" pitchFamily="50" charset="-128"/>
                </a:rPr>
                <a:t>を取得し，グラフ化する</a:t>
              </a:r>
              <a:endParaRPr kumimoji="1"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a:t>
              </a:r>
              <a:r>
                <a:rPr lang="en-US" altLang="ja-JP" dirty="0">
                  <a:latin typeface="ＭＳ Ｐゴシック" panose="020B0600070205080204" pitchFamily="50" charset="-128"/>
                  <a:ea typeface="ＭＳ Ｐゴシック" panose="020B0600070205080204" pitchFamily="50" charset="-128"/>
                </a:rPr>
                <a:t>1</a:t>
              </a:r>
              <a:r>
                <a:rPr lang="ja-JP" altLang="en-US" dirty="0">
                  <a:latin typeface="ＭＳ Ｐゴシック" panose="020B0600070205080204" pitchFamily="50" charset="-128"/>
                  <a:ea typeface="ＭＳ Ｐゴシック" panose="020B0600070205080204" pitchFamily="50" charset="-128"/>
                </a:rPr>
                <a:t>週間分の総歩数を取得する</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a:t>
              </a:r>
              <a:r>
                <a:rPr lang="en-US" altLang="ja-JP" dirty="0" err="1">
                  <a:latin typeface="ＭＳ Ｐゴシック" panose="020B0600070205080204" pitchFamily="50" charset="-128"/>
                  <a:ea typeface="ＭＳ Ｐゴシック" panose="020B0600070205080204" pitchFamily="50" charset="-128"/>
                </a:rPr>
                <a:t>kodamalab</a:t>
              </a:r>
              <a:r>
                <a:rPr lang="ja-JP" altLang="en-US" dirty="0">
                  <a:latin typeface="ＭＳ Ｐゴシック" panose="020B0600070205080204" pitchFamily="50" charset="-128"/>
                  <a:ea typeface="ＭＳ Ｐゴシック" panose="020B0600070205080204" pitchFamily="50" charset="-128"/>
                </a:rPr>
                <a:t>に取得したデータをアップする</a:t>
              </a:r>
              <a:endParaRPr lang="en-US" altLang="ja-JP" dirty="0">
                <a:latin typeface="ＭＳ Ｐゴシック" panose="020B0600070205080204" pitchFamily="50" charset="-128"/>
                <a:ea typeface="ＭＳ Ｐゴシック" panose="020B0600070205080204" pitchFamily="50" charset="-128"/>
              </a:endParaRPr>
            </a:p>
          </p:txBody>
        </p:sp>
      </p:grpSp>
      <p:sp>
        <p:nvSpPr>
          <p:cNvPr id="29" name="テキスト ボックス 28">
            <a:extLst>
              <a:ext uri="{FF2B5EF4-FFF2-40B4-BE49-F238E27FC236}">
                <a16:creationId xmlns:a16="http://schemas.microsoft.com/office/drawing/2014/main" id="{DFCFD950-4921-5BB9-8C8F-8F7517F86B9C}"/>
              </a:ext>
            </a:extLst>
          </p:cNvPr>
          <p:cNvSpPr txBox="1"/>
          <p:nvPr/>
        </p:nvSpPr>
        <p:spPr>
          <a:xfrm>
            <a:off x="2927538" y="2215062"/>
            <a:ext cx="3811552" cy="923330"/>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・ユーザーごとのディレクトリを作成</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a:t>
            </a:r>
            <a:r>
              <a:rPr lang="en-US" altLang="ja-JP" dirty="0">
                <a:latin typeface="ＭＳ Ｐゴシック" panose="020B0600070205080204" pitchFamily="50" charset="-128"/>
                <a:ea typeface="ＭＳ Ｐゴシック" panose="020B0600070205080204" pitchFamily="50" charset="-128"/>
              </a:rPr>
              <a:t>Fitbit</a:t>
            </a:r>
            <a:r>
              <a:rPr lang="ja-JP" altLang="en-US" dirty="0">
                <a:latin typeface="ＭＳ Ｐゴシック" panose="020B0600070205080204" pitchFamily="50" charset="-128"/>
                <a:ea typeface="ＭＳ Ｐゴシック" panose="020B0600070205080204" pitchFamily="50" charset="-128"/>
              </a:rPr>
              <a:t>から取得したグラフを保存</a:t>
            </a:r>
            <a:endParaRPr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・総</a:t>
            </a:r>
            <a:r>
              <a:rPr lang="ja-JP" altLang="en-US" dirty="0">
                <a:latin typeface="ＭＳ Ｐゴシック" panose="020B0600070205080204" pitchFamily="50" charset="-128"/>
                <a:ea typeface="ＭＳ Ｐゴシック" panose="020B0600070205080204" pitchFamily="50" charset="-128"/>
              </a:rPr>
              <a:t>歩数を基にランキング形式で公開</a:t>
            </a:r>
            <a:endParaRPr kumimoji="1" lang="en-US" altLang="ja-JP" dirty="0">
              <a:latin typeface="ＭＳ Ｐゴシック" panose="020B0600070205080204" pitchFamily="50" charset="-128"/>
              <a:ea typeface="ＭＳ Ｐゴシック" panose="020B0600070205080204" pitchFamily="50" charset="-128"/>
            </a:endParaRPr>
          </a:p>
        </p:txBody>
      </p:sp>
      <p:sp>
        <p:nvSpPr>
          <p:cNvPr id="33" name="テキスト ボックス 32">
            <a:extLst>
              <a:ext uri="{FF2B5EF4-FFF2-40B4-BE49-F238E27FC236}">
                <a16:creationId xmlns:a16="http://schemas.microsoft.com/office/drawing/2014/main" id="{1D4E7DF7-0F0C-6A29-A60A-66CADB9A6A2E}"/>
              </a:ext>
            </a:extLst>
          </p:cNvPr>
          <p:cNvSpPr txBox="1"/>
          <p:nvPr/>
        </p:nvSpPr>
        <p:spPr>
          <a:xfrm>
            <a:off x="5687221" y="5531725"/>
            <a:ext cx="4027000" cy="1200329"/>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・音声サーバーの取得</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a:t>
            </a:r>
            <a:r>
              <a:rPr lang="en-US" altLang="ja-JP" dirty="0" err="1">
                <a:latin typeface="ＭＳ Ｐゴシック" panose="020B0600070205080204" pitchFamily="50" charset="-128"/>
                <a:ea typeface="ＭＳ Ｐゴシック" panose="020B0600070205080204" pitchFamily="50" charset="-128"/>
              </a:rPr>
              <a:t>kodamalab</a:t>
            </a:r>
            <a:r>
              <a:rPr lang="ja-JP" altLang="en-US" dirty="0">
                <a:latin typeface="ＭＳ Ｐゴシック" panose="020B0600070205080204" pitchFamily="50" charset="-128"/>
                <a:ea typeface="ＭＳ Ｐゴシック" panose="020B0600070205080204" pitchFamily="50" charset="-128"/>
              </a:rPr>
              <a:t>にアクセスし，</a:t>
            </a:r>
            <a:r>
              <a:rPr kumimoji="1" lang="ja-JP" altLang="en-US" dirty="0">
                <a:latin typeface="ＭＳ Ｐゴシック" panose="020B0600070205080204" pitchFamily="50" charset="-128"/>
                <a:ea typeface="ＭＳ Ｐゴシック" panose="020B0600070205080204" pitchFamily="50" charset="-128"/>
              </a:rPr>
              <a:t>グラフを表示</a:t>
            </a:r>
            <a:endParaRPr kumimoji="1"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・アドバイザーの表示</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・写真撮影と解説文を表示</a:t>
            </a:r>
            <a:endParaRPr kumimoji="1" lang="en-US" altLang="ja-JP" dirty="0">
              <a:latin typeface="ＭＳ Ｐゴシック" panose="020B0600070205080204" pitchFamily="50" charset="-128"/>
              <a:ea typeface="ＭＳ Ｐゴシック" panose="020B0600070205080204" pitchFamily="50" charset="-128"/>
            </a:endParaRPr>
          </a:p>
        </p:txBody>
      </p:sp>
      <p:sp>
        <p:nvSpPr>
          <p:cNvPr id="7" name="四角形: 角を丸くする 6">
            <a:extLst>
              <a:ext uri="{FF2B5EF4-FFF2-40B4-BE49-F238E27FC236}">
                <a16:creationId xmlns:a16="http://schemas.microsoft.com/office/drawing/2014/main" id="{08C76494-5B33-B706-87B9-C155EA870CAE}"/>
              </a:ext>
            </a:extLst>
          </p:cNvPr>
          <p:cNvSpPr/>
          <p:nvPr/>
        </p:nvSpPr>
        <p:spPr>
          <a:xfrm>
            <a:off x="9714221" y="3619319"/>
            <a:ext cx="2171426" cy="183865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latin typeface="ＭＳ Ｐゴシック" panose="020B0600070205080204" pitchFamily="50" charset="-128"/>
                <a:ea typeface="ＭＳ Ｐゴシック" panose="020B0600070205080204" pitchFamily="50" charset="-128"/>
              </a:rPr>
              <a:t>音声合成ソフト</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dirty="0">
                <a:latin typeface="ＭＳ Ｐゴシック" panose="020B0600070205080204" pitchFamily="50" charset="-128"/>
                <a:ea typeface="ＭＳ Ｐゴシック" panose="020B0600070205080204" pitchFamily="50" charset="-128"/>
              </a:rPr>
              <a:t>・</a:t>
            </a:r>
            <a:r>
              <a:rPr lang="en-US" altLang="ja-JP" sz="2000" dirty="0" err="1">
                <a:latin typeface="ＭＳ Ｐゴシック" panose="020B0600070205080204" pitchFamily="50" charset="-128"/>
                <a:ea typeface="ＭＳ Ｐゴシック" panose="020B0600070205080204" pitchFamily="50" charset="-128"/>
              </a:rPr>
              <a:t>Voicevox</a:t>
            </a:r>
            <a:endParaRPr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a:t>
            </a:r>
            <a:r>
              <a:rPr kumimoji="1" lang="en-US" altLang="ja-JP" sz="2000" dirty="0" err="1">
                <a:latin typeface="ＭＳ Ｐゴシック" panose="020B0600070205080204" pitchFamily="50" charset="-128"/>
                <a:ea typeface="ＭＳ Ｐゴシック" panose="020B0600070205080204" pitchFamily="50" charset="-128"/>
              </a:rPr>
              <a:t>Coeiroink</a:t>
            </a:r>
            <a:endParaRPr kumimoji="1" lang="ja-JP" altLang="en-US" sz="2000" dirty="0">
              <a:latin typeface="ＭＳ Ｐゴシック" panose="020B0600070205080204" pitchFamily="50" charset="-128"/>
              <a:ea typeface="ＭＳ Ｐゴシック" panose="020B0600070205080204" pitchFamily="50" charset="-128"/>
            </a:endParaRPr>
          </a:p>
          <a:p>
            <a:pPr algn="ctr"/>
            <a:endParaRPr kumimoji="1" lang="ja-JP" altLang="en-US" sz="2000" dirty="0">
              <a:latin typeface="ＭＳ Ｐゴシック" panose="020B0600070205080204" pitchFamily="50" charset="-128"/>
              <a:ea typeface="ＭＳ Ｐゴシック" panose="020B0600070205080204" pitchFamily="50" charset="-128"/>
            </a:endParaRPr>
          </a:p>
        </p:txBody>
      </p:sp>
      <p:grpSp>
        <p:nvGrpSpPr>
          <p:cNvPr id="13" name="グループ化 12">
            <a:extLst>
              <a:ext uri="{FF2B5EF4-FFF2-40B4-BE49-F238E27FC236}">
                <a16:creationId xmlns:a16="http://schemas.microsoft.com/office/drawing/2014/main" id="{DBE0EAE6-E694-27E9-DCB2-AB8AF12E3608}"/>
              </a:ext>
            </a:extLst>
          </p:cNvPr>
          <p:cNvGrpSpPr/>
          <p:nvPr/>
        </p:nvGrpSpPr>
        <p:grpSpPr>
          <a:xfrm>
            <a:off x="9814560" y="264534"/>
            <a:ext cx="1970749" cy="1838655"/>
            <a:chOff x="9981351" y="925835"/>
            <a:chExt cx="1907993" cy="1838655"/>
          </a:xfrm>
        </p:grpSpPr>
        <p:sp>
          <p:nvSpPr>
            <p:cNvPr id="6" name="円柱 5">
              <a:extLst>
                <a:ext uri="{FF2B5EF4-FFF2-40B4-BE49-F238E27FC236}">
                  <a16:creationId xmlns:a16="http://schemas.microsoft.com/office/drawing/2014/main" id="{BD776AE9-6EFC-11B0-98C5-89D90CDFE72B}"/>
                </a:ext>
              </a:extLst>
            </p:cNvPr>
            <p:cNvSpPr/>
            <p:nvPr/>
          </p:nvSpPr>
          <p:spPr>
            <a:xfrm>
              <a:off x="10069168" y="925835"/>
              <a:ext cx="1732360" cy="1838655"/>
            </a:xfrm>
            <a:prstGeom prst="ca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100" dirty="0">
                <a:solidFill>
                  <a:schemeClr val="tx1"/>
                </a:solidFill>
                <a:latin typeface="ＭＳ Ｐゴシック" panose="020B0600070205080204" pitchFamily="50" charset="-128"/>
                <a:ea typeface="ＭＳ Ｐゴシック" panose="020B0600070205080204" pitchFamily="50" charset="-128"/>
              </a:endParaRPr>
            </a:p>
            <a:p>
              <a:pPr algn="ctr"/>
              <a:endParaRPr kumimoji="1" lang="en-US" altLang="ja-JP" sz="2000" dirty="0">
                <a:solidFill>
                  <a:schemeClr val="tx1"/>
                </a:solidFill>
                <a:latin typeface="ＭＳ Ｐゴシック" panose="020B0600070205080204" pitchFamily="50" charset="-128"/>
                <a:ea typeface="ＭＳ Ｐゴシック" panose="020B0600070205080204" pitchFamily="50" charset="-128"/>
              </a:endParaRPr>
            </a:p>
            <a:p>
              <a:pPr algn="ct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421C5911-DF09-BAD8-CDC1-9D9E8045D0BF}"/>
                </a:ext>
              </a:extLst>
            </p:cNvPr>
            <p:cNvSpPr txBox="1"/>
            <p:nvPr/>
          </p:nvSpPr>
          <p:spPr>
            <a:xfrm>
              <a:off x="9981351" y="941387"/>
              <a:ext cx="1907993" cy="400110"/>
            </a:xfrm>
            <a:prstGeom prst="rect">
              <a:avLst/>
            </a:prstGeom>
            <a:noFill/>
          </p:spPr>
          <p:txBody>
            <a:bodyPr wrap="square" rtlCol="0">
              <a:spAutoFit/>
            </a:bodyPr>
            <a:lstStyle/>
            <a:p>
              <a:pPr algn="ctr"/>
              <a:r>
                <a:rPr kumimoji="1" lang="en-US" altLang="ja-JP" sz="2000" b="1" dirty="0">
                  <a:latin typeface="ＭＳ Ｐゴシック" panose="020B0600070205080204" pitchFamily="50" charset="-128"/>
                  <a:ea typeface="ＭＳ Ｐゴシック" panose="020B0600070205080204" pitchFamily="50" charset="-128"/>
                </a:rPr>
                <a:t>OpenAI</a:t>
              </a:r>
            </a:p>
          </p:txBody>
        </p:sp>
        <p:sp>
          <p:nvSpPr>
            <p:cNvPr id="10" name="テキスト ボックス 9">
              <a:extLst>
                <a:ext uri="{FF2B5EF4-FFF2-40B4-BE49-F238E27FC236}">
                  <a16:creationId xmlns:a16="http://schemas.microsoft.com/office/drawing/2014/main" id="{CBB8E84A-22E2-983F-166B-6F2E240D8B93}"/>
                </a:ext>
              </a:extLst>
            </p:cNvPr>
            <p:cNvSpPr txBox="1"/>
            <p:nvPr/>
          </p:nvSpPr>
          <p:spPr>
            <a:xfrm>
              <a:off x="10069168" y="1403052"/>
              <a:ext cx="1732360" cy="400110"/>
            </a:xfrm>
            <a:prstGeom prst="rect">
              <a:avLst/>
            </a:prstGeom>
            <a:noFill/>
          </p:spPr>
          <p:txBody>
            <a:bodyPr wrap="square" rtlCol="0">
              <a:spAutoFit/>
            </a:bodyPr>
            <a:lstStyle/>
            <a:p>
              <a:r>
                <a:rPr lang="ja-JP" altLang="en-US" sz="2000" dirty="0">
                  <a:solidFill>
                    <a:schemeClr val="tx1"/>
                  </a:solidFill>
                  <a:latin typeface="ＭＳ Ｐゴシック" panose="020B0600070205080204" pitchFamily="50" charset="-128"/>
                  <a:ea typeface="ＭＳ Ｐゴシック" panose="020B0600070205080204" pitchFamily="50" charset="-128"/>
                </a:rPr>
                <a:t>・</a:t>
              </a:r>
              <a:r>
                <a:rPr lang="en-US" altLang="ja-JP" sz="2000" dirty="0">
                  <a:solidFill>
                    <a:schemeClr val="tx1"/>
                  </a:solidFill>
                  <a:latin typeface="ＭＳ Ｐゴシック" panose="020B0600070205080204" pitchFamily="50" charset="-128"/>
                  <a:ea typeface="ＭＳ Ｐゴシック" panose="020B0600070205080204" pitchFamily="50" charset="-128"/>
                </a:rPr>
                <a:t>ChatGPT-4o</a:t>
              </a:r>
            </a:p>
          </p:txBody>
        </p:sp>
      </p:grpSp>
      <p:sp>
        <p:nvSpPr>
          <p:cNvPr id="11" name="テキスト ボックス 10">
            <a:extLst>
              <a:ext uri="{FF2B5EF4-FFF2-40B4-BE49-F238E27FC236}">
                <a16:creationId xmlns:a16="http://schemas.microsoft.com/office/drawing/2014/main" id="{11AB2A41-360F-F886-28BB-84D8873A9458}"/>
              </a:ext>
            </a:extLst>
          </p:cNvPr>
          <p:cNvSpPr txBox="1"/>
          <p:nvPr/>
        </p:nvSpPr>
        <p:spPr>
          <a:xfrm>
            <a:off x="9809384" y="5574977"/>
            <a:ext cx="2171426" cy="369332"/>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・会話の音声化</a:t>
            </a:r>
            <a:endParaRPr lang="en-US" altLang="ja-JP" dirty="0">
              <a:latin typeface="ＭＳ Ｐゴシック" panose="020B0600070205080204" pitchFamily="50" charset="-128"/>
              <a:ea typeface="ＭＳ Ｐゴシック" panose="020B0600070205080204" pitchFamily="50" charset="-128"/>
            </a:endParaRPr>
          </a:p>
        </p:txBody>
      </p:sp>
      <p:cxnSp>
        <p:nvCxnSpPr>
          <p:cNvPr id="15" name="直線矢印コネクタ 14">
            <a:extLst>
              <a:ext uri="{FF2B5EF4-FFF2-40B4-BE49-F238E27FC236}">
                <a16:creationId xmlns:a16="http://schemas.microsoft.com/office/drawing/2014/main" id="{4E6EFD93-6E12-F3D1-90F6-E38D9C7F6BD0}"/>
              </a:ext>
            </a:extLst>
          </p:cNvPr>
          <p:cNvCxnSpPr>
            <a:cxnSpLocks/>
          </p:cNvCxnSpPr>
          <p:nvPr/>
        </p:nvCxnSpPr>
        <p:spPr>
          <a:xfrm flipH="1">
            <a:off x="8241352" y="2065021"/>
            <a:ext cx="1022185" cy="107337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7" name="直線矢印コネクタ 26">
            <a:extLst>
              <a:ext uri="{FF2B5EF4-FFF2-40B4-BE49-F238E27FC236}">
                <a16:creationId xmlns:a16="http://schemas.microsoft.com/office/drawing/2014/main" id="{0F17AD9F-8FE1-5C3B-F053-7CAAF387A9B6}"/>
              </a:ext>
            </a:extLst>
          </p:cNvPr>
          <p:cNvCxnSpPr>
            <a:cxnSpLocks/>
          </p:cNvCxnSpPr>
          <p:nvPr/>
        </p:nvCxnSpPr>
        <p:spPr>
          <a:xfrm flipV="1">
            <a:off x="8355599" y="2103189"/>
            <a:ext cx="1168013" cy="124962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37" name="直線矢印コネクタ 36">
            <a:extLst>
              <a:ext uri="{FF2B5EF4-FFF2-40B4-BE49-F238E27FC236}">
                <a16:creationId xmlns:a16="http://schemas.microsoft.com/office/drawing/2014/main" id="{DDD8E708-EB18-9AC2-F5E5-7DC23B225FAA}"/>
              </a:ext>
            </a:extLst>
          </p:cNvPr>
          <p:cNvCxnSpPr>
            <a:cxnSpLocks/>
          </p:cNvCxnSpPr>
          <p:nvPr/>
        </p:nvCxnSpPr>
        <p:spPr>
          <a:xfrm>
            <a:off x="8679531" y="4626893"/>
            <a:ext cx="883978"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38" name="直線矢印コネクタ 37">
            <a:extLst>
              <a:ext uri="{FF2B5EF4-FFF2-40B4-BE49-F238E27FC236}">
                <a16:creationId xmlns:a16="http://schemas.microsoft.com/office/drawing/2014/main" id="{16673484-8F7C-55AB-ECF4-B1AF73C2DC3B}"/>
              </a:ext>
            </a:extLst>
          </p:cNvPr>
          <p:cNvCxnSpPr>
            <a:cxnSpLocks/>
          </p:cNvCxnSpPr>
          <p:nvPr/>
        </p:nvCxnSpPr>
        <p:spPr>
          <a:xfrm flipH="1">
            <a:off x="8679531" y="4412471"/>
            <a:ext cx="786686"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44" name="テキスト ボックス 43">
            <a:extLst>
              <a:ext uri="{FF2B5EF4-FFF2-40B4-BE49-F238E27FC236}">
                <a16:creationId xmlns:a16="http://schemas.microsoft.com/office/drawing/2014/main" id="{EF1CB13D-AD8D-D1F0-3449-7DFF5044E0FE}"/>
              </a:ext>
            </a:extLst>
          </p:cNvPr>
          <p:cNvSpPr txBox="1"/>
          <p:nvPr/>
        </p:nvSpPr>
        <p:spPr>
          <a:xfrm>
            <a:off x="9613204" y="2171926"/>
            <a:ext cx="2552431" cy="1200329"/>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・人格を設定</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・返答を行う</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・アドバイス文を生成</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・感情，覚醒状態の判定</a:t>
            </a:r>
            <a:endParaRPr lang="en-US" altLang="ja-JP"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60099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60A73-E369-9F59-10DA-5066AC16532F}"/>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D6E7A07-616F-C557-3329-1353B80387B0}"/>
              </a:ext>
            </a:extLst>
          </p:cNvPr>
          <p:cNvSpPr txBox="1"/>
          <p:nvPr/>
        </p:nvSpPr>
        <p:spPr>
          <a:xfrm>
            <a:off x="705190" y="191028"/>
            <a:ext cx="4510277" cy="461665"/>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cs typeface="Times New Roman" panose="02020603050405020304" pitchFamily="18" charset="0"/>
              </a:rPr>
              <a:t>心拍変動による健康管理</a:t>
            </a:r>
            <a:endParaRPr kumimoji="1" lang="ja-JP" altLang="en-US" sz="24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242DCEFB-1F10-0269-7459-31F5A4F60F20}"/>
              </a:ext>
            </a:extLst>
          </p:cNvPr>
          <p:cNvSpPr txBox="1"/>
          <p:nvPr/>
        </p:nvSpPr>
        <p:spPr>
          <a:xfrm>
            <a:off x="809693" y="737147"/>
            <a:ext cx="10708319" cy="707886"/>
          </a:xfrm>
          <a:prstGeom prst="rect">
            <a:avLst/>
          </a:prstGeom>
          <a:noFill/>
        </p:spPr>
        <p:txBody>
          <a:bodyPr wrap="square">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心拍変動</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(Heart Rate Variability</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，以下</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HRV)</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連続する心拍間の時間差の変動を測定する指標であり，自律神経系の健康と機能を反映している</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(Kemp</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Thayer, 2017)</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20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13472DA5-D2AB-D4CC-7AFE-FBF25609F731}"/>
              </a:ext>
            </a:extLst>
          </p:cNvPr>
          <p:cNvSpPr txBox="1"/>
          <p:nvPr/>
        </p:nvSpPr>
        <p:spPr>
          <a:xfrm>
            <a:off x="809693" y="6005004"/>
            <a:ext cx="10708319" cy="707886"/>
          </a:xfrm>
          <a:prstGeom prst="rect">
            <a:avLst/>
          </a:prstGeom>
          <a:noFill/>
        </p:spPr>
        <p:txBody>
          <a:bodyPr wrap="square">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海外では，ビジネスリーダーがアクティビティトラッカーを利用して</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HRV</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による健康管理を行っており，一般家庭にも必要性が高まっている（</a:t>
            </a:r>
            <a:r>
              <a:rPr lang="en-US" altLang="ja-JP" sz="2000" u="sng"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hlinkClick r:id="rId3"/>
              </a:rPr>
              <a:t>Lieven</a:t>
            </a:r>
            <a:r>
              <a:rPr lang="ja-JP" altLang="en-US" sz="2000" u="sng"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2000" u="sng" dirty="0">
                <a:solidFill>
                  <a:srgbClr val="0000FF"/>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2023</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sz="24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pSp>
        <p:nvGrpSpPr>
          <p:cNvPr id="22" name="グループ化 21">
            <a:extLst>
              <a:ext uri="{FF2B5EF4-FFF2-40B4-BE49-F238E27FC236}">
                <a16:creationId xmlns:a16="http://schemas.microsoft.com/office/drawing/2014/main" id="{3533943A-5B05-B520-32F7-A869178BA5A4}"/>
              </a:ext>
            </a:extLst>
          </p:cNvPr>
          <p:cNvGrpSpPr/>
          <p:nvPr/>
        </p:nvGrpSpPr>
        <p:grpSpPr>
          <a:xfrm>
            <a:off x="1236617" y="1619358"/>
            <a:ext cx="9718766" cy="4252547"/>
            <a:chOff x="1219200" y="1754980"/>
            <a:chExt cx="9718766" cy="4252547"/>
          </a:xfrm>
        </p:grpSpPr>
        <p:sp>
          <p:nvSpPr>
            <p:cNvPr id="5" name="テキスト ボックス 4">
              <a:extLst>
                <a:ext uri="{FF2B5EF4-FFF2-40B4-BE49-F238E27FC236}">
                  <a16:creationId xmlns:a16="http://schemas.microsoft.com/office/drawing/2014/main" id="{E53C04C9-4076-0ADA-8D2D-AB6588CCFFBD}"/>
                </a:ext>
              </a:extLst>
            </p:cNvPr>
            <p:cNvSpPr txBox="1"/>
            <p:nvPr/>
          </p:nvSpPr>
          <p:spPr>
            <a:xfrm>
              <a:off x="2029451" y="1774645"/>
              <a:ext cx="8318090" cy="461665"/>
            </a:xfrm>
            <a:prstGeom prst="rect">
              <a:avLst/>
            </a:prstGeom>
            <a:noFill/>
          </p:spPr>
          <p:txBody>
            <a:bodyPr wrap="square">
              <a:spAutoFit/>
            </a:bodyPr>
            <a:lstStyle/>
            <a:p>
              <a:r>
                <a:rPr lang="en-US" altLang="ja-JP" sz="2400" dirty="0">
                  <a:latin typeface="Times New Roman" panose="02020603050405020304" pitchFamily="18" charset="0"/>
                  <a:cs typeface="Times New Roman" panose="02020603050405020304" pitchFamily="18" charset="0"/>
                </a:rPr>
                <a:t>HRV</a:t>
              </a:r>
              <a:r>
                <a:rPr lang="ja-JP" altLang="en-US" sz="1900" dirty="0">
                  <a:latin typeface="Times New Roman" panose="02020603050405020304" pitchFamily="18" charset="0"/>
                  <a:cs typeface="Times New Roman" panose="02020603050405020304" pitchFamily="18" charset="0"/>
                </a:rPr>
                <a:t>：</a:t>
              </a:r>
              <a:r>
                <a:rPr lang="ja-JP" altLang="ja-JP" sz="18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心臓の健康，ストレス耐性，感情調節能力と関連</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600" dirty="0" err="1">
                  <a:effectLst/>
                  <a:latin typeface="ＭＳ Ｐゴシック" panose="020B0600070205080204" pitchFamily="50" charset="-128"/>
                  <a:ea typeface="ＭＳ Ｐゴシック" panose="020B0600070205080204" pitchFamily="50" charset="-128"/>
                  <a:cs typeface="Times New Roman" panose="02020603050405020304" pitchFamily="18" charset="0"/>
                </a:rPr>
                <a:t>Appelhans</a:t>
              </a:r>
              <a: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&amp; </a:t>
              </a:r>
              <a:r>
                <a:rPr lang="en-US" altLang="ja-JP" sz="1600" dirty="0" err="1">
                  <a:effectLst/>
                  <a:latin typeface="ＭＳ Ｐゴシック" panose="020B0600070205080204" pitchFamily="50" charset="-128"/>
                  <a:ea typeface="ＭＳ Ｐゴシック" panose="020B0600070205080204" pitchFamily="50" charset="-128"/>
                  <a:cs typeface="Times New Roman" panose="02020603050405020304" pitchFamily="18" charset="0"/>
                </a:rPr>
                <a:t>Luecken</a:t>
              </a:r>
              <a: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2006</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lang="en-US" altLang="ja-JP" u="sng" dirty="0">
                <a:latin typeface="Times New Roman" panose="02020603050405020304" pitchFamily="18" charset="0"/>
                <a:cs typeface="Times New Roman" panose="02020603050405020304" pitchFamily="18" charset="0"/>
              </a:endParaRPr>
            </a:p>
          </p:txBody>
        </p:sp>
        <p:pic>
          <p:nvPicPr>
            <p:cNvPr id="17" name="図 16" descr="ダイアグラム">
              <a:extLst>
                <a:ext uri="{FF2B5EF4-FFF2-40B4-BE49-F238E27FC236}">
                  <a16:creationId xmlns:a16="http://schemas.microsoft.com/office/drawing/2014/main" id="{FD1637F8-77E8-942D-745B-4F1D4CACA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431" y="2989093"/>
              <a:ext cx="3364881" cy="2948407"/>
            </a:xfrm>
            <a:prstGeom prst="rect">
              <a:avLst/>
            </a:prstGeom>
          </p:spPr>
        </p:pic>
        <p:sp>
          <p:nvSpPr>
            <p:cNvPr id="18" name="四角形: 角を丸くする 17">
              <a:extLst>
                <a:ext uri="{FF2B5EF4-FFF2-40B4-BE49-F238E27FC236}">
                  <a16:creationId xmlns:a16="http://schemas.microsoft.com/office/drawing/2014/main" id="{CBFEBBA0-AA33-0E95-4055-B625C44E6BFF}"/>
                </a:ext>
              </a:extLst>
            </p:cNvPr>
            <p:cNvSpPr/>
            <p:nvPr/>
          </p:nvSpPr>
          <p:spPr>
            <a:xfrm>
              <a:off x="1219200" y="1754980"/>
              <a:ext cx="9718766" cy="4252547"/>
            </a:xfrm>
            <a:prstGeom prst="roundRect">
              <a:avLst/>
            </a:prstGeom>
            <a:noFill/>
            <a:ln w="190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9" name="図 18" descr="ロゴ&#10;&#10;低い精度で">
              <a:extLst>
                <a:ext uri="{FF2B5EF4-FFF2-40B4-BE49-F238E27FC236}">
                  <a16:creationId xmlns:a16="http://schemas.microsoft.com/office/drawing/2014/main" id="{DE81D1A9-7177-0D88-34ED-ABB7D02AF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840" y="2945684"/>
              <a:ext cx="3364881" cy="2948409"/>
            </a:xfrm>
            <a:prstGeom prst="rect">
              <a:avLst/>
            </a:prstGeom>
          </p:spPr>
        </p:pic>
        <p:sp>
          <p:nvSpPr>
            <p:cNvPr id="20" name="テキスト ボックス 19">
              <a:extLst>
                <a:ext uri="{FF2B5EF4-FFF2-40B4-BE49-F238E27FC236}">
                  <a16:creationId xmlns:a16="http://schemas.microsoft.com/office/drawing/2014/main" id="{38304EF5-CC15-80AC-B917-52D164B5BBAD}"/>
                </a:ext>
              </a:extLst>
            </p:cNvPr>
            <p:cNvSpPr txBox="1"/>
            <p:nvPr/>
          </p:nvSpPr>
          <p:spPr>
            <a:xfrm>
              <a:off x="1906396" y="2286377"/>
              <a:ext cx="3927937" cy="615553"/>
            </a:xfrm>
            <a:prstGeom prst="rect">
              <a:avLst/>
            </a:prstGeom>
            <a:noFill/>
          </p:spPr>
          <p:txBody>
            <a:bodyPr wrap="square" rtlCol="0">
              <a:spAutoFit/>
            </a:bodyPr>
            <a:lstStyle/>
            <a:p>
              <a:r>
                <a:rPr lang="en-US" altLang="ja-JP" b="1" dirty="0">
                  <a:solidFill>
                    <a:schemeClr val="accent1"/>
                  </a:solidFill>
                  <a:latin typeface="ＭＳ Ｐゴシック" panose="020B0600070205080204" pitchFamily="50" charset="-128"/>
                  <a:ea typeface="ＭＳ Ｐゴシック" panose="020B0600070205080204" pitchFamily="50" charset="-128"/>
                  <a:cs typeface="Times New Roman" panose="02020603050405020304" pitchFamily="18" charset="0"/>
                </a:rPr>
                <a:t>HRV</a:t>
              </a:r>
              <a:r>
                <a:rPr lang="ja-JP" altLang="en-US" b="1" dirty="0">
                  <a:solidFill>
                    <a:schemeClr val="accent1"/>
                  </a:solidFill>
                  <a:latin typeface="ＭＳ Ｐゴシック" panose="020B0600070205080204" pitchFamily="50" charset="-128"/>
                  <a:ea typeface="ＭＳ Ｐゴシック" panose="020B0600070205080204" pitchFamily="50" charset="-128"/>
                  <a:cs typeface="Times New Roman" panose="02020603050405020304" pitchFamily="18" charset="0"/>
                </a:rPr>
                <a:t>下降</a:t>
              </a:r>
              <a:r>
                <a:rPr lang="ja-JP" altLang="en-US" sz="18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18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心理的瞬間や体調，行動</a:t>
              </a:r>
              <a: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(Kemp et al., 2017)</a:t>
              </a:r>
              <a:endParaRPr kumimoji="1" lang="ja-JP" altLang="en-US"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FC61CB09-9205-B646-C628-68700A570E67}"/>
                </a:ext>
              </a:extLst>
            </p:cNvPr>
            <p:cNvSpPr txBox="1"/>
            <p:nvPr/>
          </p:nvSpPr>
          <p:spPr>
            <a:xfrm>
              <a:off x="6322834" y="2280079"/>
              <a:ext cx="4388296" cy="646331"/>
            </a:xfrm>
            <a:prstGeom prst="rect">
              <a:avLst/>
            </a:prstGeom>
            <a:noFill/>
          </p:spPr>
          <p:txBody>
            <a:bodyPr wrap="square" rtlCol="0">
              <a:spAutoFit/>
            </a:bodyPr>
            <a:lstStyle/>
            <a:p>
              <a:r>
                <a:rPr lang="en-US" altLang="ja-JP" b="1"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HRV</a:t>
              </a:r>
              <a:r>
                <a:rPr lang="ja-JP" altLang="en-US" b="1" dirty="0">
                  <a:solidFill>
                    <a:srgbClr val="FF0000"/>
                  </a:solidFill>
                  <a:latin typeface="ＭＳ Ｐゴシック" panose="020B0600070205080204" pitchFamily="50" charset="-128"/>
                  <a:ea typeface="ＭＳ Ｐゴシック" panose="020B0600070205080204" pitchFamily="50" charset="-128"/>
                  <a:cs typeface="Times New Roman" panose="02020603050405020304" pitchFamily="18" charset="0"/>
                </a:rPr>
                <a:t>上昇</a:t>
              </a:r>
              <a:r>
                <a:rPr lang="ja-JP" altLang="en-US" b="1"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dirty="0">
                  <a:latin typeface="ＭＳ Ｐゴシック" panose="020B0600070205080204" pitchFamily="50" charset="-128"/>
                  <a:ea typeface="ＭＳ Ｐゴシック" panose="020B0600070205080204" pitchFamily="50" charset="-128"/>
                </a:rPr>
                <a:t>定期的な運動，健康的な食事，ストレス管理技術の向上</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Thayer et al., 2010</a:t>
              </a:r>
              <a:r>
                <a:rPr lang="ja-JP" altLang="ja-JP" sz="16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1" lang="ja-JP" altLang="en-US"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pSp>
    </p:spTree>
    <p:extLst>
      <p:ext uri="{BB962C8B-B14F-4D97-AF65-F5344CB8AC3E}">
        <p14:creationId xmlns:p14="http://schemas.microsoft.com/office/powerpoint/2010/main" val="73679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C0310-5D66-377D-9D05-CE8D59165B6B}"/>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5EFCF256-EBC4-5BC2-D167-2D3CFA3A3369}"/>
              </a:ext>
            </a:extLst>
          </p:cNvPr>
          <p:cNvSpPr txBox="1"/>
          <p:nvPr/>
        </p:nvSpPr>
        <p:spPr>
          <a:xfrm>
            <a:off x="654070" y="266059"/>
            <a:ext cx="7791537" cy="523220"/>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アクティビティトラッカーを用いた自己最適化</a:t>
            </a:r>
          </a:p>
        </p:txBody>
      </p:sp>
      <p:sp>
        <p:nvSpPr>
          <p:cNvPr id="2" name="テキスト ボックス 1">
            <a:extLst>
              <a:ext uri="{FF2B5EF4-FFF2-40B4-BE49-F238E27FC236}">
                <a16:creationId xmlns:a16="http://schemas.microsoft.com/office/drawing/2014/main" id="{57EF66FE-D0C5-CAAC-0A65-0369F41FD3F2}"/>
              </a:ext>
            </a:extLst>
          </p:cNvPr>
          <p:cNvSpPr txBox="1"/>
          <p:nvPr/>
        </p:nvSpPr>
        <p:spPr>
          <a:xfrm>
            <a:off x="852431" y="840291"/>
            <a:ext cx="10063925" cy="1015663"/>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　自己最適化とは，個人がパフォーマンスを向上させるために，生理的および心理的状態を高めるプロセスを指す</a:t>
            </a:r>
            <a:r>
              <a:rPr lang="ja-JP" altLang="en-US" dirty="0">
                <a:latin typeface="ＭＳ Ｐゴシック" panose="020B0600070205080204" pitchFamily="50" charset="-128"/>
                <a:ea typeface="ＭＳ Ｐゴシック" panose="020B0600070205080204" pitchFamily="50" charset="-128"/>
              </a:rPr>
              <a:t>（</a:t>
            </a:r>
            <a:r>
              <a:rPr lang="en-US" altLang="ja-JP" dirty="0" err="1">
                <a:latin typeface="ＭＳ Ｐゴシック" panose="020B0600070205080204" pitchFamily="50" charset="-128"/>
                <a:ea typeface="ＭＳ Ｐゴシック" panose="020B0600070205080204" pitchFamily="50" charset="-128"/>
              </a:rPr>
              <a:t>Ruckenstein</a:t>
            </a:r>
            <a:r>
              <a:rPr lang="en-US" altLang="ja-JP" dirty="0">
                <a:latin typeface="ＭＳ Ｐゴシック" panose="020B0600070205080204" pitchFamily="50" charset="-128"/>
                <a:ea typeface="ＭＳ Ｐゴシック" panose="020B0600070205080204" pitchFamily="50" charset="-128"/>
              </a:rPr>
              <a:t>, 2014</a:t>
            </a:r>
            <a:r>
              <a:rPr lang="ja-JP" altLang="en-US"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a:t>
            </a:r>
            <a:r>
              <a:rPr lang="ja-JP" altLang="ja-JP" sz="20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日常生活においては，食事，睡眠，運動</a:t>
            </a:r>
            <a:r>
              <a:rPr lang="ja-JP" altLang="en-US" sz="20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といった要素</a:t>
            </a:r>
            <a:r>
              <a:rPr lang="ja-JP" altLang="ja-JP" sz="20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の改善が重要</a:t>
            </a:r>
            <a:r>
              <a:rPr lang="ja-JP" altLang="en-US" sz="20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である</a:t>
            </a:r>
            <a:r>
              <a:rPr lang="ja-JP" altLang="ja-JP" sz="20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endParaRPr lang="en-US" altLang="ja-JP" sz="2000" kern="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555CF304-F485-4BFD-A453-7CC2909CF397}"/>
              </a:ext>
            </a:extLst>
          </p:cNvPr>
          <p:cNvSpPr txBox="1"/>
          <p:nvPr/>
        </p:nvSpPr>
        <p:spPr>
          <a:xfrm>
            <a:off x="654070" y="6144143"/>
            <a:ext cx="11109867" cy="400110"/>
          </a:xfrm>
          <a:prstGeom prst="rect">
            <a:avLst/>
          </a:prstGeom>
          <a:noFill/>
        </p:spPr>
        <p:txBody>
          <a:bodyPr wrap="square">
            <a:spAutoFit/>
          </a:bodyPr>
          <a:lstStyle/>
          <a:p>
            <a:r>
              <a:rPr lang="en-US" altLang="ja-JP" sz="2000" dirty="0">
                <a:latin typeface="ＭＳ Ｐゴシック" panose="020B0600070205080204" pitchFamily="50" charset="-128"/>
                <a:ea typeface="ＭＳ Ｐゴシック" panose="020B0600070205080204" pitchFamily="50" charset="-128"/>
              </a:rPr>
              <a:t>Fitbit</a:t>
            </a:r>
            <a:r>
              <a:rPr lang="ja-JP" altLang="en-US" sz="2000" dirty="0">
                <a:latin typeface="ＭＳ Ｐゴシック" panose="020B0600070205080204" pitchFamily="50" charset="-128"/>
                <a:ea typeface="ＭＳ Ｐゴシック" panose="020B0600070205080204" pitchFamily="50" charset="-128"/>
              </a:rPr>
              <a:t>を活用することで，これらの要素を客観的に評価でき，具体的なフィードバックが可能となる。</a:t>
            </a:r>
            <a:endParaRPr lang="en-US" altLang="ja-JP" sz="2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pic>
        <p:nvPicPr>
          <p:cNvPr id="4" name="図 3" descr="グラフィカル ユーザー インターフェイス">
            <a:extLst>
              <a:ext uri="{FF2B5EF4-FFF2-40B4-BE49-F238E27FC236}">
                <a16:creationId xmlns:a16="http://schemas.microsoft.com/office/drawing/2014/main" id="{DEFAD5E3-1ED3-4CAD-5A32-50AF9B800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6864" y="2004572"/>
            <a:ext cx="3842336" cy="3842336"/>
          </a:xfrm>
          <a:prstGeom prst="rect">
            <a:avLst/>
          </a:prstGeom>
        </p:spPr>
      </p:pic>
      <p:pic>
        <p:nvPicPr>
          <p:cNvPr id="8" name="図 7" descr="手に持った携帯電話">
            <a:extLst>
              <a:ext uri="{FF2B5EF4-FFF2-40B4-BE49-F238E27FC236}">
                <a16:creationId xmlns:a16="http://schemas.microsoft.com/office/drawing/2014/main" id="{4BC44133-F069-4F42-2126-9D233466C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003" y="2004572"/>
            <a:ext cx="3842336" cy="3842336"/>
          </a:xfrm>
          <a:prstGeom prst="rect">
            <a:avLst/>
          </a:prstGeom>
        </p:spPr>
      </p:pic>
    </p:spTree>
    <p:extLst>
      <p:ext uri="{BB962C8B-B14F-4D97-AF65-F5344CB8AC3E}">
        <p14:creationId xmlns:p14="http://schemas.microsoft.com/office/powerpoint/2010/main" val="2258482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C0310-5D66-377D-9D05-CE8D59165B6B}"/>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5EFCF256-EBC4-5BC2-D167-2D3CFA3A3369}"/>
              </a:ext>
            </a:extLst>
          </p:cNvPr>
          <p:cNvSpPr txBox="1"/>
          <p:nvPr/>
        </p:nvSpPr>
        <p:spPr>
          <a:xfrm>
            <a:off x="571651" y="232667"/>
            <a:ext cx="5106660"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生成</a:t>
            </a:r>
            <a:r>
              <a:rPr kumimoji="1" lang="en-US" altLang="ja-JP" sz="2400" dirty="0">
                <a:latin typeface="ＭＳ Ｐゴシック" panose="020B0600070205080204" pitchFamily="50" charset="-128"/>
                <a:ea typeface="ＭＳ Ｐゴシック" panose="020B0600070205080204" pitchFamily="50" charset="-128"/>
              </a:rPr>
              <a:t>AI</a:t>
            </a:r>
            <a:r>
              <a:rPr kumimoji="1" lang="ja-JP" altLang="en-US" sz="2400" dirty="0">
                <a:latin typeface="ＭＳ Ｐゴシック" panose="020B0600070205080204" pitchFamily="50" charset="-128"/>
                <a:ea typeface="ＭＳ Ｐゴシック" panose="020B0600070205080204" pitchFamily="50" charset="-128"/>
              </a:rPr>
              <a:t>を活用した心理的支援</a:t>
            </a:r>
          </a:p>
        </p:txBody>
      </p:sp>
      <p:sp>
        <p:nvSpPr>
          <p:cNvPr id="3" name="テキスト ボックス 2">
            <a:extLst>
              <a:ext uri="{FF2B5EF4-FFF2-40B4-BE49-F238E27FC236}">
                <a16:creationId xmlns:a16="http://schemas.microsoft.com/office/drawing/2014/main" id="{AC58F43F-AD35-C780-E09B-6CB866C3E617}"/>
              </a:ext>
            </a:extLst>
          </p:cNvPr>
          <p:cNvSpPr txBox="1"/>
          <p:nvPr/>
        </p:nvSpPr>
        <p:spPr>
          <a:xfrm>
            <a:off x="762152" y="6167916"/>
            <a:ext cx="11034292" cy="430887"/>
          </a:xfrm>
          <a:prstGeom prst="rect">
            <a:avLst/>
          </a:prstGeom>
          <a:noFill/>
        </p:spPr>
        <p:txBody>
          <a:bodyPr wrap="square" rtlCol="0">
            <a:spAutoFit/>
          </a:bodyPr>
          <a:lstStyle/>
          <a:p>
            <a:r>
              <a:rPr lang="en-US" altLang="ja-JP" sz="2200" dirty="0">
                <a:latin typeface="ＭＳ Ｐゴシック" panose="020B0600070205080204" pitchFamily="50" charset="-128"/>
                <a:ea typeface="ＭＳ Ｐゴシック" panose="020B0600070205080204" pitchFamily="50" charset="-128"/>
              </a:rPr>
              <a:t>AI</a:t>
            </a:r>
            <a:r>
              <a:rPr lang="ja-JP" altLang="en-US" sz="2200" dirty="0">
                <a:latin typeface="ＭＳ Ｐゴシック" panose="020B0600070205080204" pitchFamily="50" charset="-128"/>
                <a:ea typeface="ＭＳ Ｐゴシック" panose="020B0600070205080204" pitchFamily="50" charset="-128"/>
              </a:rPr>
              <a:t>のサポートによって効果的な自己最適化が可能となり，パフォーマンスの向上が期待される。</a:t>
            </a:r>
            <a:endParaRPr lang="ja-JP" altLang="ja-JP" sz="22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pSp>
        <p:nvGrpSpPr>
          <p:cNvPr id="5" name="グループ化 4">
            <a:extLst>
              <a:ext uri="{FF2B5EF4-FFF2-40B4-BE49-F238E27FC236}">
                <a16:creationId xmlns:a16="http://schemas.microsoft.com/office/drawing/2014/main" id="{8EE6F25C-4A8A-CF5B-1C40-6E124183C100}"/>
              </a:ext>
            </a:extLst>
          </p:cNvPr>
          <p:cNvGrpSpPr/>
          <p:nvPr/>
        </p:nvGrpSpPr>
        <p:grpSpPr>
          <a:xfrm>
            <a:off x="685952" y="929899"/>
            <a:ext cx="11409066" cy="2031326"/>
            <a:chOff x="720888" y="2953074"/>
            <a:chExt cx="11086947" cy="2031326"/>
          </a:xfrm>
        </p:grpSpPr>
        <p:sp>
          <p:nvSpPr>
            <p:cNvPr id="2" name="テキスト ボックス 1">
              <a:extLst>
                <a:ext uri="{FF2B5EF4-FFF2-40B4-BE49-F238E27FC236}">
                  <a16:creationId xmlns:a16="http://schemas.microsoft.com/office/drawing/2014/main" id="{34CC6C6E-6000-3DF1-BD1A-34FF070BFAC2}"/>
                </a:ext>
              </a:extLst>
            </p:cNvPr>
            <p:cNvSpPr txBox="1"/>
            <p:nvPr/>
          </p:nvSpPr>
          <p:spPr>
            <a:xfrm>
              <a:off x="797088" y="3353184"/>
              <a:ext cx="11010747" cy="1631216"/>
            </a:xfrm>
            <a:prstGeom prst="rect">
              <a:avLst/>
            </a:prstGeom>
            <a:noFill/>
          </p:spPr>
          <p:txBody>
            <a:bodyPr wrap="square" rtlCol="0">
              <a:spAutoFit/>
            </a:bodyPr>
            <a:lstStyle/>
            <a:p>
              <a:r>
                <a:rPr lang="en-US" altLang="ja-JP" sz="2000" dirty="0">
                  <a:latin typeface="Times New Roman" panose="02020603050405020304" pitchFamily="18" charset="0"/>
                  <a:cs typeface="Times New Roman" panose="02020603050405020304" pitchFamily="18" charset="0"/>
                </a:rPr>
                <a:t>1. Ayers et al.(2023)</a:t>
              </a:r>
            </a:p>
            <a:p>
              <a:r>
                <a:rPr lang="ja-JP" altLang="en-US" sz="2000" kern="100" dirty="0">
                  <a:solidFill>
                    <a:srgbClr val="212121"/>
                  </a:solidFill>
                  <a:effectLst/>
                  <a:latin typeface="ＭＳ Ｐゴシック" panose="020B0600070205080204" pitchFamily="50" charset="-128"/>
                  <a:ea typeface="ＭＳ Ｐゴシック" panose="020B0600070205080204" pitchFamily="50" charset="-128"/>
                  <a:cs typeface="Segoe UI" panose="020B0502040204020203" pitchFamily="34" charset="0"/>
                </a:rPr>
                <a:t>・</a:t>
              </a:r>
              <a:r>
                <a:rPr lang="ja-JP" altLang="ja-JP" sz="2000" kern="100" dirty="0">
                  <a:solidFill>
                    <a:srgbClr val="212121"/>
                  </a:solidFill>
                  <a:effectLst/>
                  <a:latin typeface="ＭＳ Ｐゴシック" panose="020B0600070205080204" pitchFamily="50" charset="-128"/>
                  <a:ea typeface="ＭＳ Ｐゴシック" panose="020B0600070205080204" pitchFamily="50" charset="-128"/>
                  <a:cs typeface="Segoe UI" panose="020B0502040204020203" pitchFamily="34" charset="0"/>
                </a:rPr>
                <a:t>クライエントの相談に対して，</a:t>
              </a:r>
              <a:r>
                <a:rPr lang="en-US" altLang="ja-JP" sz="2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GPT</a:t>
              </a:r>
              <a:r>
                <a:rPr lang="ja-JP" altLang="ja-JP" sz="2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の回答が現役の医師よりも，共感性・反応・情報の質で高く評価された。</a:t>
              </a:r>
              <a:endParaRPr lang="en-US" altLang="ja-JP" sz="2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en-US" altLang="ja-JP" sz="2000" dirty="0">
                  <a:latin typeface="Times New Roman" panose="02020603050405020304" pitchFamily="18" charset="0"/>
                  <a:cs typeface="Times New Roman" panose="02020603050405020304" pitchFamily="18" charset="0"/>
                </a:rPr>
                <a:t>2. De Freitas &amp; Cohen(2024)</a:t>
              </a:r>
            </a:p>
            <a:p>
              <a:r>
                <a:rPr lang="ja-JP" altLang="en-US" sz="2000" dirty="0">
                  <a:latin typeface="Times New Roman" panose="02020603050405020304" pitchFamily="18" charset="0"/>
                  <a:ea typeface="ＭＳ Ｐゴシック" panose="020B0600070205080204" pitchFamily="50" charset="-128"/>
                  <a:cs typeface="Times New Roman" panose="02020603050405020304" pitchFamily="18" charset="0"/>
                </a:rPr>
                <a:t>・</a:t>
              </a:r>
              <a:r>
                <a:rPr lang="en-US" altLang="ja-JP" sz="2000" dirty="0">
                  <a:latin typeface="ＭＳ Ｐゴシック" panose="020B0600070205080204" pitchFamily="50" charset="-128"/>
                  <a:ea typeface="ＭＳ Ｐゴシック" panose="020B0600070205080204" pitchFamily="50" charset="-128"/>
                  <a:cs typeface="Times New Roman" panose="02020603050405020304" pitchFamily="18" charset="0"/>
                </a:rPr>
                <a:t>Chatbot</a:t>
              </a:r>
              <a:r>
                <a:rPr lang="ja-JP" altLang="en-US" sz="2000" dirty="0">
                  <a:latin typeface="ＭＳ Ｐゴシック" panose="020B0600070205080204" pitchFamily="50" charset="-128"/>
                  <a:ea typeface="ＭＳ Ｐゴシック" panose="020B0600070205080204" pitchFamily="50" charset="-128"/>
                </a:rPr>
                <a:t>をセラピストとして使用することで，ユーザーの睡眠パターン，ストレスレベルなどに関する個別のフィードバックを提供し，</a:t>
              </a:r>
              <a:r>
                <a:rPr lang="en-US" altLang="ja-JP" sz="2000" dirty="0">
                  <a:latin typeface="ＭＳ Ｐゴシック" panose="020B0600070205080204" pitchFamily="50" charset="-128"/>
                  <a:ea typeface="ＭＳ Ｐゴシック" panose="020B0600070205080204" pitchFamily="50" charset="-128"/>
                </a:rPr>
                <a:t>well-being</a:t>
              </a:r>
              <a:r>
                <a:rPr lang="ja-JP" altLang="en-US" sz="2000" dirty="0">
                  <a:latin typeface="ＭＳ Ｐゴシック" panose="020B0600070205080204" pitchFamily="50" charset="-128"/>
                  <a:ea typeface="ＭＳ Ｐゴシック" panose="020B0600070205080204" pitchFamily="50" charset="-128"/>
                </a:rPr>
                <a:t>の向上をサポートする。</a:t>
              </a:r>
              <a:endParaRPr lang="en-US" altLang="ja-JP" sz="20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ABD6D9AD-8258-882E-95FF-045225485C4E}"/>
                </a:ext>
              </a:extLst>
            </p:cNvPr>
            <p:cNvSpPr txBox="1"/>
            <p:nvPr/>
          </p:nvSpPr>
          <p:spPr>
            <a:xfrm>
              <a:off x="720888" y="2953074"/>
              <a:ext cx="3468360" cy="400110"/>
            </a:xfrm>
            <a:prstGeom prst="rect">
              <a:avLst/>
            </a:prstGeom>
            <a:noFill/>
          </p:spPr>
          <p:txBody>
            <a:bodyPr wrap="square" rtlCol="0">
              <a:spAutoFit/>
            </a:bodyPr>
            <a:lstStyle/>
            <a:p>
              <a:r>
                <a:rPr lang="en-US" altLang="ja-JP" sz="2000" b="1" kern="100" dirty="0">
                  <a:solidFill>
                    <a:srgbClr val="212121"/>
                  </a:solidFill>
                  <a:latin typeface="ＭＳ Ｐゴシック" panose="020B0600070205080204" pitchFamily="50" charset="-128"/>
                  <a:ea typeface="ＭＳ Ｐゴシック" panose="020B0600070205080204" pitchFamily="50" charset="-128"/>
                  <a:cs typeface="Times New Roman" panose="02020603050405020304" pitchFamily="18" charset="0"/>
                </a:rPr>
                <a:t>AI</a:t>
              </a:r>
              <a:r>
                <a:rPr lang="ja-JP" altLang="en-US" sz="2000" b="1" kern="100" dirty="0">
                  <a:solidFill>
                    <a:srgbClr val="212121"/>
                  </a:solidFill>
                  <a:latin typeface="ＭＳ Ｐゴシック" panose="020B0600070205080204" pitchFamily="50" charset="-128"/>
                  <a:ea typeface="ＭＳ Ｐゴシック" panose="020B0600070205080204" pitchFamily="50" charset="-128"/>
                  <a:cs typeface="Times New Roman" panose="02020603050405020304" pitchFamily="18" charset="0"/>
                </a:rPr>
                <a:t>による心理的支援</a:t>
              </a:r>
              <a:endParaRPr lang="en-US" altLang="ja-JP" sz="2000" b="1" kern="100" dirty="0">
                <a:solidFill>
                  <a:srgbClr val="212121"/>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pSp>
      <p:pic>
        <p:nvPicPr>
          <p:cNvPr id="13" name="図 12">
            <a:extLst>
              <a:ext uri="{FF2B5EF4-FFF2-40B4-BE49-F238E27FC236}">
                <a16:creationId xmlns:a16="http://schemas.microsoft.com/office/drawing/2014/main" id="{092B5B33-23DF-6937-119E-AD48741232E5}"/>
              </a:ext>
            </a:extLst>
          </p:cNvPr>
          <p:cNvPicPr>
            <a:picLocks noChangeAspect="1"/>
          </p:cNvPicPr>
          <p:nvPr/>
        </p:nvPicPr>
        <p:blipFill>
          <a:blip r:embed="rId3"/>
          <a:srcRect r="50000"/>
          <a:stretch/>
        </p:blipFill>
        <p:spPr>
          <a:xfrm>
            <a:off x="7684217" y="2961225"/>
            <a:ext cx="3911451" cy="2932860"/>
          </a:xfrm>
          <a:prstGeom prst="rect">
            <a:avLst/>
          </a:prstGeom>
        </p:spPr>
      </p:pic>
      <p:grpSp>
        <p:nvGrpSpPr>
          <p:cNvPr id="18" name="グループ化 17">
            <a:extLst>
              <a:ext uri="{FF2B5EF4-FFF2-40B4-BE49-F238E27FC236}">
                <a16:creationId xmlns:a16="http://schemas.microsoft.com/office/drawing/2014/main" id="{4550AE99-24D0-FCC0-01D2-072E3C77492A}"/>
              </a:ext>
            </a:extLst>
          </p:cNvPr>
          <p:cNvGrpSpPr/>
          <p:nvPr/>
        </p:nvGrpSpPr>
        <p:grpSpPr>
          <a:xfrm>
            <a:off x="762152" y="3235056"/>
            <a:ext cx="6843651" cy="2061548"/>
            <a:chOff x="752104" y="3164116"/>
            <a:chExt cx="6397995" cy="2061548"/>
          </a:xfrm>
        </p:grpSpPr>
        <p:sp>
          <p:nvSpPr>
            <p:cNvPr id="15" name="テキスト ボックス 14">
              <a:extLst>
                <a:ext uri="{FF2B5EF4-FFF2-40B4-BE49-F238E27FC236}">
                  <a16:creationId xmlns:a16="http://schemas.microsoft.com/office/drawing/2014/main" id="{63C7AE0C-0E20-EA3A-869D-4DD738301E32}"/>
                </a:ext>
              </a:extLst>
            </p:cNvPr>
            <p:cNvSpPr txBox="1"/>
            <p:nvPr/>
          </p:nvSpPr>
          <p:spPr>
            <a:xfrm>
              <a:off x="752104" y="3164116"/>
              <a:ext cx="6397995" cy="1323439"/>
            </a:xfrm>
            <a:prstGeom prst="rect">
              <a:avLst/>
            </a:prstGeom>
            <a:noFill/>
          </p:spPr>
          <p:txBody>
            <a:bodyPr wrap="square">
              <a:spAutoFit/>
            </a:bodyPr>
            <a:lstStyle/>
            <a:p>
              <a:r>
                <a:rPr lang="en-US" altLang="ja-JP"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3</a:t>
              </a:r>
              <a:r>
                <a:rPr lang="en-US" altLang="ja-JP" sz="2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2000" dirty="0">
                  <a:latin typeface="ＭＳ Ｐゴシック" panose="020B0600070205080204" pitchFamily="50" charset="-128"/>
                  <a:ea typeface="ＭＳ Ｐゴシック" panose="020B0600070205080204" pitchFamily="50" charset="-128"/>
                  <a:cs typeface="Times New Roman" panose="02020603050405020304" pitchFamily="18" charset="0"/>
                </a:rPr>
                <a:t>中川他</a:t>
              </a:r>
              <a:r>
                <a:rPr lang="en-US" altLang="ja-JP" sz="2000" dirty="0">
                  <a:latin typeface="ＭＳ Ｐゴシック" panose="020B0600070205080204" pitchFamily="50" charset="-128"/>
                  <a:ea typeface="ＭＳ Ｐゴシック" panose="020B0600070205080204" pitchFamily="50" charset="-128"/>
                  <a:cs typeface="Times New Roman" panose="02020603050405020304" pitchFamily="18" charset="0"/>
                </a:rPr>
                <a:t>(2023):</a:t>
              </a:r>
              <a:r>
                <a:rPr lang="ja-JP" altLang="en-US" sz="2000" dirty="0">
                  <a:latin typeface="ＭＳ Ｐゴシック" panose="020B0600070205080204" pitchFamily="50" charset="-128"/>
                  <a:ea typeface="ＭＳ Ｐゴシック" panose="020B0600070205080204" pitchFamily="50" charset="-128"/>
                  <a:cs typeface="Times New Roman" panose="02020603050405020304" pitchFamily="18" charset="0"/>
                </a:rPr>
                <a:t> </a:t>
              </a:r>
              <a:endParaRPr lang="en-US" altLang="ja-JP" sz="20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en-US" sz="2000" dirty="0">
                  <a:latin typeface="ＭＳ Ｐゴシック" panose="020B0600070205080204" pitchFamily="50" charset="-128"/>
                  <a:ea typeface="ＭＳ Ｐゴシック" panose="020B0600070205080204" pitchFamily="50" charset="-128"/>
                </a:rPr>
                <a:t>・</a:t>
              </a:r>
              <a:r>
                <a:rPr lang="en-US" altLang="ja-JP" sz="2000" dirty="0">
                  <a:latin typeface="ＭＳ Ｐゴシック" panose="020B0600070205080204" pitchFamily="50" charset="-128"/>
                  <a:ea typeface="ＭＳ Ｐゴシック" panose="020B0600070205080204" pitchFamily="50" charset="-128"/>
                </a:rPr>
                <a:t>AI</a:t>
              </a:r>
              <a:r>
                <a:rPr lang="ja-JP" altLang="en-US" sz="2000" dirty="0">
                  <a:latin typeface="ＭＳ Ｐゴシック" panose="020B0600070205080204" pitchFamily="50" charset="-128"/>
                  <a:ea typeface="ＭＳ Ｐゴシック" panose="020B0600070205080204" pitchFamily="50" charset="-128"/>
                </a:rPr>
                <a:t>カウンセリングロボットによる</a:t>
              </a:r>
              <a:r>
                <a:rPr lang="en-US" altLang="ja-JP" sz="2000" dirty="0">
                  <a:latin typeface="ＭＳ Ｐゴシック" panose="020B0600070205080204" pitchFamily="50" charset="-128"/>
                  <a:ea typeface="ＭＳ Ｐゴシック" panose="020B0600070205080204" pitchFamily="50" charset="-128"/>
                </a:rPr>
                <a:t>1</a:t>
              </a:r>
              <a:r>
                <a:rPr lang="ja-JP" altLang="en-US" sz="2000" dirty="0">
                  <a:latin typeface="ＭＳ Ｐゴシック" panose="020B0600070205080204" pitchFamily="50" charset="-128"/>
                  <a:ea typeface="ＭＳ Ｐゴシック" panose="020B0600070205080204" pitchFamily="50" charset="-128"/>
                </a:rPr>
                <a:t>週間のカウンセリングセッションを受けた結果、参加者の</a:t>
              </a:r>
              <a:r>
                <a:rPr lang="en-US" altLang="ja-JP" sz="2000" dirty="0">
                  <a:latin typeface="ＭＳ Ｐゴシック" panose="020B0600070205080204" pitchFamily="50" charset="-128"/>
                  <a:ea typeface="ＭＳ Ｐゴシック" panose="020B0600070205080204" pitchFamily="50" charset="-128"/>
                </a:rPr>
                <a:t>QOL</a:t>
              </a:r>
              <a:r>
                <a:rPr lang="ja-JP" altLang="en-US" sz="2000" dirty="0">
                  <a:latin typeface="ＭＳ Ｐゴシック" panose="020B0600070205080204" pitchFamily="50" charset="-128"/>
                  <a:ea typeface="ＭＳ Ｐゴシック" panose="020B0600070205080204" pitchFamily="50" charset="-128"/>
                </a:rPr>
                <a:t>に合わせて調整されたすべての</a:t>
              </a:r>
              <a:r>
                <a:rPr lang="en-US" altLang="ja-JP" sz="2000" dirty="0">
                  <a:latin typeface="ＭＳ Ｐゴシック" panose="020B0600070205080204" pitchFamily="50" charset="-128"/>
                  <a:ea typeface="ＭＳ Ｐゴシック" panose="020B0600070205080204" pitchFamily="50" charset="-128"/>
                </a:rPr>
                <a:t>QOL</a:t>
              </a:r>
              <a:r>
                <a:rPr lang="ja-JP" altLang="en-US" sz="2000" dirty="0">
                  <a:latin typeface="ＭＳ Ｐゴシック" panose="020B0600070205080204" pitchFamily="50" charset="-128"/>
                  <a:ea typeface="ＭＳ Ｐゴシック" panose="020B0600070205080204" pitchFamily="50" charset="-128"/>
                </a:rPr>
                <a:t>サブスケールが上昇傾向を示した。</a:t>
              </a:r>
              <a:endParaRPr lang="en-US" altLang="ja-JP" sz="20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031C3982-758D-902F-8A5E-4AD969BB37AD}"/>
                </a:ext>
              </a:extLst>
            </p:cNvPr>
            <p:cNvSpPr txBox="1"/>
            <p:nvPr/>
          </p:nvSpPr>
          <p:spPr>
            <a:xfrm>
              <a:off x="752104" y="4517778"/>
              <a:ext cx="6281742" cy="707886"/>
            </a:xfrm>
            <a:prstGeom prst="rect">
              <a:avLst/>
            </a:prstGeom>
            <a:noFill/>
          </p:spPr>
          <p:txBody>
            <a:bodyPr wrap="square">
              <a:spAutoFit/>
            </a:bodyPr>
            <a:lstStyle/>
            <a:p>
              <a:r>
                <a:rPr lang="ja-JP" altLang="en-US" sz="2000" dirty="0">
                  <a:latin typeface="ＭＳ Ｐゴシック" panose="020B0600070205080204" pitchFamily="50" charset="-128"/>
                  <a:ea typeface="ＭＳ Ｐゴシック" panose="020B0600070205080204" pitchFamily="50" charset="-128"/>
                </a:rPr>
                <a:t>・カウンセリングロボットも高く評価され、参加者の発言に沿った応答と共感的な態度を示すことで、自己開示を促進した。</a:t>
              </a:r>
              <a:endParaRPr lang="en-US" altLang="ja-JP" sz="20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pSp>
    </p:spTree>
    <p:extLst>
      <p:ext uri="{BB962C8B-B14F-4D97-AF65-F5344CB8AC3E}">
        <p14:creationId xmlns:p14="http://schemas.microsoft.com/office/powerpoint/2010/main" val="1256328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615B2-08EC-1493-B1F3-B40FC7836BB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4E2AADA-B0C3-96EA-C179-E19BDB7B092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2865F73-E43A-9FCE-D835-9BF5584A1CF3}"/>
              </a:ext>
            </a:extLst>
          </p:cNvPr>
          <p:cNvSpPr>
            <a:spLocks noGrp="1"/>
          </p:cNvSpPr>
          <p:nvPr>
            <p:ph idx="1"/>
          </p:nvPr>
        </p:nvSpPr>
        <p:spPr/>
        <p:txBody>
          <a:bodyPr/>
          <a:lstStyle/>
          <a:p>
            <a:endParaRPr kumimoji="1" lang="ja-JP" altLang="en-US"/>
          </a:p>
        </p:txBody>
      </p:sp>
      <p:grpSp>
        <p:nvGrpSpPr>
          <p:cNvPr id="9" name="グループ化 8">
            <a:extLst>
              <a:ext uri="{FF2B5EF4-FFF2-40B4-BE49-F238E27FC236}">
                <a16:creationId xmlns:a16="http://schemas.microsoft.com/office/drawing/2014/main" id="{0E9349AD-A150-7EF7-8B5A-70BFE2A4AC7B}"/>
              </a:ext>
            </a:extLst>
          </p:cNvPr>
          <p:cNvGrpSpPr/>
          <p:nvPr/>
        </p:nvGrpSpPr>
        <p:grpSpPr>
          <a:xfrm>
            <a:off x="0" y="0"/>
            <a:ext cx="12192000" cy="6627812"/>
            <a:chOff x="0" y="0"/>
            <a:chExt cx="12192000" cy="6627812"/>
          </a:xfrm>
        </p:grpSpPr>
        <p:pic>
          <p:nvPicPr>
            <p:cNvPr id="5" name="図 4">
              <a:extLst>
                <a:ext uri="{FF2B5EF4-FFF2-40B4-BE49-F238E27FC236}">
                  <a16:creationId xmlns:a16="http://schemas.microsoft.com/office/drawing/2014/main" id="{17BD3049-E4B4-6308-BBD4-77D37AB58169}"/>
                </a:ext>
              </a:extLst>
            </p:cNvPr>
            <p:cNvPicPr>
              <a:picLocks noChangeAspect="1"/>
            </p:cNvPicPr>
            <p:nvPr/>
          </p:nvPicPr>
          <p:blipFill>
            <a:blip r:embed="rId3"/>
            <a:srcRect b="3357"/>
            <a:stretch/>
          </p:blipFill>
          <p:spPr>
            <a:xfrm>
              <a:off x="0" y="0"/>
              <a:ext cx="12192000" cy="6627812"/>
            </a:xfrm>
            <a:prstGeom prst="rect">
              <a:avLst/>
            </a:prstGeom>
          </p:spPr>
        </p:pic>
        <p:sp>
          <p:nvSpPr>
            <p:cNvPr id="6" name="テキスト ボックス 5">
              <a:extLst>
                <a:ext uri="{FF2B5EF4-FFF2-40B4-BE49-F238E27FC236}">
                  <a16:creationId xmlns:a16="http://schemas.microsoft.com/office/drawing/2014/main" id="{CFE75682-E5D8-9737-593E-6F50BDAA498B}"/>
                </a:ext>
              </a:extLst>
            </p:cNvPr>
            <p:cNvSpPr txBox="1"/>
            <p:nvPr/>
          </p:nvSpPr>
          <p:spPr>
            <a:xfrm>
              <a:off x="271847" y="230188"/>
              <a:ext cx="5276335" cy="461665"/>
            </a:xfrm>
            <a:prstGeom prst="rect">
              <a:avLst/>
            </a:prstGeom>
            <a:solidFill>
              <a:schemeClr val="bg1"/>
            </a:solidFill>
          </p:spPr>
          <p:txBody>
            <a:bodyPr wrap="square" rtlCol="0">
              <a:spAutoFit/>
            </a:bodyPr>
            <a:lstStyle/>
            <a:p>
              <a:r>
                <a:rPr lang="en-US" altLang="ja-JP" sz="2400" dirty="0">
                  <a:latin typeface="Times New Roman" panose="02020603050405020304" pitchFamily="18" charset="0"/>
                  <a:cs typeface="Times New Roman" panose="02020603050405020304" pitchFamily="18" charset="0"/>
                </a:rPr>
                <a:t>Happiness × Activity Level</a:t>
              </a:r>
              <a:endParaRPr kumimoji="1" lang="ja-JP" altLang="en-US" sz="2400" dirty="0">
                <a:latin typeface="Times New Roman" panose="02020603050405020304" pitchFamily="18" charset="0"/>
                <a:cs typeface="Times New Roman" panose="02020603050405020304" pitchFamily="18" charset="0"/>
              </a:endParaRPr>
            </a:p>
          </p:txBody>
        </p:sp>
        <p:sp>
          <p:nvSpPr>
            <p:cNvPr id="7" name="テキスト ボックス 6">
              <a:extLst>
                <a:ext uri="{FF2B5EF4-FFF2-40B4-BE49-F238E27FC236}">
                  <a16:creationId xmlns:a16="http://schemas.microsoft.com/office/drawing/2014/main" id="{A65AB855-DB11-0D18-94DF-1A291E22469C}"/>
                </a:ext>
              </a:extLst>
            </p:cNvPr>
            <p:cNvSpPr txBox="1"/>
            <p:nvPr/>
          </p:nvSpPr>
          <p:spPr>
            <a:xfrm>
              <a:off x="533382" y="4955941"/>
              <a:ext cx="11317071" cy="400110"/>
            </a:xfrm>
            <a:prstGeom prst="rect">
              <a:avLst/>
            </a:prstGeom>
            <a:solidFill>
              <a:schemeClr val="bg1"/>
            </a:solidFill>
          </p:spPr>
          <p:txBody>
            <a:bodyPr wrap="square" rtlCol="0">
              <a:spAutoFit/>
            </a:bodyPr>
            <a:lstStyle/>
            <a:p>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When happiness is high, there tends to be a higher activity level throughout the 24 hours.</a:t>
              </a:r>
              <a:endParaRPr kumimoji="1" lang="ja-JP" altLang="en-US" sz="2000" dirty="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id="{5E67CEBC-EEA6-E79A-DEC0-96A0EBEA2C99}"/>
                </a:ext>
              </a:extLst>
            </p:cNvPr>
            <p:cNvSpPr txBox="1"/>
            <p:nvPr/>
          </p:nvSpPr>
          <p:spPr>
            <a:xfrm>
              <a:off x="522514" y="5490988"/>
              <a:ext cx="11669486" cy="707886"/>
            </a:xfrm>
            <a:prstGeom prst="rect">
              <a:avLst/>
            </a:prstGeom>
            <a:solidFill>
              <a:schemeClr val="bg1"/>
            </a:solidFill>
          </p:spPr>
          <p:txBody>
            <a:bodyPr wrap="square" rtlCol="0">
              <a:spAutoFit/>
            </a:bodyPr>
            <a:lstStyle/>
            <a:p>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The more active people are, the higher their sense of happiness tends to be, which aligns with </a:t>
              </a:r>
              <a:r>
                <a:rPr lang="en-US" altLang="ja-JP" sz="2000" dirty="0" err="1">
                  <a:latin typeface="Times New Roman" panose="02020603050405020304" pitchFamily="18" charset="0"/>
                  <a:cs typeface="Times New Roman" panose="02020603050405020304" pitchFamily="18" charset="0"/>
                </a:rPr>
                <a:t>Menec</a:t>
              </a:r>
              <a:r>
                <a:rPr lang="en-US" altLang="ja-JP" sz="2000" dirty="0">
                  <a:latin typeface="Times New Roman" panose="02020603050405020304" pitchFamily="18" charset="0"/>
                  <a:cs typeface="Times New Roman" panose="02020603050405020304" pitchFamily="18" charset="0"/>
                </a:rPr>
                <a:t> (2003)</a:t>
              </a:r>
            </a:p>
            <a:p>
              <a:endParaRPr kumimoji="1" lang="ja-JP" altLang="en-US" sz="2000" dirty="0">
                <a:latin typeface="Times New Roman" panose="02020603050405020304" pitchFamily="18" charset="0"/>
                <a:cs typeface="Times New Roman" panose="02020603050405020304" pitchFamily="18" charset="0"/>
              </a:endParaRPr>
            </a:p>
          </p:txBody>
        </p:sp>
      </p:grpSp>
      <p:sp>
        <p:nvSpPr>
          <p:cNvPr id="10" name="テキスト ボックス 9">
            <a:extLst>
              <a:ext uri="{FF2B5EF4-FFF2-40B4-BE49-F238E27FC236}">
                <a16:creationId xmlns:a16="http://schemas.microsoft.com/office/drawing/2014/main" id="{B132C9A1-2F6F-CCE5-3C5A-E0973E0BE662}"/>
              </a:ext>
            </a:extLst>
          </p:cNvPr>
          <p:cNvSpPr txBox="1"/>
          <p:nvPr/>
        </p:nvSpPr>
        <p:spPr>
          <a:xfrm>
            <a:off x="5548182" y="4438905"/>
            <a:ext cx="669738" cy="338554"/>
          </a:xfrm>
          <a:prstGeom prst="rect">
            <a:avLst/>
          </a:prstGeom>
          <a:solidFill>
            <a:schemeClr val="bg1"/>
          </a:solidFill>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High</a:t>
            </a:r>
            <a:endParaRPr kumimoji="1" lang="ja-JP" altLang="en-US" sz="1600" dirty="0">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84E9CDCD-136A-326A-BD8D-DD0695F52410}"/>
              </a:ext>
            </a:extLst>
          </p:cNvPr>
          <p:cNvSpPr txBox="1"/>
          <p:nvPr/>
        </p:nvSpPr>
        <p:spPr>
          <a:xfrm>
            <a:off x="6386505" y="4438905"/>
            <a:ext cx="669738" cy="338554"/>
          </a:xfrm>
          <a:prstGeom prst="rect">
            <a:avLst/>
          </a:prstGeom>
          <a:solidFill>
            <a:schemeClr val="bg1"/>
          </a:solidFill>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Low</a:t>
            </a:r>
            <a:endParaRPr kumimoji="1" lang="ja-JP"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2636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F2B21-C679-88B0-758B-27A338ED2EF4}"/>
            </a:ext>
          </a:extLst>
        </p:cNvPr>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6D814962-589E-AFD3-1514-EA60B8C9F8CE}"/>
              </a:ext>
            </a:extLst>
          </p:cNvPr>
          <p:cNvGrpSpPr/>
          <p:nvPr/>
        </p:nvGrpSpPr>
        <p:grpSpPr>
          <a:xfrm>
            <a:off x="0" y="0"/>
            <a:ext cx="12192000" cy="6858000"/>
            <a:chOff x="0" y="0"/>
            <a:chExt cx="12192000" cy="6858000"/>
          </a:xfrm>
        </p:grpSpPr>
        <p:pic>
          <p:nvPicPr>
            <p:cNvPr id="5" name="図 4">
              <a:extLst>
                <a:ext uri="{FF2B5EF4-FFF2-40B4-BE49-F238E27FC236}">
                  <a16:creationId xmlns:a16="http://schemas.microsoft.com/office/drawing/2014/main" id="{8C5620E8-474A-9EFE-D501-5E6F934D8621}"/>
                </a:ext>
              </a:extLst>
            </p:cNvPr>
            <p:cNvPicPr>
              <a:picLocks noChangeAspect="1"/>
            </p:cNvPicPr>
            <p:nvPr/>
          </p:nvPicPr>
          <p:blipFill>
            <a:blip r:embed="rId3"/>
            <a:stretch>
              <a:fillRect/>
            </a:stretch>
          </p:blipFill>
          <p:spPr>
            <a:xfrm>
              <a:off x="0" y="0"/>
              <a:ext cx="12192000" cy="6858000"/>
            </a:xfrm>
            <a:prstGeom prst="rect">
              <a:avLst/>
            </a:prstGeom>
          </p:spPr>
        </p:pic>
        <p:sp>
          <p:nvSpPr>
            <p:cNvPr id="6" name="テキスト ボックス 5">
              <a:extLst>
                <a:ext uri="{FF2B5EF4-FFF2-40B4-BE49-F238E27FC236}">
                  <a16:creationId xmlns:a16="http://schemas.microsoft.com/office/drawing/2014/main" id="{09FD75E6-D1AB-42CA-D12A-887B3D2B30B3}"/>
                </a:ext>
              </a:extLst>
            </p:cNvPr>
            <p:cNvSpPr txBox="1"/>
            <p:nvPr/>
          </p:nvSpPr>
          <p:spPr>
            <a:xfrm>
              <a:off x="271847" y="230188"/>
              <a:ext cx="5276335" cy="461665"/>
            </a:xfrm>
            <a:prstGeom prst="rect">
              <a:avLst/>
            </a:prstGeom>
            <a:solidFill>
              <a:schemeClr val="bg1"/>
            </a:solidFill>
          </p:spPr>
          <p:txBody>
            <a:bodyPr wrap="square" rtlCol="0">
              <a:spAutoFit/>
            </a:bodyPr>
            <a:lstStyle/>
            <a:p>
              <a:r>
                <a:rPr lang="en-US" altLang="ja-JP" sz="2400" dirty="0">
                  <a:latin typeface="Times New Roman" panose="02020603050405020304" pitchFamily="18" charset="0"/>
                  <a:cs typeface="Times New Roman" panose="02020603050405020304" pitchFamily="18" charset="0"/>
                </a:rPr>
                <a:t>Happiness × 24-Hour Heart Rate</a:t>
              </a:r>
              <a:endParaRPr kumimoji="1" lang="ja-JP" altLang="en-US" sz="2400" dirty="0">
                <a:latin typeface="Times New Roman" panose="02020603050405020304" pitchFamily="18" charset="0"/>
                <a:cs typeface="Times New Roman" panose="02020603050405020304" pitchFamily="18" charset="0"/>
              </a:endParaRPr>
            </a:p>
          </p:txBody>
        </p:sp>
        <p:sp>
          <p:nvSpPr>
            <p:cNvPr id="9" name="テキスト ボックス 8">
              <a:extLst>
                <a:ext uri="{FF2B5EF4-FFF2-40B4-BE49-F238E27FC236}">
                  <a16:creationId xmlns:a16="http://schemas.microsoft.com/office/drawing/2014/main" id="{18277431-E079-1B8B-605F-6B428851304C}"/>
                </a:ext>
              </a:extLst>
            </p:cNvPr>
            <p:cNvSpPr txBox="1"/>
            <p:nvPr/>
          </p:nvSpPr>
          <p:spPr>
            <a:xfrm>
              <a:off x="5548182" y="4617387"/>
              <a:ext cx="669738" cy="338554"/>
            </a:xfrm>
            <a:prstGeom prst="rect">
              <a:avLst/>
            </a:prstGeom>
            <a:solidFill>
              <a:schemeClr val="bg1"/>
            </a:solidFill>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High</a:t>
              </a:r>
              <a:endParaRPr kumimoji="1" lang="ja-JP" altLang="en-US" sz="1600" dirty="0">
                <a:latin typeface="Times New Roman" panose="02020603050405020304" pitchFamily="18" charset="0"/>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B5A1E14C-C23A-6448-0BE7-EED5DCEB5835}"/>
                </a:ext>
              </a:extLst>
            </p:cNvPr>
            <p:cNvSpPr txBox="1"/>
            <p:nvPr/>
          </p:nvSpPr>
          <p:spPr>
            <a:xfrm>
              <a:off x="6386505" y="4617387"/>
              <a:ext cx="669738" cy="338554"/>
            </a:xfrm>
            <a:prstGeom prst="rect">
              <a:avLst/>
            </a:prstGeom>
            <a:solidFill>
              <a:schemeClr val="bg1"/>
            </a:solidFill>
          </p:spPr>
          <p:txBody>
            <a:bodyPr wrap="square" rtlCol="0">
              <a:spAutoFit/>
            </a:bodyPr>
            <a:lstStyle/>
            <a:p>
              <a:r>
                <a:rPr kumimoji="1" lang="en-US" altLang="ja-JP" sz="1600" dirty="0">
                  <a:latin typeface="Times New Roman" panose="02020603050405020304" pitchFamily="18" charset="0"/>
                  <a:cs typeface="Times New Roman" panose="02020603050405020304" pitchFamily="18" charset="0"/>
                </a:rPr>
                <a:t>Low</a:t>
              </a:r>
              <a:endParaRPr kumimoji="1" lang="ja-JP" altLang="en-US" sz="1600" dirty="0">
                <a:latin typeface="Times New Roman" panose="02020603050405020304" pitchFamily="18" charset="0"/>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51470B86-362F-25E4-DB9D-D754A3277543}"/>
                </a:ext>
              </a:extLst>
            </p:cNvPr>
            <p:cNvSpPr txBox="1"/>
            <p:nvPr/>
          </p:nvSpPr>
          <p:spPr>
            <a:xfrm>
              <a:off x="48308" y="5168492"/>
              <a:ext cx="11669486" cy="1631216"/>
            </a:xfrm>
            <a:prstGeom prst="rect">
              <a:avLst/>
            </a:prstGeom>
            <a:solidFill>
              <a:schemeClr val="bg1"/>
            </a:solidFill>
          </p:spPr>
          <p:txBody>
            <a:bodyPr wrap="square" rtlCol="0">
              <a:spAutoFit/>
            </a:bodyPr>
            <a:lstStyle/>
            <a:p>
              <a:endParaRPr kumimoji="1" lang="en-US" altLang="ja-JP" sz="2000" dirty="0">
                <a:latin typeface="Times New Roman" panose="02020603050405020304" pitchFamily="18" charset="0"/>
                <a:cs typeface="Times New Roman" panose="02020603050405020304" pitchFamily="18" charset="0"/>
              </a:endParaRPr>
            </a:p>
            <a:p>
              <a:endParaRPr lang="en-US" altLang="ja-JP" sz="2000" dirty="0">
                <a:latin typeface="Times New Roman" panose="02020603050405020304" pitchFamily="18" charset="0"/>
                <a:cs typeface="Times New Roman" panose="02020603050405020304" pitchFamily="18" charset="0"/>
              </a:endParaRPr>
            </a:p>
            <a:p>
              <a:endParaRPr kumimoji="1" lang="en-US" altLang="ja-JP" sz="2000" dirty="0">
                <a:latin typeface="Times New Roman" panose="02020603050405020304" pitchFamily="18" charset="0"/>
                <a:cs typeface="Times New Roman" panose="02020603050405020304" pitchFamily="18" charset="0"/>
              </a:endParaRPr>
            </a:p>
            <a:p>
              <a:endParaRPr lang="en-US" altLang="ja-JP" sz="2000" dirty="0">
                <a:latin typeface="Times New Roman" panose="02020603050405020304" pitchFamily="18" charset="0"/>
                <a:cs typeface="Times New Roman" panose="02020603050405020304" pitchFamily="18" charset="0"/>
              </a:endParaRPr>
            </a:p>
            <a:p>
              <a:endParaRPr kumimoji="1" lang="ja-JP" altLang="en-US" sz="2000" dirty="0">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ECB4947E-19FB-0FCA-B13E-F3E702D9F1A2}"/>
                </a:ext>
              </a:extLst>
            </p:cNvPr>
            <p:cNvSpPr txBox="1"/>
            <p:nvPr/>
          </p:nvSpPr>
          <p:spPr>
            <a:xfrm>
              <a:off x="296279" y="5125870"/>
              <a:ext cx="11317071" cy="400110"/>
            </a:xfrm>
            <a:prstGeom prst="rect">
              <a:avLst/>
            </a:prstGeom>
            <a:solidFill>
              <a:schemeClr val="bg1"/>
            </a:solidFill>
          </p:spPr>
          <p:txBody>
            <a:bodyPr wrap="square" rtlCol="0">
              <a:spAutoFit/>
            </a:bodyPr>
            <a:lstStyle/>
            <a:p>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When happiness is high, heart rate tends to be lower throughout the 24 hours.</a:t>
              </a:r>
              <a:endParaRPr kumimoji="1" lang="ja-JP" altLang="en-US" sz="2000" dirty="0">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C2F0F31E-F128-742C-CA1D-BF1C51E332AC}"/>
                </a:ext>
              </a:extLst>
            </p:cNvPr>
            <p:cNvSpPr txBox="1"/>
            <p:nvPr/>
          </p:nvSpPr>
          <p:spPr>
            <a:xfrm>
              <a:off x="285411" y="5660917"/>
              <a:ext cx="11669486" cy="707886"/>
            </a:xfrm>
            <a:prstGeom prst="rect">
              <a:avLst/>
            </a:prstGeom>
            <a:solidFill>
              <a:schemeClr val="bg1"/>
            </a:solidFill>
          </p:spPr>
          <p:txBody>
            <a:bodyPr wrap="square" rtlCol="0">
              <a:spAutoFit/>
            </a:bodyPr>
            <a:lstStyle/>
            <a:p>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The correlation between subjective happiness, cortisol, and lower heart rate was demonstrated, consistent with the findings of Steptoe, Wardle, &amp; Marmot (2005).</a:t>
              </a:r>
              <a:endParaRPr kumimoji="1" lang="ja-JP" altLang="en-US" sz="2000" dirty="0">
                <a:latin typeface="Times New Roman" panose="02020603050405020304" pitchFamily="18" charset="0"/>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9EA254C3-35DC-7648-312D-05C9EB65EEA2}"/>
                </a:ext>
              </a:extLst>
            </p:cNvPr>
            <p:cNvSpPr txBox="1"/>
            <p:nvPr/>
          </p:nvSpPr>
          <p:spPr>
            <a:xfrm>
              <a:off x="1519107" y="2360786"/>
              <a:ext cx="338268" cy="1138773"/>
            </a:xfrm>
            <a:prstGeom prst="rect">
              <a:avLst/>
            </a:prstGeom>
            <a:solidFill>
              <a:schemeClr val="bg1"/>
            </a:solidFill>
          </p:spPr>
          <p:txBody>
            <a:bodyPr wrap="square" rtlCol="0">
              <a:spAutoFit/>
            </a:bodyPr>
            <a:lstStyle/>
            <a:p>
              <a:r>
                <a:rPr kumimoji="1" lang="en-US" altLang="ja-JP" dirty="0">
                  <a:latin typeface="Times New Roman" panose="02020603050405020304" pitchFamily="18" charset="0"/>
                  <a:cs typeface="Times New Roman" panose="02020603050405020304" pitchFamily="18" charset="0"/>
                </a:rPr>
                <a:t>HR</a:t>
              </a:r>
              <a:endParaRPr kumimoji="1" lang="en-US" altLang="ja-JP" sz="1600" dirty="0">
                <a:latin typeface="Times New Roman" panose="02020603050405020304" pitchFamily="18" charset="0"/>
                <a:cs typeface="Times New Roman" panose="02020603050405020304" pitchFamily="18" charset="0"/>
              </a:endParaRPr>
            </a:p>
            <a:p>
              <a:endParaRPr lang="en-US" altLang="ja-JP" sz="1600" dirty="0">
                <a:latin typeface="Times New Roman" panose="02020603050405020304" pitchFamily="18" charset="0"/>
                <a:cs typeface="Times New Roman" panose="02020603050405020304" pitchFamily="18" charset="0"/>
              </a:endParaRPr>
            </a:p>
            <a:p>
              <a:endParaRPr kumimoji="1" lang="ja-JP" altLang="en-US" sz="16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20601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FD527EF-21FD-816A-A514-E8183B82C306}"/>
              </a:ext>
            </a:extLst>
          </p:cNvPr>
          <p:cNvSpPr txBox="1"/>
          <p:nvPr/>
        </p:nvSpPr>
        <p:spPr>
          <a:xfrm>
            <a:off x="569215" y="381264"/>
            <a:ext cx="3991193" cy="523220"/>
          </a:xfrm>
          <a:prstGeom prst="rect">
            <a:avLst/>
          </a:prstGeom>
          <a:noFill/>
        </p:spPr>
        <p:txBody>
          <a:bodyPr wrap="square" rtlCol="0">
            <a:spAutoFit/>
          </a:bodyPr>
          <a:lstStyle/>
          <a:p>
            <a:r>
              <a:rPr lang="ja-JP" altLang="en-US" sz="2800" dirty="0">
                <a:latin typeface="ＭＳ Ｐゴシック" panose="020B0600070205080204" pitchFamily="50" charset="-128"/>
                <a:ea typeface="ＭＳ Ｐゴシック" panose="020B0600070205080204" pitchFamily="50" charset="-128"/>
              </a:rPr>
              <a:t>実験の概要</a:t>
            </a:r>
            <a:endParaRPr kumimoji="1" lang="ja-JP" altLang="en-US" sz="2800" dirty="0">
              <a:latin typeface="ＭＳ Ｐゴシック" panose="020B0600070205080204" pitchFamily="50" charset="-128"/>
              <a:ea typeface="ＭＳ Ｐゴシック" panose="020B0600070205080204" pitchFamily="50" charset="-128"/>
            </a:endParaRPr>
          </a:p>
        </p:txBody>
      </p:sp>
      <p:grpSp>
        <p:nvGrpSpPr>
          <p:cNvPr id="4" name="グループ化 3">
            <a:extLst>
              <a:ext uri="{FF2B5EF4-FFF2-40B4-BE49-F238E27FC236}">
                <a16:creationId xmlns:a16="http://schemas.microsoft.com/office/drawing/2014/main" id="{B5237FC5-46FA-4540-FE83-30AB10D610CD}"/>
              </a:ext>
            </a:extLst>
          </p:cNvPr>
          <p:cNvGrpSpPr/>
          <p:nvPr/>
        </p:nvGrpSpPr>
        <p:grpSpPr>
          <a:xfrm>
            <a:off x="937809" y="1147537"/>
            <a:ext cx="10486546" cy="839289"/>
            <a:chOff x="1141009" y="921759"/>
            <a:chExt cx="10486546" cy="839289"/>
          </a:xfrm>
        </p:grpSpPr>
        <p:sp>
          <p:nvSpPr>
            <p:cNvPr id="5" name="テキスト ボックス 4">
              <a:extLst>
                <a:ext uri="{FF2B5EF4-FFF2-40B4-BE49-F238E27FC236}">
                  <a16:creationId xmlns:a16="http://schemas.microsoft.com/office/drawing/2014/main" id="{EF67C513-539B-D229-4BF0-0E063741984F}"/>
                </a:ext>
              </a:extLst>
            </p:cNvPr>
            <p:cNvSpPr txBox="1"/>
            <p:nvPr/>
          </p:nvSpPr>
          <p:spPr>
            <a:xfrm>
              <a:off x="1141009" y="921759"/>
              <a:ext cx="3135201" cy="400110"/>
            </a:xfrm>
            <a:prstGeom prst="rect">
              <a:avLst/>
            </a:prstGeom>
            <a:noFill/>
          </p:spPr>
          <p:txBody>
            <a:bodyPr wrap="square" rtlCol="0">
              <a:spAutoFit/>
            </a:bodyPr>
            <a:lstStyle/>
            <a:p>
              <a:r>
                <a:rPr lang="ja-JP" altLang="en-US" sz="20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目的</a:t>
              </a:r>
              <a:endParaRPr lang="en-US" altLang="ja-JP" sz="20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7CE9D17F-78A6-78EF-1940-20EB0439F01F}"/>
                </a:ext>
              </a:extLst>
            </p:cNvPr>
            <p:cNvSpPr txBox="1"/>
            <p:nvPr/>
          </p:nvSpPr>
          <p:spPr>
            <a:xfrm>
              <a:off x="1185958" y="1360938"/>
              <a:ext cx="10441597" cy="400110"/>
            </a:xfrm>
            <a:prstGeom prst="rect">
              <a:avLst/>
            </a:prstGeom>
            <a:noFill/>
          </p:spPr>
          <p:txBody>
            <a:bodyPr wrap="square" rtlCol="0">
              <a:spAutoFit/>
            </a:bodyPr>
            <a:lstStyle/>
            <a:p>
              <a:r>
                <a:rPr lang="ja-JP" altLang="en-US" sz="20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en-US" altLang="ja-JP" sz="20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AI</a:t>
              </a:r>
              <a:r>
                <a:rPr lang="ja-JP" altLang="ja-JP" sz="20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アドバイザーの有無が自己最適化を促進させるかアクティビティトラッカーを用いて検討する</a:t>
              </a:r>
              <a:r>
                <a:rPr lang="ja-JP" altLang="en-US" sz="2000" kern="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grpSp>
        <p:nvGrpSpPr>
          <p:cNvPr id="2" name="グループ化 1">
            <a:extLst>
              <a:ext uri="{FF2B5EF4-FFF2-40B4-BE49-F238E27FC236}">
                <a16:creationId xmlns:a16="http://schemas.microsoft.com/office/drawing/2014/main" id="{A1D7B99B-2C13-8967-AE86-68A69EEE28B9}"/>
              </a:ext>
            </a:extLst>
          </p:cNvPr>
          <p:cNvGrpSpPr/>
          <p:nvPr/>
        </p:nvGrpSpPr>
        <p:grpSpPr>
          <a:xfrm>
            <a:off x="937809" y="3749407"/>
            <a:ext cx="8397006" cy="822922"/>
            <a:chOff x="1141009" y="2439895"/>
            <a:chExt cx="8397006" cy="822922"/>
          </a:xfrm>
        </p:grpSpPr>
        <p:sp>
          <p:nvSpPr>
            <p:cNvPr id="17" name="テキスト ボックス 16">
              <a:extLst>
                <a:ext uri="{FF2B5EF4-FFF2-40B4-BE49-F238E27FC236}">
                  <a16:creationId xmlns:a16="http://schemas.microsoft.com/office/drawing/2014/main" id="{097A6C7E-3997-A2D7-5822-26BCAB3DC45B}"/>
                </a:ext>
              </a:extLst>
            </p:cNvPr>
            <p:cNvSpPr txBox="1"/>
            <p:nvPr/>
          </p:nvSpPr>
          <p:spPr>
            <a:xfrm>
              <a:off x="1141009" y="2439895"/>
              <a:ext cx="2637674" cy="400110"/>
            </a:xfrm>
            <a:prstGeom prst="rect">
              <a:avLst/>
            </a:prstGeom>
            <a:noFill/>
          </p:spPr>
          <p:txBody>
            <a:bodyPr wrap="square" rtlCol="0">
              <a:spAutoFit/>
            </a:bodyPr>
            <a:lstStyle/>
            <a:p>
              <a:r>
                <a:rPr lang="ja-JP" altLang="en-US" sz="20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実験参加者</a:t>
              </a:r>
              <a:endParaRPr lang="en-US" altLang="ja-JP" sz="20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8" name="テキスト ボックス 17">
              <a:extLst>
                <a:ext uri="{FF2B5EF4-FFF2-40B4-BE49-F238E27FC236}">
                  <a16:creationId xmlns:a16="http://schemas.microsoft.com/office/drawing/2014/main" id="{C8404C46-6B5B-0D34-2456-7E83ADF1F62B}"/>
                </a:ext>
              </a:extLst>
            </p:cNvPr>
            <p:cNvSpPr txBox="1"/>
            <p:nvPr/>
          </p:nvSpPr>
          <p:spPr>
            <a:xfrm>
              <a:off x="1376237" y="2862707"/>
              <a:ext cx="8161778" cy="400110"/>
            </a:xfrm>
            <a:prstGeom prst="rect">
              <a:avLst/>
            </a:prstGeom>
            <a:noFill/>
          </p:spPr>
          <p:txBody>
            <a:bodyPr wrap="square" rtlCol="0">
              <a:spAutoFit/>
            </a:bodyPr>
            <a:lstStyle/>
            <a:p>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大学生</a:t>
              </a:r>
              <a:r>
                <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50</a:t>
              </a:r>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名程度</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を対象と</a:t>
              </a:r>
              <a:r>
                <a:rPr lang="ja-JP" altLang="en-US" sz="2000" dirty="0">
                  <a:latin typeface="ＭＳ Ｐゴシック" panose="020B0600070205080204" pitchFamily="50" charset="-128"/>
                  <a:ea typeface="ＭＳ Ｐゴシック" panose="020B0600070205080204" pitchFamily="50" charset="-128"/>
                  <a:cs typeface="Times New Roman" panose="02020603050405020304" pitchFamily="18" charset="0"/>
                </a:rPr>
                <a:t>する。</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grpSp>
        <p:nvGrpSpPr>
          <p:cNvPr id="3" name="グループ化 2">
            <a:extLst>
              <a:ext uri="{FF2B5EF4-FFF2-40B4-BE49-F238E27FC236}">
                <a16:creationId xmlns:a16="http://schemas.microsoft.com/office/drawing/2014/main" id="{6052B25B-CBC4-F449-080E-D6F69264344A}"/>
              </a:ext>
            </a:extLst>
          </p:cNvPr>
          <p:cNvGrpSpPr/>
          <p:nvPr/>
        </p:nvGrpSpPr>
        <p:grpSpPr>
          <a:xfrm>
            <a:off x="982759" y="4899515"/>
            <a:ext cx="9936506" cy="1438475"/>
            <a:chOff x="1185959" y="4673737"/>
            <a:chExt cx="9936506" cy="1438475"/>
          </a:xfrm>
        </p:grpSpPr>
        <p:sp>
          <p:nvSpPr>
            <p:cNvPr id="21" name="テキスト ボックス 20">
              <a:extLst>
                <a:ext uri="{FF2B5EF4-FFF2-40B4-BE49-F238E27FC236}">
                  <a16:creationId xmlns:a16="http://schemas.microsoft.com/office/drawing/2014/main" id="{7E76D928-1C2B-7C7B-0515-E2CA8CB5D3AD}"/>
                </a:ext>
              </a:extLst>
            </p:cNvPr>
            <p:cNvSpPr txBox="1"/>
            <p:nvPr/>
          </p:nvSpPr>
          <p:spPr>
            <a:xfrm>
              <a:off x="1185959" y="4673737"/>
              <a:ext cx="2637674" cy="400110"/>
            </a:xfrm>
            <a:prstGeom prst="rect">
              <a:avLst/>
            </a:prstGeom>
            <a:noFill/>
          </p:spPr>
          <p:txBody>
            <a:bodyPr wrap="square" rtlCol="0">
              <a:spAutoFit/>
            </a:bodyPr>
            <a:lstStyle/>
            <a:p>
              <a:r>
                <a:rPr lang="ja-JP" altLang="en-US" sz="20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実験計画</a:t>
              </a:r>
              <a:endParaRPr lang="en-US" altLang="ja-JP" sz="20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856F657B-2887-2FCA-F7A3-CF37AEF8814C}"/>
                </a:ext>
              </a:extLst>
            </p:cNvPr>
            <p:cNvSpPr txBox="1"/>
            <p:nvPr/>
          </p:nvSpPr>
          <p:spPr>
            <a:xfrm>
              <a:off x="1421186" y="5096549"/>
              <a:ext cx="9701279" cy="1015663"/>
            </a:xfrm>
            <a:prstGeom prst="rect">
              <a:avLst/>
            </a:prstGeom>
            <a:noFill/>
          </p:spPr>
          <p:txBody>
            <a:bodyPr wrap="square" rtlCol="0">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AI</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サポートあり群と</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AI</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サポートなし群を設ける。各群では，実験期間をベースライン期間</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週間，運動期間</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5</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週間，フォローアップ期間</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週間の</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3</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期間実施し，</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群</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AI</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サポートあり，</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AI</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サポートなし</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2000" dirty="0">
                  <a:effectLst/>
                  <a:latin typeface="ＭＳ Ｐゴシック" panose="020B0600070205080204" pitchFamily="50" charset="-128"/>
                  <a:ea typeface="ＭＳ Ｐゴシック" panose="020B0600070205080204" pitchFamily="50" charset="-128"/>
                  <a:cs typeface="ＭＳ 明朝" panose="02020609040205080304" pitchFamily="17" charset="-128"/>
                </a:rPr>
                <a:t>✕</a:t>
              </a:r>
              <a:r>
                <a:rPr lang="en-US" altLang="ja-JP" sz="2000" dirty="0">
                  <a:effectLst/>
                  <a:latin typeface="ＭＳ Ｐゴシック" panose="020B0600070205080204" pitchFamily="50" charset="-128"/>
                  <a:ea typeface="ＭＳ Ｐゴシック" panose="020B0600070205080204" pitchFamily="50" charset="-128"/>
                  <a:cs typeface="ＭＳ 明朝" panose="02020609040205080304" pitchFamily="17" charset="-128"/>
                </a:rPr>
                <a:t>3(</a:t>
              </a:r>
              <a:r>
                <a:rPr lang="ja-JP" altLang="ja-JP" sz="2000" dirty="0">
                  <a:effectLst/>
                  <a:latin typeface="ＭＳ Ｐゴシック" panose="020B0600070205080204" pitchFamily="50" charset="-128"/>
                  <a:ea typeface="ＭＳ Ｐゴシック" panose="020B0600070205080204" pitchFamily="50" charset="-128"/>
                  <a:cs typeface="ＭＳ 明朝" panose="02020609040205080304" pitchFamily="17" charset="-128"/>
                </a:rPr>
                <a:t>期間</a:t>
              </a:r>
              <a:r>
                <a:rPr lang="en-US" altLang="ja-JP" sz="2000" dirty="0">
                  <a:effectLst/>
                  <a:latin typeface="ＭＳ Ｐゴシック" panose="020B0600070205080204" pitchFamily="50" charset="-128"/>
                  <a:ea typeface="ＭＳ Ｐゴシック" panose="020B0600070205080204" pitchFamily="50" charset="-128"/>
                  <a:cs typeface="ＭＳ 明朝" panose="02020609040205080304" pitchFamily="17" charset="-128"/>
                </a:rPr>
                <a:t>:</a:t>
              </a:r>
              <a:r>
                <a:rPr lang="ja-JP" altLang="ja-JP" sz="2000" dirty="0">
                  <a:effectLst/>
                  <a:latin typeface="ＭＳ Ｐゴシック" panose="020B0600070205080204" pitchFamily="50" charset="-128"/>
                  <a:ea typeface="ＭＳ Ｐゴシック" panose="020B0600070205080204" pitchFamily="50" charset="-128"/>
                  <a:cs typeface="ＭＳ 明朝" panose="02020609040205080304" pitchFamily="17" charset="-128"/>
                </a:rPr>
                <a:t>ベースライン，</a:t>
              </a:r>
              <a:r>
                <a:rPr lang="ja-JP" altLang="en-US" sz="2000" dirty="0">
                  <a:effectLst/>
                  <a:latin typeface="ＭＳ Ｐゴシック" panose="020B0600070205080204" pitchFamily="50" charset="-128"/>
                  <a:ea typeface="ＭＳ Ｐゴシック" panose="020B0600070205080204" pitchFamily="50" charset="-128"/>
                  <a:cs typeface="ＭＳ 明朝" panose="02020609040205080304" pitchFamily="17" charset="-128"/>
                </a:rPr>
                <a:t>介入</a:t>
              </a:r>
              <a:r>
                <a:rPr lang="ja-JP" altLang="ja-JP" sz="2000" dirty="0">
                  <a:effectLst/>
                  <a:latin typeface="ＭＳ Ｐゴシック" panose="020B0600070205080204" pitchFamily="50" charset="-128"/>
                  <a:ea typeface="ＭＳ Ｐゴシック" panose="020B0600070205080204" pitchFamily="50" charset="-128"/>
                  <a:cs typeface="ＭＳ 明朝" panose="02020609040205080304" pitchFamily="17" charset="-128"/>
                </a:rPr>
                <a:t>，フォローアップ</a:t>
              </a:r>
              <a:r>
                <a:rPr lang="en-US" altLang="ja-JP" sz="2000" dirty="0">
                  <a:effectLst/>
                  <a:latin typeface="ＭＳ Ｐゴシック" panose="020B0600070205080204" pitchFamily="50" charset="-128"/>
                  <a:ea typeface="ＭＳ Ｐゴシック" panose="020B0600070205080204" pitchFamily="50" charset="-128"/>
                  <a:cs typeface="ＭＳ 明朝" panose="02020609040205080304" pitchFamily="17" charset="-128"/>
                </a:rPr>
                <a:t>)</a:t>
              </a:r>
              <a:r>
                <a:rPr lang="ja-JP" altLang="ja-JP" sz="2000" dirty="0">
                  <a:effectLst/>
                  <a:latin typeface="ＭＳ Ｐゴシック" panose="020B0600070205080204" pitchFamily="50" charset="-128"/>
                  <a:ea typeface="ＭＳ Ｐゴシック" panose="020B0600070205080204" pitchFamily="50" charset="-128"/>
                  <a:cs typeface="ＭＳ 明朝" panose="02020609040205080304" pitchFamily="17" charset="-128"/>
                </a:rPr>
                <a:t>の</a:t>
              </a:r>
              <a:r>
                <a:rPr lang="en-US" altLang="ja-JP" sz="2000" dirty="0">
                  <a:effectLst/>
                  <a:latin typeface="ＭＳ Ｐゴシック" panose="020B0600070205080204" pitchFamily="50" charset="-128"/>
                  <a:ea typeface="ＭＳ Ｐゴシック" panose="020B0600070205080204" pitchFamily="50" charset="-128"/>
                  <a:cs typeface="ＭＳ 明朝" panose="02020609040205080304" pitchFamily="17" charset="-128"/>
                </a:rPr>
                <a:t>2</a:t>
              </a:r>
              <a:r>
                <a:rPr lang="ja-JP" altLang="ja-JP" sz="2000" dirty="0">
                  <a:effectLst/>
                  <a:latin typeface="ＭＳ Ｐゴシック" panose="020B0600070205080204" pitchFamily="50" charset="-128"/>
                  <a:ea typeface="ＭＳ Ｐゴシック" panose="020B0600070205080204" pitchFamily="50" charset="-128"/>
                  <a:cs typeface="ＭＳ 明朝" panose="02020609040205080304" pitchFamily="17" charset="-128"/>
                </a:rPr>
                <a:t>要因参加者間計画とする。</a:t>
              </a:r>
              <a:endParaRPr lang="en-US" altLang="ja-JP" sz="2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7" name="テキスト ボックス 6">
            <a:extLst>
              <a:ext uri="{FF2B5EF4-FFF2-40B4-BE49-F238E27FC236}">
                <a16:creationId xmlns:a16="http://schemas.microsoft.com/office/drawing/2014/main" id="{03C2A886-48F3-9728-4E10-B3A9D00BC74F}"/>
              </a:ext>
            </a:extLst>
          </p:cNvPr>
          <p:cNvSpPr txBox="1"/>
          <p:nvPr/>
        </p:nvSpPr>
        <p:spPr>
          <a:xfrm>
            <a:off x="1025010" y="2667065"/>
            <a:ext cx="10441596" cy="707886"/>
          </a:xfrm>
          <a:prstGeom prst="rect">
            <a:avLst/>
          </a:prstGeom>
          <a:noFill/>
        </p:spPr>
        <p:txBody>
          <a:bodyPr wrap="square">
            <a:spAutoFit/>
          </a:bodyPr>
          <a:lstStyle/>
          <a:p>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本研究における</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自己最適化の定義</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は</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，「安静時心拍数の低下，活動量の上昇，主観的幸福感</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(QOL)</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HRV</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の上昇」</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とする。</a:t>
            </a:r>
            <a:endParaRPr lang="ja-JP" altLang="en-US" sz="2000" dirty="0"/>
          </a:p>
        </p:txBody>
      </p:sp>
      <p:sp>
        <p:nvSpPr>
          <p:cNvPr id="10" name="テキスト ボックス 9">
            <a:extLst>
              <a:ext uri="{FF2B5EF4-FFF2-40B4-BE49-F238E27FC236}">
                <a16:creationId xmlns:a16="http://schemas.microsoft.com/office/drawing/2014/main" id="{26362427-5E41-23C4-EFD1-1AF83383BD14}"/>
              </a:ext>
            </a:extLst>
          </p:cNvPr>
          <p:cNvSpPr txBox="1"/>
          <p:nvPr/>
        </p:nvSpPr>
        <p:spPr>
          <a:xfrm>
            <a:off x="937808" y="2248417"/>
            <a:ext cx="3135201" cy="400110"/>
          </a:xfrm>
          <a:prstGeom prst="rect">
            <a:avLst/>
          </a:prstGeom>
          <a:noFill/>
        </p:spPr>
        <p:txBody>
          <a:bodyPr wrap="square" rtlCol="0">
            <a:spAutoFit/>
          </a:bodyPr>
          <a:lstStyle/>
          <a:p>
            <a:r>
              <a:rPr lang="ja-JP" altLang="en-US" sz="20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自己最適化の定義</a:t>
            </a:r>
            <a:endParaRPr lang="en-US" altLang="ja-JP" sz="20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1387299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40BEF-BCAB-ECDA-C261-547B67CE560B}"/>
            </a:ext>
          </a:extLst>
        </p:cNvPr>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C9156E41-BB1A-95FC-B055-7B60A8F604C9}"/>
              </a:ext>
            </a:extLst>
          </p:cNvPr>
          <p:cNvGrpSpPr/>
          <p:nvPr/>
        </p:nvGrpSpPr>
        <p:grpSpPr>
          <a:xfrm>
            <a:off x="985128" y="933082"/>
            <a:ext cx="10221744" cy="1470340"/>
            <a:chOff x="848938" y="1962243"/>
            <a:chExt cx="10221744" cy="1470340"/>
          </a:xfrm>
        </p:grpSpPr>
        <p:sp>
          <p:nvSpPr>
            <p:cNvPr id="2" name="テキスト ボックス 1">
              <a:extLst>
                <a:ext uri="{FF2B5EF4-FFF2-40B4-BE49-F238E27FC236}">
                  <a16:creationId xmlns:a16="http://schemas.microsoft.com/office/drawing/2014/main" id="{CE6BC494-E0E8-5DD4-D49B-D882F307AA41}"/>
                </a:ext>
              </a:extLst>
            </p:cNvPr>
            <p:cNvSpPr txBox="1"/>
            <p:nvPr/>
          </p:nvSpPr>
          <p:spPr>
            <a:xfrm>
              <a:off x="848938" y="1962243"/>
              <a:ext cx="2282074" cy="400110"/>
            </a:xfrm>
            <a:prstGeom prst="rect">
              <a:avLst/>
            </a:prstGeom>
            <a:noFill/>
          </p:spPr>
          <p:txBody>
            <a:bodyPr wrap="square" rtlCol="0">
              <a:spAutoFit/>
            </a:bodyPr>
            <a:lstStyle/>
            <a:p>
              <a:r>
                <a:rPr kumimoji="1" lang="ja-JP" altLang="en-US" sz="2000" b="1" dirty="0">
                  <a:latin typeface="ＭＳ Ｐゴシック" panose="020B0600070205080204" pitchFamily="50" charset="-128"/>
                  <a:ea typeface="ＭＳ Ｐゴシック" panose="020B0600070205080204" pitchFamily="50" charset="-128"/>
                </a:rPr>
                <a:t>測定指標</a:t>
              </a:r>
            </a:p>
          </p:txBody>
        </p:sp>
        <p:sp>
          <p:nvSpPr>
            <p:cNvPr id="6" name="テキスト ボックス 5">
              <a:extLst>
                <a:ext uri="{FF2B5EF4-FFF2-40B4-BE49-F238E27FC236}">
                  <a16:creationId xmlns:a16="http://schemas.microsoft.com/office/drawing/2014/main" id="{171E76C7-465E-A8D2-0329-74290399ABB6}"/>
                </a:ext>
              </a:extLst>
            </p:cNvPr>
            <p:cNvSpPr txBox="1"/>
            <p:nvPr/>
          </p:nvSpPr>
          <p:spPr>
            <a:xfrm>
              <a:off x="1084165" y="2342895"/>
              <a:ext cx="9751290" cy="400110"/>
            </a:xfrm>
            <a:prstGeom prst="rect">
              <a:avLst/>
            </a:prstGeom>
            <a:noFill/>
          </p:spPr>
          <p:txBody>
            <a:bodyPr wrap="square" rtlCol="0">
              <a:spAutoFit/>
            </a:bodyPr>
            <a:lstStyle/>
            <a:p>
              <a:r>
                <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1. </a:t>
              </a:r>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生理指標：</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Fitbit</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より，</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心拍数，心拍変動，消費カロリー，歩数，睡眠時間を測定する。</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FC70794D-B945-F951-6483-3048A8828CCD}"/>
                </a:ext>
              </a:extLst>
            </p:cNvPr>
            <p:cNvSpPr txBox="1"/>
            <p:nvPr/>
          </p:nvSpPr>
          <p:spPr>
            <a:xfrm>
              <a:off x="1084166" y="2724697"/>
              <a:ext cx="9986516" cy="707886"/>
            </a:xfrm>
            <a:prstGeom prst="rect">
              <a:avLst/>
            </a:prstGeom>
            <a:noFill/>
          </p:spPr>
          <p:txBody>
            <a:bodyPr wrap="square" rtlCol="0">
              <a:spAutoFit/>
            </a:bodyPr>
            <a:lstStyle/>
            <a:p>
              <a:r>
                <a:rPr lang="en-US" altLang="ja-JP" sz="20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2. </a:t>
              </a:r>
              <a:r>
                <a:rPr lang="ja-JP" altLang="en-US" sz="20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心理</a:t>
              </a:r>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指標：</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QOL</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の測定に</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SF-8(</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福原・鈴鴨，</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2004)</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，精神的健康の測定に</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GHQ(</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中川・大坊，</a:t>
              </a:r>
              <a:r>
                <a:rPr lang="en-US"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1985)</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を使用する。</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主観的幸福感も</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grpSp>
        <p:nvGrpSpPr>
          <p:cNvPr id="17" name="グループ化 16">
            <a:extLst>
              <a:ext uri="{FF2B5EF4-FFF2-40B4-BE49-F238E27FC236}">
                <a16:creationId xmlns:a16="http://schemas.microsoft.com/office/drawing/2014/main" id="{6BD45620-D517-7B4B-28EB-C5675A5789FE}"/>
              </a:ext>
            </a:extLst>
          </p:cNvPr>
          <p:cNvGrpSpPr/>
          <p:nvPr/>
        </p:nvGrpSpPr>
        <p:grpSpPr>
          <a:xfrm>
            <a:off x="985128" y="2657221"/>
            <a:ext cx="8364677" cy="780762"/>
            <a:chOff x="877934" y="2797648"/>
            <a:chExt cx="8364677" cy="780762"/>
          </a:xfrm>
        </p:grpSpPr>
        <p:sp>
          <p:nvSpPr>
            <p:cNvPr id="14" name="テキスト ボックス 13">
              <a:extLst>
                <a:ext uri="{FF2B5EF4-FFF2-40B4-BE49-F238E27FC236}">
                  <a16:creationId xmlns:a16="http://schemas.microsoft.com/office/drawing/2014/main" id="{A9EBEFE9-46B3-217C-2F14-F50D1C01B3CB}"/>
                </a:ext>
              </a:extLst>
            </p:cNvPr>
            <p:cNvSpPr txBox="1"/>
            <p:nvPr/>
          </p:nvSpPr>
          <p:spPr>
            <a:xfrm>
              <a:off x="877934" y="2797648"/>
              <a:ext cx="3154101" cy="400110"/>
            </a:xfrm>
            <a:prstGeom prst="rect">
              <a:avLst/>
            </a:prstGeom>
            <a:noFill/>
          </p:spPr>
          <p:txBody>
            <a:bodyPr wrap="square" rtlCol="0">
              <a:spAutoFit/>
            </a:bodyPr>
            <a:lstStyle/>
            <a:p>
              <a:r>
                <a:rPr kumimoji="1" lang="ja-JP" altLang="en-US" sz="2000" b="1" dirty="0">
                  <a:latin typeface="ＭＳ Ｐゴシック" panose="020B0600070205080204" pitchFamily="50" charset="-128"/>
                  <a:ea typeface="ＭＳ Ｐゴシック" panose="020B0600070205080204" pitchFamily="50" charset="-128"/>
                </a:rPr>
                <a:t>装置</a:t>
              </a:r>
            </a:p>
          </p:txBody>
        </p:sp>
        <p:sp>
          <p:nvSpPr>
            <p:cNvPr id="13" name="テキスト ボックス 12">
              <a:extLst>
                <a:ext uri="{FF2B5EF4-FFF2-40B4-BE49-F238E27FC236}">
                  <a16:creationId xmlns:a16="http://schemas.microsoft.com/office/drawing/2014/main" id="{563CFF99-9C1A-E3CA-26F5-58E87F5DB858}"/>
                </a:ext>
              </a:extLst>
            </p:cNvPr>
            <p:cNvSpPr txBox="1"/>
            <p:nvPr/>
          </p:nvSpPr>
          <p:spPr>
            <a:xfrm>
              <a:off x="1080833" y="3178300"/>
              <a:ext cx="8161778" cy="400110"/>
            </a:xfrm>
            <a:prstGeom prst="rect">
              <a:avLst/>
            </a:prstGeom>
            <a:noFill/>
          </p:spPr>
          <p:txBody>
            <a:bodyPr wrap="square" rtlCol="0">
              <a:spAutoFit/>
            </a:bodyPr>
            <a:lstStyle/>
            <a:p>
              <a:r>
                <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Fitbit</a:t>
              </a:r>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社製の</a:t>
              </a:r>
              <a:r>
                <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FitbitCharge4,6</a:t>
              </a:r>
              <a:r>
                <a:rPr lang="ja-JP" altLang="en-US"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を使用する。</a:t>
              </a:r>
              <a:endParaRPr lang="en-US" altLang="ja-JP" sz="2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grpSp>
        <p:nvGrpSpPr>
          <p:cNvPr id="67" name="グループ化 66">
            <a:extLst>
              <a:ext uri="{FF2B5EF4-FFF2-40B4-BE49-F238E27FC236}">
                <a16:creationId xmlns:a16="http://schemas.microsoft.com/office/drawing/2014/main" id="{60120C45-5DFF-0CA9-DB01-01E1B9698A9C}"/>
              </a:ext>
            </a:extLst>
          </p:cNvPr>
          <p:cNvGrpSpPr/>
          <p:nvPr/>
        </p:nvGrpSpPr>
        <p:grpSpPr>
          <a:xfrm>
            <a:off x="985128" y="3818635"/>
            <a:ext cx="9334386" cy="2188221"/>
            <a:chOff x="875423" y="3512875"/>
            <a:chExt cx="9334386" cy="2188221"/>
          </a:xfrm>
        </p:grpSpPr>
        <p:sp>
          <p:nvSpPr>
            <p:cNvPr id="15" name="テキスト ボックス 14">
              <a:extLst>
                <a:ext uri="{FF2B5EF4-FFF2-40B4-BE49-F238E27FC236}">
                  <a16:creationId xmlns:a16="http://schemas.microsoft.com/office/drawing/2014/main" id="{4B4A033C-76F7-AB03-0152-A81DF0D9F06C}"/>
                </a:ext>
              </a:extLst>
            </p:cNvPr>
            <p:cNvSpPr txBox="1"/>
            <p:nvPr/>
          </p:nvSpPr>
          <p:spPr>
            <a:xfrm>
              <a:off x="875423" y="3512875"/>
              <a:ext cx="3154101" cy="400110"/>
            </a:xfrm>
            <a:prstGeom prst="rect">
              <a:avLst/>
            </a:prstGeom>
            <a:noFill/>
          </p:spPr>
          <p:txBody>
            <a:bodyPr wrap="square" rtlCol="0">
              <a:spAutoFit/>
            </a:bodyPr>
            <a:lstStyle/>
            <a:p>
              <a:r>
                <a:rPr kumimoji="1" lang="ja-JP" altLang="en-US" sz="2000" b="1" dirty="0">
                  <a:latin typeface="ＭＳ Ｐゴシック" panose="020B0600070205080204" pitchFamily="50" charset="-128"/>
                  <a:ea typeface="ＭＳ Ｐゴシック" panose="020B0600070205080204" pitchFamily="50" charset="-128"/>
                </a:rPr>
                <a:t>実験スケジュール</a:t>
              </a:r>
            </a:p>
          </p:txBody>
        </p:sp>
        <p:grpSp>
          <p:nvGrpSpPr>
            <p:cNvPr id="56" name="グループ化 55">
              <a:extLst>
                <a:ext uri="{FF2B5EF4-FFF2-40B4-BE49-F238E27FC236}">
                  <a16:creationId xmlns:a16="http://schemas.microsoft.com/office/drawing/2014/main" id="{A191DD03-0ACB-945D-5BAA-97AF2E92A60D}"/>
                </a:ext>
              </a:extLst>
            </p:cNvPr>
            <p:cNvGrpSpPr/>
            <p:nvPr/>
          </p:nvGrpSpPr>
          <p:grpSpPr>
            <a:xfrm>
              <a:off x="1806158" y="4154905"/>
              <a:ext cx="8403651" cy="1546191"/>
              <a:chOff x="2078219" y="2833817"/>
              <a:chExt cx="8983756" cy="1718221"/>
            </a:xfrm>
          </p:grpSpPr>
          <p:sp>
            <p:nvSpPr>
              <p:cNvPr id="57" name="正方形/長方形 56">
                <a:extLst>
                  <a:ext uri="{FF2B5EF4-FFF2-40B4-BE49-F238E27FC236}">
                    <a16:creationId xmlns:a16="http://schemas.microsoft.com/office/drawing/2014/main" id="{2FDA28C4-EAEB-68F3-4B65-396FEAB6BD2E}"/>
                  </a:ext>
                </a:extLst>
              </p:cNvPr>
              <p:cNvSpPr/>
              <p:nvPr/>
            </p:nvSpPr>
            <p:spPr>
              <a:xfrm>
                <a:off x="2078219" y="2833817"/>
                <a:ext cx="2376043" cy="7961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b="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AI</a:t>
                </a:r>
                <a:r>
                  <a:rPr lang="ja-JP" altLang="en-US" b="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サポートあり</a:t>
                </a:r>
                <a:endParaRPr lang="en-US" altLang="ja-JP" b="1"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ctr"/>
                <a:r>
                  <a:rPr lang="en-US" altLang="ja-JP" b="1" dirty="0">
                    <a:latin typeface="ＭＳ Ｐゴシック" panose="020B0600070205080204" pitchFamily="50" charset="-128"/>
                    <a:ea typeface="ＭＳ Ｐゴシック" panose="020B0600070205080204" pitchFamily="50" charset="-128"/>
                  </a:rPr>
                  <a:t>4</a:t>
                </a:r>
                <a:r>
                  <a:rPr lang="ja-JP" altLang="en-US" b="1" dirty="0">
                    <a:latin typeface="ＭＳ Ｐゴシック" panose="020B0600070205080204" pitchFamily="50" charset="-128"/>
                    <a:ea typeface="ＭＳ Ｐゴシック" panose="020B0600070205080204" pitchFamily="50" charset="-128"/>
                  </a:rPr>
                  <a:t>週間</a:t>
                </a:r>
                <a:endParaRPr kumimoji="1" lang="ja-JP" altLang="en-US" b="1" dirty="0">
                  <a:latin typeface="ＭＳ Ｐゴシック" panose="020B0600070205080204" pitchFamily="50" charset="-128"/>
                  <a:ea typeface="ＭＳ Ｐゴシック" panose="020B0600070205080204" pitchFamily="50" charset="-128"/>
                </a:endParaRPr>
              </a:p>
            </p:txBody>
          </p:sp>
          <p:sp>
            <p:nvSpPr>
              <p:cNvPr id="58" name="正方形/長方形 57">
                <a:extLst>
                  <a:ext uri="{FF2B5EF4-FFF2-40B4-BE49-F238E27FC236}">
                    <a16:creationId xmlns:a16="http://schemas.microsoft.com/office/drawing/2014/main" id="{286EE1B9-5402-B776-32E9-07C3C06C1C66}"/>
                  </a:ext>
                </a:extLst>
              </p:cNvPr>
              <p:cNvSpPr/>
              <p:nvPr/>
            </p:nvSpPr>
            <p:spPr>
              <a:xfrm>
                <a:off x="4999068" y="2833817"/>
                <a:ext cx="2176263" cy="7961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b="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AI</a:t>
                </a:r>
                <a:r>
                  <a:rPr lang="ja-JP" altLang="en-US" b="1" dirty="0">
                    <a:latin typeface="ＭＳ Ｐゴシック" panose="020B0600070205080204" pitchFamily="50" charset="-128"/>
                    <a:ea typeface="ＭＳ Ｐゴシック" panose="020B0600070205080204" pitchFamily="50" charset="-128"/>
                    <a:cs typeface="Times New Roman" panose="02020603050405020304" pitchFamily="18" charset="0"/>
                  </a:rPr>
                  <a:t>サポート</a:t>
                </a:r>
                <a:r>
                  <a:rPr lang="ja-JP" altLang="en-US" b="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なし</a:t>
                </a:r>
                <a:br>
                  <a:rPr kumimoji="1" lang="en-US" altLang="ja-JP" b="1" dirty="0">
                    <a:latin typeface="ＭＳ Ｐゴシック" panose="020B0600070205080204" pitchFamily="50" charset="-128"/>
                    <a:ea typeface="ＭＳ Ｐゴシック" panose="020B0600070205080204" pitchFamily="50" charset="-128"/>
                  </a:rPr>
                </a:br>
                <a:r>
                  <a:rPr kumimoji="1" lang="en-US" altLang="ja-JP" b="1" dirty="0">
                    <a:latin typeface="ＭＳ Ｐゴシック" panose="020B0600070205080204" pitchFamily="50" charset="-128"/>
                    <a:ea typeface="ＭＳ Ｐゴシック" panose="020B0600070205080204" pitchFamily="50" charset="-128"/>
                  </a:rPr>
                  <a:t>4</a:t>
                </a:r>
                <a:r>
                  <a:rPr lang="ja-JP" altLang="en-US" b="1" dirty="0">
                    <a:latin typeface="ＭＳ Ｐゴシック" panose="020B0600070205080204" pitchFamily="50" charset="-128"/>
                    <a:ea typeface="ＭＳ Ｐゴシック" panose="020B0600070205080204" pitchFamily="50" charset="-128"/>
                  </a:rPr>
                  <a:t>週間</a:t>
                </a:r>
                <a:endParaRPr kumimoji="1" lang="ja-JP" altLang="en-US" b="1" dirty="0">
                  <a:latin typeface="ＭＳ Ｐゴシック" panose="020B0600070205080204" pitchFamily="50" charset="-128"/>
                  <a:ea typeface="ＭＳ Ｐゴシック" panose="020B0600070205080204" pitchFamily="50" charset="-128"/>
                </a:endParaRPr>
              </a:p>
            </p:txBody>
          </p:sp>
          <p:cxnSp>
            <p:nvCxnSpPr>
              <p:cNvPr id="59" name="直線矢印コネクタ 58">
                <a:extLst>
                  <a:ext uri="{FF2B5EF4-FFF2-40B4-BE49-F238E27FC236}">
                    <a16:creationId xmlns:a16="http://schemas.microsoft.com/office/drawing/2014/main" id="{D80894D3-2844-C55D-4F92-538118D91478}"/>
                  </a:ext>
                </a:extLst>
              </p:cNvPr>
              <p:cNvCxnSpPr>
                <a:cxnSpLocks/>
              </p:cNvCxnSpPr>
              <p:nvPr/>
            </p:nvCxnSpPr>
            <p:spPr>
              <a:xfrm>
                <a:off x="4449761" y="3250786"/>
                <a:ext cx="5564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FA5FBD3B-8965-B028-C26C-CCC4B0991693}"/>
                  </a:ext>
                </a:extLst>
              </p:cNvPr>
              <p:cNvSpPr/>
              <p:nvPr/>
            </p:nvSpPr>
            <p:spPr>
              <a:xfrm>
                <a:off x="7720136" y="2835875"/>
                <a:ext cx="2178891" cy="7961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b="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AI</a:t>
                </a:r>
                <a:r>
                  <a:rPr lang="ja-JP" altLang="en-US" b="1" dirty="0">
                    <a:latin typeface="ＭＳ Ｐゴシック" panose="020B0600070205080204" pitchFamily="50" charset="-128"/>
                    <a:ea typeface="ＭＳ Ｐゴシック" panose="020B0600070205080204" pitchFamily="50" charset="-128"/>
                    <a:cs typeface="Times New Roman" panose="02020603050405020304" pitchFamily="18" charset="0"/>
                  </a:rPr>
                  <a:t>サポート</a:t>
                </a:r>
                <a:r>
                  <a:rPr lang="ja-JP" altLang="en-US" b="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あり</a:t>
                </a:r>
                <a:br>
                  <a:rPr kumimoji="1" lang="en-US" altLang="ja-JP" b="1" dirty="0">
                    <a:latin typeface="ＭＳ Ｐゴシック" panose="020B0600070205080204" pitchFamily="50" charset="-128"/>
                    <a:ea typeface="ＭＳ Ｐゴシック" panose="020B0600070205080204" pitchFamily="50" charset="-128"/>
                  </a:rPr>
                </a:br>
                <a:r>
                  <a:rPr kumimoji="1" lang="en-US" altLang="ja-JP" b="1" dirty="0">
                    <a:latin typeface="ＭＳ Ｐゴシック" panose="020B0600070205080204" pitchFamily="50" charset="-128"/>
                    <a:ea typeface="ＭＳ Ｐゴシック" panose="020B0600070205080204" pitchFamily="50" charset="-128"/>
                  </a:rPr>
                  <a:t>4</a:t>
                </a:r>
                <a:r>
                  <a:rPr lang="ja-JP" altLang="en-US" b="1" dirty="0">
                    <a:latin typeface="ＭＳ Ｐゴシック" panose="020B0600070205080204" pitchFamily="50" charset="-128"/>
                    <a:ea typeface="ＭＳ Ｐゴシック" panose="020B0600070205080204" pitchFamily="50" charset="-128"/>
                  </a:rPr>
                  <a:t>週間</a:t>
                </a:r>
                <a:endParaRPr kumimoji="1" lang="ja-JP" altLang="en-US" b="1" dirty="0">
                  <a:latin typeface="ＭＳ Ｐゴシック" panose="020B0600070205080204" pitchFamily="50" charset="-128"/>
                  <a:ea typeface="ＭＳ Ｐゴシック" panose="020B0600070205080204" pitchFamily="50" charset="-128"/>
                </a:endParaRPr>
              </a:p>
            </p:txBody>
          </p:sp>
          <p:cxnSp>
            <p:nvCxnSpPr>
              <p:cNvPr id="61" name="直線矢印コネクタ 60">
                <a:extLst>
                  <a:ext uri="{FF2B5EF4-FFF2-40B4-BE49-F238E27FC236}">
                    <a16:creationId xmlns:a16="http://schemas.microsoft.com/office/drawing/2014/main" id="{49583821-41BF-3833-8C9C-D5F0B0D09C6D}"/>
                  </a:ext>
                </a:extLst>
              </p:cNvPr>
              <p:cNvCxnSpPr>
                <a:cxnSpLocks/>
              </p:cNvCxnSpPr>
              <p:nvPr/>
            </p:nvCxnSpPr>
            <p:spPr>
              <a:xfrm>
                <a:off x="7170829" y="3252844"/>
                <a:ext cx="5564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楕円 61">
                <a:extLst>
                  <a:ext uri="{FF2B5EF4-FFF2-40B4-BE49-F238E27FC236}">
                    <a16:creationId xmlns:a16="http://schemas.microsoft.com/office/drawing/2014/main" id="{75E7C68C-34E8-B0FD-3B8D-E8BCC4058B2A}"/>
                  </a:ext>
                </a:extLst>
              </p:cNvPr>
              <p:cNvSpPr/>
              <p:nvPr/>
            </p:nvSpPr>
            <p:spPr>
              <a:xfrm>
                <a:off x="2078219" y="3678959"/>
                <a:ext cx="211574" cy="2021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63" name="テキスト ボックス 62">
                <a:extLst>
                  <a:ext uri="{FF2B5EF4-FFF2-40B4-BE49-F238E27FC236}">
                    <a16:creationId xmlns:a16="http://schemas.microsoft.com/office/drawing/2014/main" id="{90FA097A-1ECB-CAF6-C65D-96BEE5EB0F4C}"/>
                  </a:ext>
                </a:extLst>
              </p:cNvPr>
              <p:cNvSpPr txBox="1"/>
              <p:nvPr/>
            </p:nvSpPr>
            <p:spPr>
              <a:xfrm>
                <a:off x="8565530" y="4141614"/>
                <a:ext cx="2496445" cy="410424"/>
              </a:xfrm>
              <a:prstGeom prst="rect">
                <a:avLst/>
              </a:prstGeom>
              <a:noFill/>
            </p:spPr>
            <p:txBody>
              <a:bodyPr wrap="square" rtlCol="0">
                <a:spAutoFit/>
              </a:bodyPr>
              <a:lstStyle/>
              <a:p>
                <a:r>
                  <a:rPr kumimoji="1" lang="ja-JP" altLang="en-US" b="1" dirty="0">
                    <a:latin typeface="ＭＳ Ｐゴシック" panose="020B0600070205080204" pitchFamily="50" charset="-128"/>
                    <a:ea typeface="ＭＳ Ｐゴシック" panose="020B0600070205080204" pitchFamily="50" charset="-128"/>
                  </a:rPr>
                  <a:t>●心理指標の回答</a:t>
                </a:r>
              </a:p>
            </p:txBody>
          </p:sp>
          <p:sp>
            <p:nvSpPr>
              <p:cNvPr id="64" name="楕円 63">
                <a:extLst>
                  <a:ext uri="{FF2B5EF4-FFF2-40B4-BE49-F238E27FC236}">
                    <a16:creationId xmlns:a16="http://schemas.microsoft.com/office/drawing/2014/main" id="{A5FC09B2-1675-0781-39E9-80C9B10E93AA}"/>
                  </a:ext>
                </a:extLst>
              </p:cNvPr>
              <p:cNvSpPr/>
              <p:nvPr/>
            </p:nvSpPr>
            <p:spPr>
              <a:xfrm>
                <a:off x="4893279" y="3678959"/>
                <a:ext cx="211575" cy="2021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65" name="楕円 64">
                <a:extLst>
                  <a:ext uri="{FF2B5EF4-FFF2-40B4-BE49-F238E27FC236}">
                    <a16:creationId xmlns:a16="http://schemas.microsoft.com/office/drawing/2014/main" id="{31827896-5052-032A-82F2-665DF1CF6BEB}"/>
                  </a:ext>
                </a:extLst>
              </p:cNvPr>
              <p:cNvSpPr/>
              <p:nvPr/>
            </p:nvSpPr>
            <p:spPr>
              <a:xfrm>
                <a:off x="7614347" y="3678959"/>
                <a:ext cx="211575" cy="2021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66" name="楕円 65">
                <a:extLst>
                  <a:ext uri="{FF2B5EF4-FFF2-40B4-BE49-F238E27FC236}">
                    <a16:creationId xmlns:a16="http://schemas.microsoft.com/office/drawing/2014/main" id="{6F339FC8-E2BE-8399-F75E-076736A54377}"/>
                  </a:ext>
                </a:extLst>
              </p:cNvPr>
              <p:cNvSpPr/>
              <p:nvPr/>
            </p:nvSpPr>
            <p:spPr>
              <a:xfrm>
                <a:off x="9813753" y="3678959"/>
                <a:ext cx="211574" cy="2021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grpSp>
    </p:spTree>
    <p:extLst>
      <p:ext uri="{BB962C8B-B14F-4D97-AF65-F5344CB8AC3E}">
        <p14:creationId xmlns:p14="http://schemas.microsoft.com/office/powerpoint/2010/main" val="117203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0AE1D925-ACE6-A8E6-0EC9-4F0894DA85EA}"/>
              </a:ext>
            </a:extLst>
          </p:cNvPr>
          <p:cNvGrpSpPr/>
          <p:nvPr/>
        </p:nvGrpSpPr>
        <p:grpSpPr>
          <a:xfrm>
            <a:off x="4086226" y="97779"/>
            <a:ext cx="3684756" cy="6662439"/>
            <a:chOff x="4375043" y="154704"/>
            <a:chExt cx="3684756" cy="6662439"/>
          </a:xfrm>
        </p:grpSpPr>
        <p:pic>
          <p:nvPicPr>
            <p:cNvPr id="9" name="図 8" descr="グラフ が含まれている画像&#10;&#10;自動的に生成された説明">
              <a:extLst>
                <a:ext uri="{FF2B5EF4-FFF2-40B4-BE49-F238E27FC236}">
                  <a16:creationId xmlns:a16="http://schemas.microsoft.com/office/drawing/2014/main" id="{443ABE85-DD58-4AAD-0F80-DE84C1811754}"/>
                </a:ext>
              </a:extLst>
            </p:cNvPr>
            <p:cNvPicPr>
              <a:picLocks noChangeAspect="1"/>
            </p:cNvPicPr>
            <p:nvPr/>
          </p:nvPicPr>
          <p:blipFill>
            <a:blip r:embed="rId3">
              <a:extLst>
                <a:ext uri="{28A0092B-C50C-407E-A947-70E740481C1C}">
                  <a14:useLocalDpi xmlns:a14="http://schemas.microsoft.com/office/drawing/2010/main" val="0"/>
                </a:ext>
              </a:extLst>
            </a:blip>
            <a:srcRect t="5416" b="17223"/>
            <a:stretch/>
          </p:blipFill>
          <p:spPr>
            <a:xfrm>
              <a:off x="4413032" y="692569"/>
              <a:ext cx="3618192" cy="6057899"/>
            </a:xfrm>
            <a:prstGeom prst="rect">
              <a:avLst/>
            </a:prstGeom>
          </p:spPr>
        </p:pic>
        <p:sp>
          <p:nvSpPr>
            <p:cNvPr id="22" name="四角形: 角を丸くする 21">
              <a:extLst>
                <a:ext uri="{FF2B5EF4-FFF2-40B4-BE49-F238E27FC236}">
                  <a16:creationId xmlns:a16="http://schemas.microsoft.com/office/drawing/2014/main" id="{606C92A3-7AEF-28E0-4FBB-215D7439BB0A}"/>
                </a:ext>
              </a:extLst>
            </p:cNvPr>
            <p:cNvSpPr/>
            <p:nvPr/>
          </p:nvSpPr>
          <p:spPr>
            <a:xfrm>
              <a:off x="4375043" y="428625"/>
              <a:ext cx="3684756" cy="6388518"/>
            </a:xfrm>
            <a:prstGeom prst="roundRect">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500"/>
            </a:p>
          </p:txBody>
        </p:sp>
        <p:sp>
          <p:nvSpPr>
            <p:cNvPr id="24" name="テキスト ボックス 23">
              <a:extLst>
                <a:ext uri="{FF2B5EF4-FFF2-40B4-BE49-F238E27FC236}">
                  <a16:creationId xmlns:a16="http://schemas.microsoft.com/office/drawing/2014/main" id="{E72A274B-1732-479B-5663-B33BB9E36DBA}"/>
                </a:ext>
              </a:extLst>
            </p:cNvPr>
            <p:cNvSpPr txBox="1"/>
            <p:nvPr/>
          </p:nvSpPr>
          <p:spPr>
            <a:xfrm>
              <a:off x="5288688" y="154704"/>
              <a:ext cx="1944974" cy="477054"/>
            </a:xfrm>
            <a:prstGeom prst="rect">
              <a:avLst/>
            </a:prstGeom>
            <a:solidFill>
              <a:schemeClr val="bg1"/>
            </a:solidFill>
          </p:spPr>
          <p:txBody>
            <a:bodyPr wrap="square">
              <a:spAutoFit/>
            </a:bodyPr>
            <a:lstStyle/>
            <a:p>
              <a:pPr algn="ctr"/>
              <a:r>
                <a:rPr lang="ja-JP" altLang="en-US" sz="2500" dirty="0">
                  <a:latin typeface="ＭＳ Ｐゴシック" panose="020B0600070205080204" pitchFamily="50" charset="-128"/>
                  <a:ea typeface="ＭＳ Ｐゴシック" panose="020B0600070205080204" pitchFamily="50" charset="-128"/>
                  <a:cs typeface="Times New Roman" panose="02020603050405020304" pitchFamily="18" charset="0"/>
                </a:rPr>
                <a:t>睡眠</a:t>
              </a:r>
            </a:p>
          </p:txBody>
        </p:sp>
      </p:grpSp>
      <p:grpSp>
        <p:nvGrpSpPr>
          <p:cNvPr id="28" name="グループ化 27">
            <a:extLst>
              <a:ext uri="{FF2B5EF4-FFF2-40B4-BE49-F238E27FC236}">
                <a16:creationId xmlns:a16="http://schemas.microsoft.com/office/drawing/2014/main" id="{2DE6A092-FC45-DE0A-B62A-B234E2B523E6}"/>
              </a:ext>
            </a:extLst>
          </p:cNvPr>
          <p:cNvGrpSpPr/>
          <p:nvPr/>
        </p:nvGrpSpPr>
        <p:grpSpPr>
          <a:xfrm>
            <a:off x="227954" y="97779"/>
            <a:ext cx="3684756" cy="6662442"/>
            <a:chOff x="8172927" y="154701"/>
            <a:chExt cx="3684756" cy="6662442"/>
          </a:xfrm>
        </p:grpSpPr>
        <p:pic>
          <p:nvPicPr>
            <p:cNvPr id="7" name="図 6" descr="グラフ&#10;&#10;自動的に生成された説明">
              <a:extLst>
                <a:ext uri="{FF2B5EF4-FFF2-40B4-BE49-F238E27FC236}">
                  <a16:creationId xmlns:a16="http://schemas.microsoft.com/office/drawing/2014/main" id="{E1464DDE-558F-23C4-A8CB-40973D4029E6}"/>
                </a:ext>
              </a:extLst>
            </p:cNvPr>
            <p:cNvPicPr>
              <a:picLocks noChangeAspect="1"/>
            </p:cNvPicPr>
            <p:nvPr/>
          </p:nvPicPr>
          <p:blipFill>
            <a:blip r:embed="rId4">
              <a:extLst>
                <a:ext uri="{28A0092B-C50C-407E-A947-70E740481C1C}">
                  <a14:useLocalDpi xmlns:a14="http://schemas.microsoft.com/office/drawing/2010/main" val="0"/>
                </a:ext>
              </a:extLst>
            </a:blip>
            <a:srcRect t="26458" b="35139"/>
            <a:stretch/>
          </p:blipFill>
          <p:spPr>
            <a:xfrm>
              <a:off x="8323057" y="730669"/>
              <a:ext cx="3506839" cy="2914649"/>
            </a:xfrm>
            <a:prstGeom prst="rect">
              <a:avLst/>
            </a:prstGeom>
          </p:spPr>
        </p:pic>
        <p:pic>
          <p:nvPicPr>
            <p:cNvPr id="13" name="図 12" descr="グラフ, ヒストグラム&#10;&#10;自動的に生成された説明">
              <a:extLst>
                <a:ext uri="{FF2B5EF4-FFF2-40B4-BE49-F238E27FC236}">
                  <a16:creationId xmlns:a16="http://schemas.microsoft.com/office/drawing/2014/main" id="{86420651-26FF-EC67-2970-29741CD863AB}"/>
                </a:ext>
              </a:extLst>
            </p:cNvPr>
            <p:cNvPicPr>
              <a:picLocks noChangeAspect="1"/>
            </p:cNvPicPr>
            <p:nvPr/>
          </p:nvPicPr>
          <p:blipFill>
            <a:blip r:embed="rId5">
              <a:extLst>
                <a:ext uri="{28A0092B-C50C-407E-A947-70E740481C1C}">
                  <a14:useLocalDpi xmlns:a14="http://schemas.microsoft.com/office/drawing/2010/main" val="0"/>
                </a:ext>
              </a:extLst>
            </a:blip>
            <a:srcRect t="26459" b="35139"/>
            <a:stretch/>
          </p:blipFill>
          <p:spPr>
            <a:xfrm>
              <a:off x="8323056" y="3873918"/>
              <a:ext cx="3506840" cy="2914650"/>
            </a:xfrm>
            <a:prstGeom prst="rect">
              <a:avLst/>
            </a:prstGeom>
          </p:spPr>
        </p:pic>
        <p:sp>
          <p:nvSpPr>
            <p:cNvPr id="23" name="四角形: 角を丸くする 22">
              <a:extLst>
                <a:ext uri="{FF2B5EF4-FFF2-40B4-BE49-F238E27FC236}">
                  <a16:creationId xmlns:a16="http://schemas.microsoft.com/office/drawing/2014/main" id="{65C73E1E-892D-0EF2-666E-5D4B94656223}"/>
                </a:ext>
              </a:extLst>
            </p:cNvPr>
            <p:cNvSpPr/>
            <p:nvPr/>
          </p:nvSpPr>
          <p:spPr>
            <a:xfrm>
              <a:off x="8172927" y="428625"/>
              <a:ext cx="3684756" cy="6388518"/>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500"/>
            </a:p>
          </p:txBody>
        </p:sp>
        <p:sp>
          <p:nvSpPr>
            <p:cNvPr id="25" name="テキスト ボックス 24">
              <a:extLst>
                <a:ext uri="{FF2B5EF4-FFF2-40B4-BE49-F238E27FC236}">
                  <a16:creationId xmlns:a16="http://schemas.microsoft.com/office/drawing/2014/main" id="{7116FC1D-403E-59AB-2E1A-BB10D242A2FB}"/>
                </a:ext>
              </a:extLst>
            </p:cNvPr>
            <p:cNvSpPr txBox="1"/>
            <p:nvPr/>
          </p:nvSpPr>
          <p:spPr>
            <a:xfrm>
              <a:off x="8960372" y="154701"/>
              <a:ext cx="2109865" cy="477054"/>
            </a:xfrm>
            <a:prstGeom prst="rect">
              <a:avLst/>
            </a:prstGeom>
            <a:solidFill>
              <a:schemeClr val="bg1"/>
            </a:solidFill>
          </p:spPr>
          <p:txBody>
            <a:bodyPr wrap="square">
              <a:spAutoFit/>
            </a:bodyPr>
            <a:lstStyle/>
            <a:p>
              <a:pPr algn="ctr"/>
              <a:r>
                <a:rPr lang="ja-JP" altLang="en-US" sz="2500" dirty="0">
                  <a:latin typeface="ＭＳ Ｐゴシック" panose="020B0600070205080204" pitchFamily="50" charset="-128"/>
                  <a:ea typeface="ＭＳ Ｐゴシック" panose="020B0600070205080204" pitchFamily="50" charset="-128"/>
                  <a:cs typeface="Times New Roman" panose="02020603050405020304" pitchFamily="18" charset="0"/>
                </a:rPr>
                <a:t>活動量</a:t>
              </a:r>
            </a:p>
          </p:txBody>
        </p:sp>
      </p:gr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ADF5CED2-329D-F77B-D442-5C4FC959FA04}"/>
              </a:ext>
            </a:extLst>
          </p:cNvPr>
          <p:cNvPicPr>
            <a:picLocks noChangeAspect="1"/>
          </p:cNvPicPr>
          <p:nvPr/>
        </p:nvPicPr>
        <p:blipFill>
          <a:blip r:embed="rId6">
            <a:extLst>
              <a:ext uri="{28A0092B-C50C-407E-A947-70E740481C1C}">
                <a14:useLocalDpi xmlns:a14="http://schemas.microsoft.com/office/drawing/2010/main" val="0"/>
              </a:ext>
            </a:extLst>
          </a:blip>
          <a:srcRect t="5656" b="59205"/>
          <a:stretch/>
        </p:blipFill>
        <p:spPr>
          <a:xfrm>
            <a:off x="8147825" y="673746"/>
            <a:ext cx="3682276" cy="2800349"/>
          </a:xfrm>
          <a:prstGeom prst="rect">
            <a:avLst/>
          </a:prstGeom>
        </p:spPr>
      </p:pic>
      <p:grpSp>
        <p:nvGrpSpPr>
          <p:cNvPr id="11" name="グループ化 10">
            <a:extLst>
              <a:ext uri="{FF2B5EF4-FFF2-40B4-BE49-F238E27FC236}">
                <a16:creationId xmlns:a16="http://schemas.microsoft.com/office/drawing/2014/main" id="{48011D36-12A0-C86A-DB1D-512EAB288B3A}"/>
              </a:ext>
            </a:extLst>
          </p:cNvPr>
          <p:cNvGrpSpPr/>
          <p:nvPr/>
        </p:nvGrpSpPr>
        <p:grpSpPr>
          <a:xfrm>
            <a:off x="7965235" y="3588396"/>
            <a:ext cx="3993703" cy="2980524"/>
            <a:chOff x="8045971" y="3688967"/>
            <a:chExt cx="3859758" cy="2904327"/>
          </a:xfrm>
        </p:grpSpPr>
        <p:pic>
          <p:nvPicPr>
            <p:cNvPr id="18" name="図 17">
              <a:extLst>
                <a:ext uri="{FF2B5EF4-FFF2-40B4-BE49-F238E27FC236}">
                  <a16:creationId xmlns:a16="http://schemas.microsoft.com/office/drawing/2014/main" id="{65D01A87-AAF6-0E0B-F5EF-9D2AECD4F4A6}"/>
                </a:ext>
              </a:extLst>
            </p:cNvPr>
            <p:cNvPicPr>
              <a:picLocks noChangeAspect="1"/>
            </p:cNvPicPr>
            <p:nvPr/>
          </p:nvPicPr>
          <p:blipFill>
            <a:blip r:embed="rId7"/>
            <a:stretch>
              <a:fillRect/>
            </a:stretch>
          </p:blipFill>
          <p:spPr>
            <a:xfrm>
              <a:off x="8045971" y="3974917"/>
              <a:ext cx="3859758" cy="2618377"/>
            </a:xfrm>
            <a:prstGeom prst="rect">
              <a:avLst/>
            </a:prstGeom>
          </p:spPr>
        </p:pic>
        <p:pic>
          <p:nvPicPr>
            <p:cNvPr id="10" name="図 9">
              <a:extLst>
                <a:ext uri="{FF2B5EF4-FFF2-40B4-BE49-F238E27FC236}">
                  <a16:creationId xmlns:a16="http://schemas.microsoft.com/office/drawing/2014/main" id="{C90FD000-1A12-0510-E4F5-BF5DBBA82FE6}"/>
                </a:ext>
              </a:extLst>
            </p:cNvPr>
            <p:cNvPicPr>
              <a:picLocks noChangeAspect="1"/>
            </p:cNvPicPr>
            <p:nvPr/>
          </p:nvPicPr>
          <p:blipFill>
            <a:blip r:embed="rId8"/>
            <a:srcRect t="73492"/>
            <a:stretch/>
          </p:blipFill>
          <p:spPr>
            <a:xfrm>
              <a:off x="8095197" y="3688967"/>
              <a:ext cx="3810532" cy="297978"/>
            </a:xfrm>
            <a:prstGeom prst="rect">
              <a:avLst/>
            </a:prstGeom>
          </p:spPr>
        </p:pic>
      </p:grpSp>
      <p:sp>
        <p:nvSpPr>
          <p:cNvPr id="12" name="四角形: 角を丸くする 11">
            <a:extLst>
              <a:ext uri="{FF2B5EF4-FFF2-40B4-BE49-F238E27FC236}">
                <a16:creationId xmlns:a16="http://schemas.microsoft.com/office/drawing/2014/main" id="{74B03F0A-1465-F1B7-14D2-ABDE8F612C11}"/>
              </a:ext>
            </a:extLst>
          </p:cNvPr>
          <p:cNvSpPr/>
          <p:nvPr/>
        </p:nvSpPr>
        <p:spPr>
          <a:xfrm>
            <a:off x="7956550" y="371702"/>
            <a:ext cx="4038600" cy="6388518"/>
          </a:xfrm>
          <a:prstGeom prst="round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07137D16-B7DC-E70C-3A51-1C90667C2D15}"/>
              </a:ext>
            </a:extLst>
          </p:cNvPr>
          <p:cNvSpPr txBox="1"/>
          <p:nvPr/>
        </p:nvSpPr>
        <p:spPr>
          <a:xfrm>
            <a:off x="8367808" y="97779"/>
            <a:ext cx="3276302" cy="477054"/>
          </a:xfrm>
          <a:prstGeom prst="rect">
            <a:avLst/>
          </a:prstGeom>
          <a:solidFill>
            <a:schemeClr val="bg1"/>
          </a:solidFill>
        </p:spPr>
        <p:txBody>
          <a:bodyPr wrap="square">
            <a:spAutoFit/>
          </a:bodyPr>
          <a:lstStyle/>
          <a:p>
            <a:pPr algn="ctr"/>
            <a:r>
              <a:rPr lang="ja-JP" altLang="en-US" sz="2500" dirty="0">
                <a:latin typeface="ＭＳ Ｐゴシック" panose="020B0600070205080204" pitchFamily="50" charset="-128"/>
                <a:ea typeface="ＭＳ Ｐゴシック" panose="020B0600070205080204" pitchFamily="50" charset="-128"/>
                <a:cs typeface="Times New Roman" panose="02020603050405020304" pitchFamily="18" charset="0"/>
              </a:rPr>
              <a:t>生理指標</a:t>
            </a:r>
          </a:p>
        </p:txBody>
      </p:sp>
      <p:cxnSp>
        <p:nvCxnSpPr>
          <p:cNvPr id="19" name="直線コネクタ 18">
            <a:extLst>
              <a:ext uri="{FF2B5EF4-FFF2-40B4-BE49-F238E27FC236}">
                <a16:creationId xmlns:a16="http://schemas.microsoft.com/office/drawing/2014/main" id="{735E9D56-5E96-540B-1E54-17A23D90EA05}"/>
              </a:ext>
            </a:extLst>
          </p:cNvPr>
          <p:cNvCxnSpPr>
            <a:cxnSpLocks/>
          </p:cNvCxnSpPr>
          <p:nvPr/>
        </p:nvCxnSpPr>
        <p:spPr>
          <a:xfrm>
            <a:off x="7956550" y="3491098"/>
            <a:ext cx="4038600"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D7B2029E-2995-351E-1624-E10ECDE4564F}"/>
              </a:ext>
            </a:extLst>
          </p:cNvPr>
          <p:cNvCxnSpPr>
            <a:cxnSpLocks/>
          </p:cNvCxnSpPr>
          <p:nvPr/>
        </p:nvCxnSpPr>
        <p:spPr>
          <a:xfrm>
            <a:off x="237007" y="3668598"/>
            <a:ext cx="365696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19351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C06A4B3B002E764CA25A12E1A33A11E9" ma:contentTypeVersion="8" ma:contentTypeDescription="新しいドキュメントを作成します。" ma:contentTypeScope="" ma:versionID="1ca6f9a0c7550ae5500b3215cca7df1d">
  <xsd:schema xmlns:xsd="http://www.w3.org/2001/XMLSchema" xmlns:xs="http://www.w3.org/2001/XMLSchema" xmlns:p="http://schemas.microsoft.com/office/2006/metadata/properties" xmlns:ns2="c871acd6-b6f0-4a32-ad29-8840c01049a4" targetNamespace="http://schemas.microsoft.com/office/2006/metadata/properties" ma:root="true" ma:fieldsID="7ee16001730c541ddca896883c15bc59" ns2:_="">
    <xsd:import namespace="c871acd6-b6f0-4a32-ad29-8840c01049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71acd6-b6f0-4a32-ad29-8840c01049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5F23DB-1951-4226-BF03-88838DA75B56}">
  <ds:schemaRefs>
    <ds:schemaRef ds:uri="http://schemas.microsoft.com/sharepoint/v3/contenttype/forms"/>
  </ds:schemaRefs>
</ds:datastoreItem>
</file>

<file path=customXml/itemProps2.xml><?xml version="1.0" encoding="utf-8"?>
<ds:datastoreItem xmlns:ds="http://schemas.openxmlformats.org/officeDocument/2006/customXml" ds:itemID="{D9DB83C7-F5CA-4488-9414-62D018489E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71acd6-b6f0-4a32-ad29-8840c01049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3842</TotalTime>
  <Words>1817</Words>
  <Application>Microsoft Office PowerPoint</Application>
  <PresentationFormat>ワイド画面</PresentationFormat>
  <Paragraphs>182</Paragraphs>
  <Slides>18</Slides>
  <Notes>15</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18</vt:i4>
      </vt:variant>
    </vt:vector>
  </HeadingPairs>
  <TitlesOfParts>
    <vt:vector size="25" baseType="lpstr">
      <vt:lpstr>ＭＳ Ｐゴシック</vt:lpstr>
      <vt:lpstr>游ゴシック</vt:lpstr>
      <vt:lpstr>游ゴシック Light</vt:lpstr>
      <vt:lpstr>游明朝</vt:lpstr>
      <vt:lpstr>Arial</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 o</dc:creator>
  <cp:lastModifiedBy>重田 真宏</cp:lastModifiedBy>
  <cp:revision>293</cp:revision>
  <dcterms:created xsi:type="dcterms:W3CDTF">2024-05-22T06:31:33Z</dcterms:created>
  <dcterms:modified xsi:type="dcterms:W3CDTF">2024-11-13T08:46:55Z</dcterms:modified>
</cp:coreProperties>
</file>