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21" r:id="rId2"/>
    <p:sldId id="304" r:id="rId3"/>
    <p:sldId id="456" r:id="rId4"/>
    <p:sldId id="423" r:id="rId5"/>
    <p:sldId id="405" r:id="rId6"/>
    <p:sldId id="463" r:id="rId7"/>
    <p:sldId id="389" r:id="rId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9" autoAdjust="0"/>
    <p:restoredTop sz="94660"/>
  </p:normalViewPr>
  <p:slideViewPr>
    <p:cSldViewPr snapToGrid="0">
      <p:cViewPr varScale="1">
        <p:scale>
          <a:sx n="108" d="100"/>
          <a:sy n="108" d="100"/>
        </p:scale>
        <p:origin x="96" y="5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2DE04-9873-442A-A887-67B96F6E784C}" type="datetimeFigureOut">
              <a:rPr kumimoji="1" lang="ja-JP" altLang="en-US" smtClean="0"/>
              <a:t>2024/8/3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1F686-9B5F-4EC7-AC2C-5291B5CBB89E}" type="slidenum">
              <a:rPr kumimoji="1" lang="ja-JP" altLang="en-US" smtClean="0"/>
              <a:t>‹#›</a:t>
            </a:fld>
            <a:endParaRPr kumimoji="1" lang="ja-JP" altLang="en-US"/>
          </a:p>
        </p:txBody>
      </p:sp>
    </p:spTree>
    <p:extLst>
      <p:ext uri="{BB962C8B-B14F-4D97-AF65-F5344CB8AC3E}">
        <p14:creationId xmlns:p14="http://schemas.microsoft.com/office/powerpoint/2010/main" val="3973566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dirty="0"/>
              <a:t>なぜなの</a:t>
            </a:r>
            <a:br>
              <a:rPr lang="ja-JP" altLang="en-US" dirty="0"/>
            </a:br>
            <a:br>
              <a:rPr lang="ja-JP" altLang="en-US" dirty="0"/>
            </a:br>
            <a:r>
              <a:rPr lang="ja-JP" altLang="en-US" dirty="0"/>
              <a:t>主な理由の</a:t>
            </a:r>
            <a:r>
              <a:rPr lang="en-US" altLang="ja-JP" dirty="0"/>
              <a:t>1</a:t>
            </a:r>
            <a:r>
              <a:rPr lang="ja-JP" altLang="en-US" dirty="0"/>
              <a:t>つに、測定装置の問題があります。大きい重い難しい高価などの理由によって、</a:t>
            </a:r>
            <a:endParaRPr lang="en-US" altLang="ja-JP" dirty="0"/>
          </a:p>
          <a:p>
            <a:pPr algn="l"/>
            <a:r>
              <a:rPr lang="ja-JP" altLang="en-US" dirty="0"/>
              <a:t>これらの装置を現場で使う事は難しいため、リラックセーション現場に適した測定装置の作成が必要となります。</a:t>
            </a:r>
            <a:br>
              <a:rPr lang="ja-JP" altLang="en-US" dirty="0"/>
            </a:br>
            <a:endParaRPr lang="en-US" altLang="ja-JP" dirty="0">
              <a:solidFill>
                <a:srgbClr val="FF2D2D"/>
              </a:solidFill>
            </a:endParaRPr>
          </a:p>
          <a:p>
            <a:pPr algn="l"/>
            <a:endParaRPr lang="en-US" altLang="ja-JP" dirty="0">
              <a:solidFill>
                <a:srgbClr val="FF2D2D"/>
              </a:solidFill>
            </a:endParaRPr>
          </a:p>
          <a:p>
            <a:pPr algn="l"/>
            <a:endParaRPr lang="en-US" altLang="ja-JP" dirty="0">
              <a:solidFill>
                <a:srgbClr val="FF2D2D"/>
              </a:solidFill>
            </a:endParaRPr>
          </a:p>
          <a:p>
            <a:pPr algn="l"/>
            <a:r>
              <a:rPr lang="ja-JP" altLang="en-US" dirty="0">
                <a:solidFill>
                  <a:srgbClr val="FF2D2D"/>
                </a:solidFill>
              </a:rPr>
              <a:t>ここでは、何故科学的な検討が行われにくいのかを述べます</a:t>
            </a:r>
            <a:endParaRPr lang="en-US" altLang="ja-JP" dirty="0">
              <a:solidFill>
                <a:srgbClr val="FF2D2D"/>
              </a:solidFill>
            </a:endParaRPr>
          </a:p>
          <a:p>
            <a:pPr defTabSz="911931">
              <a:defRPr/>
            </a:pPr>
            <a:r>
              <a:rPr lang="ja-JP" altLang="en-US" dirty="0">
                <a:solidFill>
                  <a:srgbClr val="FF2D2D"/>
                </a:solidFill>
              </a:rPr>
              <a:t>主な理由は、</a:t>
            </a:r>
            <a:r>
              <a:rPr lang="ja-JP" altLang="en-US" dirty="0">
                <a:solidFill>
                  <a:srgbClr val="E75A57"/>
                </a:solidFill>
                <a:latin typeface="+mn-ea"/>
              </a:rPr>
              <a:t>現行の測定器は現場での使用が難しい</a:t>
            </a:r>
            <a:r>
              <a:rPr lang="ja-JP" altLang="en-US" dirty="0">
                <a:solidFill>
                  <a:srgbClr val="FF2D2D"/>
                </a:solidFill>
              </a:rPr>
              <a:t>ことによります</a:t>
            </a:r>
            <a:endParaRPr lang="en-US" altLang="ja-JP" dirty="0">
              <a:solidFill>
                <a:srgbClr val="FF2D2D"/>
              </a:solidFill>
            </a:endParaRPr>
          </a:p>
          <a:p>
            <a:pPr defTabSz="911931">
              <a:defRPr/>
            </a:pPr>
            <a:r>
              <a:rPr lang="ja-JP" altLang="en-US" dirty="0">
                <a:solidFill>
                  <a:srgbClr val="FF2D2D"/>
                </a:solidFill>
              </a:rPr>
              <a:t>具体的には・・・</a:t>
            </a:r>
            <a:endParaRPr lang="en-US" altLang="ja-JP" dirty="0">
              <a:solidFill>
                <a:srgbClr val="FF2D2D"/>
              </a:solidFill>
            </a:endParaRPr>
          </a:p>
          <a:p>
            <a:pPr defTabSz="911931">
              <a:defRPr/>
            </a:pPr>
            <a:r>
              <a:rPr lang="ja-JP" altLang="en-US" dirty="0">
                <a:solidFill>
                  <a:srgbClr val="FF2D2D"/>
                </a:solidFill>
              </a:rPr>
              <a:t>そこで</a:t>
            </a:r>
            <a:r>
              <a:rPr lang="ja-JP" altLang="en-US" dirty="0">
                <a:solidFill>
                  <a:srgbClr val="E75A57"/>
                </a:solidFill>
              </a:rPr>
              <a:t>リラックス現場に適した測定器の作成が必要となります</a:t>
            </a:r>
            <a:endParaRPr lang="en-US" altLang="ja-JP" dirty="0">
              <a:solidFill>
                <a:srgbClr val="E75A57"/>
              </a:solidFill>
            </a:endParaRPr>
          </a:p>
          <a:p>
            <a:pPr defTabSz="911931">
              <a:defRPr/>
            </a:pPr>
            <a:endParaRPr lang="en-US" altLang="ja-JP" dirty="0">
              <a:solidFill>
                <a:srgbClr val="E75A57"/>
              </a:solidFill>
              <a:latin typeface="+mn-ea"/>
            </a:endParaRPr>
          </a:p>
          <a:p>
            <a:pPr defTabSz="911931">
              <a:defRPr/>
            </a:pPr>
            <a:endParaRPr lang="en-US" altLang="ja-JP" dirty="0">
              <a:solidFill>
                <a:srgbClr val="E75A57"/>
              </a:solidFill>
              <a:latin typeface="+mn-ea"/>
            </a:endParaRPr>
          </a:p>
          <a:p>
            <a:pPr defTabSz="911931">
              <a:defRPr/>
            </a:pPr>
            <a:endParaRPr lang="en-US" altLang="ja-JP" dirty="0">
              <a:solidFill>
                <a:srgbClr val="E75A57"/>
              </a:solidFill>
              <a:latin typeface="+mn-ea"/>
            </a:endParaRPr>
          </a:p>
          <a:p>
            <a:r>
              <a:rPr lang="ja-JP" altLang="en-US" dirty="0"/>
              <a:t>リラクセーション現場での運用を想定すると、</a:t>
            </a:r>
            <a:endParaRPr lang="en-US" altLang="ja-JP" dirty="0"/>
          </a:p>
          <a:p>
            <a:r>
              <a:rPr lang="ja-JP" altLang="en-US" dirty="0"/>
              <a:t>　　　　　　　　　　　　　市販の測定器は、</a:t>
            </a:r>
            <a:r>
              <a:rPr lang="ja-JP" altLang="en-US" dirty="0">
                <a:solidFill>
                  <a:srgbClr val="FF4747"/>
                </a:solidFill>
              </a:rPr>
              <a:t>さまざまな問題点</a:t>
            </a:r>
            <a:r>
              <a:rPr lang="ja-JP" altLang="en-US" dirty="0"/>
              <a:t>が存在する</a:t>
            </a:r>
          </a:p>
          <a:p>
            <a:pPr defTabSz="911931">
              <a:defRPr/>
            </a:pPr>
            <a:endParaRPr lang="ja-JP" altLang="en-US" dirty="0">
              <a:solidFill>
                <a:srgbClr val="E75A57"/>
              </a:solidFill>
              <a:latin typeface="+mn-ea"/>
            </a:endParaRPr>
          </a:p>
        </p:txBody>
      </p:sp>
      <p:sp>
        <p:nvSpPr>
          <p:cNvPr id="4" name="スライド番号プレースホルダー 3"/>
          <p:cNvSpPr>
            <a:spLocks noGrp="1"/>
          </p:cNvSpPr>
          <p:nvPr>
            <p:ph type="sldNum" sz="quarter" idx="10"/>
          </p:nvPr>
        </p:nvSpPr>
        <p:spPr/>
        <p:txBody>
          <a:bodyPr/>
          <a:lstStyle/>
          <a:p>
            <a:fld id="{4A90556A-5C70-4AF4-A3B3-5A78877B31DB}" type="slidenum">
              <a:rPr kumimoji="1" lang="ja-JP" altLang="en-US" smtClean="0"/>
              <a:t>1</a:t>
            </a:fld>
            <a:endParaRPr kumimoji="1" lang="ja-JP" altLang="en-US"/>
          </a:p>
        </p:txBody>
      </p:sp>
    </p:spTree>
    <p:extLst>
      <p:ext uri="{BB962C8B-B14F-4D97-AF65-F5344CB8AC3E}">
        <p14:creationId xmlns:p14="http://schemas.microsoft.com/office/powerpoint/2010/main" val="4256754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どうやって作るの</a:t>
            </a:r>
            <a:r>
              <a:rPr lang="en-US" altLang="ja-JP" dirty="0"/>
              <a:t>1-2</a:t>
            </a:r>
          </a:p>
          <a:p>
            <a:endParaRPr lang="en-US" altLang="ja-JP" dirty="0"/>
          </a:p>
          <a:p>
            <a:r>
              <a:rPr lang="ja-JP" altLang="en-US" dirty="0"/>
              <a:t>どうやって作るのかということですが、フィジカルコンピューティングやデジタルファブリケーションと</a:t>
            </a:r>
            <a:endParaRPr lang="en-US" altLang="ja-JP" dirty="0"/>
          </a:p>
          <a:p>
            <a:r>
              <a:rPr lang="ja-JP" altLang="en-US" dirty="0"/>
              <a:t>言う新しい技術を用いて行います。時間の都合で省略しますが、詳しくは資料ご覧ください。</a:t>
            </a:r>
            <a:endParaRPr kumimoji="1" lang="en-US" altLang="ja-JP" dirty="0"/>
          </a:p>
          <a:p>
            <a:endParaRPr kumimoji="1" lang="en-US" altLang="ja-JP" dirty="0"/>
          </a:p>
          <a:p>
            <a:endParaRPr kumimoji="1" lang="en-US" altLang="ja-JP" dirty="0"/>
          </a:p>
          <a:p>
            <a:endParaRPr kumimoji="1" lang="en-US" altLang="ja-JP" dirty="0"/>
          </a:p>
          <a:p>
            <a:r>
              <a:rPr kumimoji="1" lang="ja-JP" altLang="en-US" dirty="0"/>
              <a:t>どのように作成するのかをこれから述べます</a:t>
            </a:r>
            <a:endParaRPr kumimoji="1" lang="en-US" altLang="ja-JP" dirty="0"/>
          </a:p>
          <a:p>
            <a:r>
              <a:rPr kumimoji="1" lang="ja-JP" altLang="en-US" dirty="0"/>
              <a:t>ここでは、フィジカルコンピューティングとデジタルファブリケーションという新しい技術について、まずご説明します</a:t>
            </a:r>
            <a:endParaRPr kumimoji="1" lang="en-US" altLang="ja-JP" dirty="0"/>
          </a:p>
          <a:p>
            <a:r>
              <a:rPr kumimoji="1" lang="ja-JP" altLang="en-US" dirty="0"/>
              <a:t>（すごくわかりやすい説明が行われる）</a:t>
            </a:r>
            <a:endParaRPr kumimoji="1" lang="en-US" altLang="ja-JP" dirty="0"/>
          </a:p>
          <a:p>
            <a:endParaRPr kumimoji="1" lang="en-US" altLang="ja-JP" dirty="0"/>
          </a:p>
          <a:p>
            <a:r>
              <a:rPr kumimoji="1" lang="ja-JP" altLang="en-US" dirty="0"/>
              <a:t>このようなマイクロコンピュータは、低価格で扱いやすいものとなっているため、工学の・・・</a:t>
            </a:r>
          </a:p>
        </p:txBody>
      </p:sp>
      <p:sp>
        <p:nvSpPr>
          <p:cNvPr id="4" name="スライド番号プレースホルダー 3"/>
          <p:cNvSpPr>
            <a:spLocks noGrp="1"/>
          </p:cNvSpPr>
          <p:nvPr>
            <p:ph type="sldNum" sz="quarter" idx="10"/>
          </p:nvPr>
        </p:nvSpPr>
        <p:spPr/>
        <p:txBody>
          <a:bodyPr/>
          <a:lstStyle/>
          <a:p>
            <a:fld id="{4A90556A-5C70-4AF4-A3B3-5A78877B31DB}" type="slidenum">
              <a:rPr kumimoji="1" lang="ja-JP" altLang="en-US" smtClean="0"/>
              <a:t>2</a:t>
            </a:fld>
            <a:endParaRPr kumimoji="1" lang="ja-JP" altLang="en-US"/>
          </a:p>
        </p:txBody>
      </p:sp>
    </p:spTree>
    <p:extLst>
      <p:ext uri="{BB962C8B-B14F-4D97-AF65-F5344CB8AC3E}">
        <p14:creationId xmlns:p14="http://schemas.microsoft.com/office/powerpoint/2010/main" val="1408573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44B91-CE11-BF7E-A964-0DF52C6E705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E10FB2-376A-D40C-9581-A78745D4FA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E3F364E-9354-7E7A-A0AB-24FC75BCB3E2}"/>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dirty="0"/>
              <a:t>開発方法の二つ目に，デジタルファブリケーションを用いました。</a:t>
            </a:r>
            <a:endParaRPr kumimoji="1" lang="en-US" altLang="ja-JP" sz="120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デジタルファブリケーションとは，</a:t>
            </a:r>
            <a:r>
              <a:rPr lang="ja-JP" altLang="en-US" sz="1200" u="none" dirty="0">
                <a:latin typeface="ＭＳ Ｐゴシック" panose="020B0600070205080204" pitchFamily="50" charset="-128"/>
                <a:ea typeface="ＭＳ Ｐゴシック" panose="020B0600070205080204" pitchFamily="50" charset="-128"/>
              </a:rPr>
              <a:t>コンピュータと接続された工作機械を</a:t>
            </a:r>
            <a:r>
              <a:rPr lang="ja-JP" altLang="en-US" sz="1200" dirty="0">
                <a:latin typeface="ＭＳ Ｐゴシック" panose="020B0600070205080204" pitchFamily="50" charset="-128"/>
                <a:ea typeface="ＭＳ Ｐゴシック" panose="020B0600070205080204" pitchFamily="50" charset="-128"/>
              </a:rPr>
              <a:t>用いて，デジタルデータをもとに，</a:t>
            </a:r>
            <a:r>
              <a:rPr lang="ja-JP" altLang="en-US" sz="1200" dirty="0">
                <a:solidFill>
                  <a:srgbClr val="FF2D2D"/>
                </a:solidFill>
                <a:latin typeface="ＭＳ Ｐゴシック" panose="020B0600070205080204" pitchFamily="50" charset="-128"/>
                <a:ea typeface="ＭＳ Ｐゴシック" panose="020B0600070205080204" pitchFamily="50" charset="-128"/>
              </a:rPr>
              <a:t>金属や木材など様々な素材を造形する技術</a:t>
            </a:r>
            <a:r>
              <a:rPr lang="ja-JP" altLang="en-US" sz="1200" dirty="0">
                <a:latin typeface="ＭＳ Ｐゴシック" panose="020B0600070205080204" pitchFamily="50" charset="-128"/>
                <a:ea typeface="ＭＳ Ｐゴシック" panose="020B0600070205080204" pitchFamily="50" charset="-128"/>
              </a:rPr>
              <a:t>のことです。</a:t>
            </a:r>
            <a:endParaRPr lang="en-US" altLang="ja-JP" sz="1200"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solidFill>
                  <a:schemeClr val="tx1"/>
                </a:solidFill>
                <a:latin typeface="ＭＳ Ｐゴシック" panose="020B0600070205080204" pitchFamily="50" charset="-128"/>
                <a:ea typeface="ＭＳ Ｐゴシック" panose="020B0600070205080204" pitchFamily="50" charset="-128"/>
              </a:rPr>
              <a:t>3D</a:t>
            </a:r>
            <a:r>
              <a:rPr kumimoji="1" lang="ja-JP" altLang="en-US" sz="1800" dirty="0">
                <a:solidFill>
                  <a:schemeClr val="tx1"/>
                </a:solidFill>
                <a:latin typeface="ＭＳ Ｐゴシック" panose="020B0600070205080204" pitchFamily="50" charset="-128"/>
                <a:ea typeface="ＭＳ Ｐゴシック" panose="020B0600070205080204" pitchFamily="50" charset="-128"/>
              </a:rPr>
              <a:t>プリンタ，</a:t>
            </a:r>
            <a:r>
              <a:rPr kumimoji="1" lang="en-US" altLang="ja-JP" sz="1800" dirty="0">
                <a:solidFill>
                  <a:schemeClr val="tx1"/>
                </a:solidFill>
                <a:latin typeface="ＭＳ Ｐゴシック" panose="020B0600070205080204" pitchFamily="50" charset="-128"/>
                <a:ea typeface="ＭＳ Ｐゴシック" panose="020B0600070205080204" pitchFamily="50" charset="-128"/>
              </a:rPr>
              <a:t>CNC</a:t>
            </a:r>
            <a:r>
              <a:rPr kumimoji="1" lang="ja-JP" altLang="en-US" sz="1800" dirty="0">
                <a:solidFill>
                  <a:schemeClr val="tx1"/>
                </a:solidFill>
                <a:latin typeface="ＭＳ Ｐゴシック" panose="020B0600070205080204" pitchFamily="50" charset="-128"/>
                <a:ea typeface="ＭＳ Ｐゴシック" panose="020B0600070205080204" pitchFamily="50" charset="-128"/>
              </a:rPr>
              <a:t>ミリングマシン，</a:t>
            </a:r>
            <a:r>
              <a:rPr kumimoji="1" lang="en-US" altLang="ja-JP" sz="1800" dirty="0">
                <a:solidFill>
                  <a:schemeClr val="tx1"/>
                </a:solidFill>
                <a:latin typeface="ＭＳ Ｐゴシック" panose="020B0600070205080204" pitchFamily="50" charset="-128"/>
                <a:ea typeface="ＭＳ Ｐゴシック" panose="020B0600070205080204" pitchFamily="50" charset="-128"/>
              </a:rPr>
              <a:t>3D</a:t>
            </a:r>
            <a:r>
              <a:rPr kumimoji="1" lang="ja-JP" altLang="en-US" sz="1800" dirty="0">
                <a:solidFill>
                  <a:schemeClr val="tx1"/>
                </a:solidFill>
                <a:latin typeface="ＭＳ Ｐゴシック" panose="020B0600070205080204" pitchFamily="50" charset="-128"/>
                <a:ea typeface="ＭＳ Ｐゴシック" panose="020B0600070205080204" pitchFamily="50" charset="-128"/>
              </a:rPr>
              <a:t>スキャナなど，数多くの工作機器が存在し，これら技術を活用することで，設計から製造までのプロセスを大幅に短縮することが可能となります。</a:t>
            </a:r>
            <a:endParaRPr kumimoji="1" lang="en-US" altLang="ja-JP" sz="1800" dirty="0">
              <a:solidFill>
                <a:schemeClr val="tx1"/>
              </a:solidFill>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dirty="0">
              <a:latin typeface="ＭＳ Ｐゴシック" panose="020B0600070205080204" pitchFamily="50" charset="-128"/>
              <a:ea typeface="ＭＳ Ｐゴシック" panose="020B0600070205080204" pitchFamily="50" charset="-128"/>
            </a:endParaRPr>
          </a:p>
          <a:p>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現在では，アメリカを中心に発展した，個人がモノづくりを楽しみ，</a:t>
            </a:r>
            <a:r>
              <a:rPr lang="ja-JP" altLang="en-US" sz="1200" dirty="0">
                <a:latin typeface="ＭＳ Ｐゴシック" panose="020B0600070205080204" pitchFamily="50" charset="-128"/>
                <a:ea typeface="ＭＳ Ｐゴシック" panose="020B0600070205080204" pitchFamily="50" charset="-128"/>
              </a:rPr>
              <a:t>インターネットを介して多くの人と共有する，</a:t>
            </a:r>
            <a:r>
              <a:rPr lang="ja-JP" altLang="en-US" sz="1200" dirty="0">
                <a:solidFill>
                  <a:srgbClr val="FF2D2D"/>
                </a:solidFill>
                <a:latin typeface="ＭＳ Ｐゴシック" panose="020B0600070205080204" pitchFamily="50" charset="-128"/>
                <a:ea typeface="ＭＳ Ｐゴシック" panose="020B0600070205080204" pitchFamily="50" charset="-128"/>
              </a:rPr>
              <a:t>新たなモノづくり運動</a:t>
            </a:r>
            <a:r>
              <a:rPr lang="ja-JP" altLang="en-US" sz="1200" dirty="0">
                <a:latin typeface="ＭＳ Ｐゴシック" panose="020B0600070205080204" pitchFamily="50" charset="-128"/>
                <a:ea typeface="ＭＳ Ｐゴシック" panose="020B0600070205080204" pitchFamily="50" charset="-128"/>
              </a:rPr>
              <a:t>が</a:t>
            </a:r>
            <a:r>
              <a:rPr kumimoji="1" lang="ja-JP" altLang="en-US" sz="1200" dirty="0">
                <a:latin typeface="ＭＳ Ｐゴシック" panose="020B0600070205080204" pitchFamily="50" charset="-128"/>
                <a:ea typeface="ＭＳ Ｐゴシック" panose="020B0600070205080204" pitchFamily="50" charset="-128"/>
              </a:rPr>
              <a:t>日本でも広まりつつあります。</a:t>
            </a:r>
          </a:p>
          <a:p>
            <a:pPr algn="just"/>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A76F333C-0F3C-6A77-AF15-9136C2FC7CD2}"/>
              </a:ext>
            </a:extLst>
          </p:cNvPr>
          <p:cNvSpPr>
            <a:spLocks noGrp="1"/>
          </p:cNvSpPr>
          <p:nvPr>
            <p:ph type="sldNum" sz="quarter" idx="5"/>
          </p:nvPr>
        </p:nvSpPr>
        <p:spPr/>
        <p:txBody>
          <a:bodyPr/>
          <a:lstStyle/>
          <a:p>
            <a:fld id="{2DA45C84-1FDA-AA40-AABD-5174EFE884F0}" type="slidenum">
              <a:rPr kumimoji="1" lang="ja-JP" altLang="en-US" smtClean="0"/>
              <a:t>3</a:t>
            </a:fld>
            <a:endParaRPr kumimoji="1" lang="ja-JP" altLang="en-US"/>
          </a:p>
        </p:txBody>
      </p:sp>
    </p:spTree>
    <p:extLst>
      <p:ext uri="{BB962C8B-B14F-4D97-AF65-F5344CB8AC3E}">
        <p14:creationId xmlns:p14="http://schemas.microsoft.com/office/powerpoint/2010/main" val="1483006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1CA68-8B5B-8AFD-96C4-383240684D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5F27AE-DA91-52C3-DACC-277EFB29263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0313FAB-B8F3-74E3-45CC-5C57E79C28CD}"/>
              </a:ext>
            </a:extLst>
          </p:cNvPr>
          <p:cNvSpPr>
            <a:spLocks noGrp="1"/>
          </p:cNvSpPr>
          <p:nvPr>
            <p:ph type="body" idx="1"/>
          </p:nvPr>
        </p:nvSpPr>
        <p:spPr/>
        <p:txBody>
          <a:bodyPr/>
          <a:lstStyle/>
          <a:p>
            <a:r>
              <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そこで，本研究は</a:t>
            </a:r>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リラクセーション法の一種であるバイオフィードバックを用いました。</a:t>
            </a:r>
            <a:endPar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バイオフィードバックは，</a:t>
            </a:r>
            <a:r>
              <a:rPr lang="ja-JP" altLang="en-US" sz="1800" dirty="0">
                <a:effectLst/>
                <a:latin typeface="ＭＳ Ｐゴシック" panose="020B0600070205080204" pitchFamily="50" charset="-128"/>
                <a:ea typeface="游明朝" panose="02020400000000000000" pitchFamily="18" charset="-128"/>
                <a:cs typeface="ＭＳ Ｐゴシック" panose="020B0600070205080204" pitchFamily="50" charset="-128"/>
              </a:rPr>
              <a:t>脳波や末梢皮膚温の</a:t>
            </a:r>
            <a:r>
              <a:rPr lang="ja-JP" altLang="ja-JP" sz="1800" dirty="0">
                <a:effectLst/>
                <a:latin typeface="ＭＳ Ｐゴシック" panose="020B0600070205080204" pitchFamily="50" charset="-128"/>
                <a:ea typeface="游明朝" panose="02020400000000000000" pitchFamily="18" charset="-128"/>
                <a:cs typeface="ＭＳ Ｐゴシック" panose="020B0600070205080204" pitchFamily="50" charset="-128"/>
              </a:rPr>
              <a:t>生体情報を光や音</a:t>
            </a:r>
            <a:r>
              <a:rPr lang="ja-JP" altLang="en-US" sz="1800" dirty="0">
                <a:effectLst/>
                <a:latin typeface="ＭＳ Ｐゴシック" panose="020B0600070205080204" pitchFamily="50" charset="-128"/>
                <a:ea typeface="游明朝" panose="02020400000000000000" pitchFamily="18" charset="-128"/>
                <a:cs typeface="ＭＳ Ｐゴシック" panose="020B0600070205080204" pitchFamily="50" charset="-128"/>
              </a:rPr>
              <a:t>などに</a:t>
            </a:r>
            <a:r>
              <a:rPr lang="ja-JP" altLang="ja-JP" sz="1800" dirty="0">
                <a:effectLst/>
                <a:latin typeface="ＭＳ Ｐゴシック" panose="020B0600070205080204" pitchFamily="50" charset="-128"/>
                <a:ea typeface="游明朝" panose="02020400000000000000" pitchFamily="18" charset="-128"/>
                <a:cs typeface="ＭＳ Ｐゴシック" panose="020B0600070205080204" pitchFamily="50" charset="-128"/>
              </a:rPr>
              <a:t>変換し</a:t>
            </a:r>
            <a:r>
              <a:rPr lang="ja-JP" altLang="en-US" sz="1800" dirty="0">
                <a:effectLst/>
                <a:latin typeface="ＭＳ Ｐゴシック" panose="020B0600070205080204" pitchFamily="50" charset="-128"/>
                <a:ea typeface="游明朝" panose="02020400000000000000" pitchFamily="18" charset="-128"/>
                <a:cs typeface="ＭＳ Ｐゴシック" panose="020B0600070205080204" pitchFamily="50" charset="-128"/>
              </a:rPr>
              <a:t>，自己制御できるようにする訓練方法です。</a:t>
            </a:r>
            <a:endParaRPr lang="en-US" altLang="ja-JP" sz="1800" dirty="0">
              <a:effectLst/>
              <a:latin typeface="ＭＳ Ｐゴシック" panose="020B0600070205080204" pitchFamily="50" charset="-128"/>
              <a:ea typeface="游明朝" panose="02020400000000000000" pitchFamily="18" charset="-128"/>
              <a:cs typeface="ＭＳ Ｐゴシック" panose="020B0600070205080204" pitchFamily="50" charset="-128"/>
            </a:endParaRPr>
          </a:p>
          <a:p>
            <a:endParaRPr lang="en-US" altLang="ja-JP" sz="1800" dirty="0">
              <a:effectLst/>
              <a:latin typeface="ＭＳ Ｐゴシック" panose="020B0600070205080204" pitchFamily="50" charset="-128"/>
              <a:ea typeface="游明朝" panose="02020400000000000000" pitchFamily="18" charset="-128"/>
              <a:cs typeface="ＭＳ Ｐゴシック" panose="020B0600070205080204" pitchFamily="50" charset="-128"/>
            </a:endParaRPr>
          </a:p>
          <a:p>
            <a:r>
              <a:rPr lang="ja-JP" altLang="en-US" sz="1800" dirty="0">
                <a:effectLst/>
                <a:latin typeface="ＭＳ Ｐゴシック" panose="020B0600070205080204" pitchFamily="50" charset="-128"/>
                <a:ea typeface="游明朝" panose="02020400000000000000" pitchFamily="18" charset="-128"/>
                <a:cs typeface="ＭＳ Ｐゴシック" panose="020B0600070205080204" pitchFamily="50" charset="-128"/>
              </a:rPr>
              <a:t>こちらの脳波のバイオフィードバックをもとに説明いたしますと，</a:t>
            </a:r>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脳波は，現在どのような状態にあるか知覚することが困難とされ，適切に制御することができません。</a:t>
            </a:r>
            <a:endPar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しかし，</a:t>
            </a:r>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BF</a:t>
            </a:r>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を用いて，「脳波の周波数が低くなった時に，赤く光り，低い音が鳴る」「周波数が高くなった時に，青く光り，高い音が鳴る」といった形に変換することで，</a:t>
            </a:r>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α</a:t>
            </a:r>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波や</a:t>
            </a:r>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β</a:t>
            </a:r>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波といった通常では知覚することが困難とされた生体情報を意識的に制御することが可能となります。</a:t>
            </a:r>
            <a:r>
              <a:rPr lang="ja-JP" altLang="en-US" sz="1800" dirty="0">
                <a:effectLst/>
                <a:latin typeface="ＭＳ Ｐゴシック" panose="020B0600070205080204" pitchFamily="50" charset="-128"/>
                <a:ea typeface="游明朝" panose="02020400000000000000" pitchFamily="18" charset="-128"/>
                <a:cs typeface="ＭＳ Ｐゴシック" panose="020B0600070205080204" pitchFamily="50" charset="-128"/>
              </a:rPr>
              <a:t>さらに，</a:t>
            </a:r>
            <a:r>
              <a:rPr lang="en-US" altLang="ja-JP" sz="1800" dirty="0">
                <a:effectLst/>
                <a:latin typeface="ＭＳ Ｐゴシック" panose="020B0600070205080204" pitchFamily="50" charset="-128"/>
                <a:ea typeface="游明朝" panose="02020400000000000000" pitchFamily="18" charset="-128"/>
                <a:cs typeface="ＭＳ Ｐゴシック" panose="020B0600070205080204" pitchFamily="50" charset="-128"/>
              </a:rPr>
              <a:t>BF</a:t>
            </a:r>
            <a:r>
              <a:rPr lang="ja-JP" altLang="en-US" sz="1800" dirty="0">
                <a:effectLst/>
                <a:latin typeface="ＭＳ Ｐゴシック" panose="020B0600070205080204" pitchFamily="50" charset="-128"/>
                <a:ea typeface="游明朝" panose="02020400000000000000" pitchFamily="18" charset="-128"/>
                <a:cs typeface="ＭＳ Ｐゴシック" panose="020B0600070205080204" pitchFamily="50" charset="-128"/>
              </a:rPr>
              <a:t>は訓練方法が適切であるか，</a:t>
            </a:r>
            <a:r>
              <a:rPr lang="en-US" altLang="ja-JP" sz="1800" dirty="0">
                <a:effectLst/>
                <a:latin typeface="ＭＳ Ｐゴシック" panose="020B0600070205080204" pitchFamily="50" charset="-128"/>
                <a:ea typeface="游明朝" panose="02020400000000000000" pitchFamily="18" charset="-128"/>
                <a:cs typeface="ＭＳ Ｐゴシック" panose="020B0600070205080204" pitchFamily="50" charset="-128"/>
              </a:rPr>
              <a:t>FB</a:t>
            </a:r>
            <a:r>
              <a:rPr lang="ja-JP" altLang="en-US" sz="1800" dirty="0">
                <a:effectLst/>
                <a:latin typeface="ＭＳ Ｐゴシック" panose="020B0600070205080204" pitchFamily="50" charset="-128"/>
                <a:ea typeface="游明朝" panose="02020400000000000000" pitchFamily="18" charset="-128"/>
                <a:cs typeface="ＭＳ Ｐゴシック" panose="020B0600070205080204" pitchFamily="50" charset="-128"/>
              </a:rPr>
              <a:t>を基に判断できるため，効果的に学習が形成され，動機づけを高めます。</a:t>
            </a:r>
            <a:endParaRPr lang="en-US" altLang="ja-JP" sz="1800" dirty="0">
              <a:effectLst/>
              <a:latin typeface="ＭＳ Ｐゴシック" panose="020B0600070205080204" pitchFamily="50" charset="-128"/>
              <a:ea typeface="游明朝" panose="02020400000000000000" pitchFamily="18" charset="-128"/>
              <a:cs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F3BB19F0-DDED-3023-5069-A93898690752}"/>
              </a:ext>
            </a:extLst>
          </p:cNvPr>
          <p:cNvSpPr>
            <a:spLocks noGrp="1"/>
          </p:cNvSpPr>
          <p:nvPr>
            <p:ph type="sldNum" sz="quarter" idx="5"/>
          </p:nvPr>
        </p:nvSpPr>
        <p:spPr/>
        <p:txBody>
          <a:bodyPr/>
          <a:lstStyle/>
          <a:p>
            <a:fld id="{2DA45C84-1FDA-AA40-AABD-5174EFE884F0}" type="slidenum">
              <a:rPr kumimoji="1" lang="ja-JP" altLang="en-US" smtClean="0"/>
              <a:t>4</a:t>
            </a:fld>
            <a:endParaRPr kumimoji="1" lang="ja-JP" altLang="en-US"/>
          </a:p>
        </p:txBody>
      </p:sp>
    </p:spTree>
    <p:extLst>
      <p:ext uri="{BB962C8B-B14F-4D97-AF65-F5344CB8AC3E}">
        <p14:creationId xmlns:p14="http://schemas.microsoft.com/office/powerpoint/2010/main" val="3921830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F0F2F-0D08-26FA-DEF7-51D68E3EAFB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065D9C-A30D-B17D-A5CB-D1A7A08F507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A29FC5F-5E22-2CA7-C824-72527DAACD0D}"/>
              </a:ext>
            </a:extLst>
          </p:cNvPr>
          <p:cNvSpPr>
            <a:spLocks noGrp="1"/>
          </p:cNvSpPr>
          <p:nvPr>
            <p:ph type="body" idx="1"/>
          </p:nvPr>
        </p:nvSpPr>
        <p:spPr/>
        <p:txBody>
          <a:bodyPr/>
          <a:lstStyle/>
          <a:p>
            <a:r>
              <a:rPr lang="ja-JP" altLang="en-US" sz="18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続いて，本研究で使用した</a:t>
            </a:r>
            <a:r>
              <a:rPr lang="en-US" altLang="ja-JP" sz="18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BF</a:t>
            </a:r>
            <a:r>
              <a:rPr lang="ja-JP" altLang="en-US" sz="18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の測定指標についてです。</a:t>
            </a:r>
            <a:endParaRPr lang="en-US" altLang="ja-JP" sz="18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en-US" sz="18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本研究は，</a:t>
            </a:r>
            <a:r>
              <a:rPr lang="ja-JP" altLang="en-US" sz="2800" dirty="0">
                <a:latin typeface="ＭＳ Ｐゴシック" panose="020B0600070205080204" pitchFamily="50" charset="-128"/>
                <a:ea typeface="ＭＳ Ｐゴシック" panose="020B0600070205080204" pitchFamily="50" charset="-128"/>
              </a:rPr>
              <a:t>リラクセーションの度合いを反映する皮膚温を</a:t>
            </a:r>
            <a:r>
              <a:rPr lang="ja-JP" altLang="en-US" sz="28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使用しました</a:t>
            </a:r>
            <a:r>
              <a:rPr lang="ja-JP" altLang="en-US" sz="2800" dirty="0">
                <a:latin typeface="ＭＳ Ｐゴシック" panose="020B0600070205080204" pitchFamily="50" charset="-128"/>
                <a:ea typeface="ＭＳ Ｐゴシック" panose="020B0600070205080204" pitchFamily="50" charset="-128"/>
              </a:rPr>
              <a:t>。</a:t>
            </a:r>
            <a:endParaRPr lang="en-US" altLang="ja-JP" sz="2800" dirty="0">
              <a:latin typeface="ＭＳ Ｐゴシック" panose="020B0600070205080204" pitchFamily="50" charset="-128"/>
              <a:ea typeface="ＭＳ Ｐゴシック" panose="020B0600070205080204" pitchFamily="50" charset="-128"/>
            </a:endParaRPr>
          </a:p>
          <a:p>
            <a:endParaRPr lang="en-US" altLang="ja-JP" sz="18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en-US" sz="18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皮膚温は，「リラックスすると手が温かくなり，緊張すると手が冷たくなる」など，反応が理解しやすく，測定が容易であることが特徴として挙げられます。</a:t>
            </a:r>
            <a:endParaRPr lang="en-US" altLang="ja-JP" sz="18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また，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と組み合わせることで，自尊感情の改善や不安・緊張の低減などの効果が得られます。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effectLst/>
                <a:latin typeface="ＭＳ Ｐゴシック" panose="020B0600070205080204" pitchFamily="50" charset="-128"/>
                <a:ea typeface="游明朝" panose="02020400000000000000" pitchFamily="18" charset="-128"/>
                <a:cs typeface="ＭＳ Ｐゴシック" panose="020B0600070205080204" pitchFamily="50" charset="-128"/>
              </a:rPr>
              <a:t>これら生体情報は，主に</a:t>
            </a:r>
            <a:r>
              <a:rPr lang="ja-JP" altLang="en-US"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内臓の働きを管理する</a:t>
            </a:r>
            <a:r>
              <a:rPr lang="ja-JP" altLang="en-US" sz="1800" dirty="0">
                <a:effectLst/>
                <a:latin typeface="ＭＳ Ｐゴシック" panose="020B0600070205080204" pitchFamily="50" charset="-128"/>
                <a:ea typeface="游明朝" panose="02020400000000000000" pitchFamily="18" charset="-128"/>
                <a:cs typeface="ＭＳ Ｐゴシック" panose="020B0600070205080204" pitchFamily="50" charset="-128"/>
              </a:rPr>
              <a:t>自律神経に関与しているため，</a:t>
            </a:r>
            <a:r>
              <a:rPr lang="en-US" altLang="ja-JP" sz="1800" dirty="0">
                <a:effectLst/>
                <a:latin typeface="ＭＳ Ｐゴシック" panose="020B0600070205080204" pitchFamily="50" charset="-128"/>
                <a:ea typeface="游明朝" panose="02020400000000000000" pitchFamily="18" charset="-128"/>
                <a:cs typeface="ＭＳ Ｐゴシック" panose="020B0600070205080204" pitchFamily="50" charset="-128"/>
              </a:rPr>
              <a:t>BF</a:t>
            </a:r>
            <a:r>
              <a:rPr lang="ja-JP" altLang="en-US" sz="1800" dirty="0">
                <a:effectLst/>
                <a:latin typeface="ＭＳ Ｐゴシック" panose="020B0600070205080204" pitchFamily="50" charset="-128"/>
                <a:ea typeface="游明朝" panose="02020400000000000000" pitchFamily="18" charset="-128"/>
                <a:cs typeface="ＭＳ Ｐゴシック" panose="020B0600070205080204" pitchFamily="50" charset="-128"/>
              </a:rPr>
              <a:t>訓練を行うことによって，リラクセーション効果が得られるようになります。</a:t>
            </a:r>
            <a:endParaRPr lang="en-US" altLang="ja-JP" sz="1800" dirty="0">
              <a:effectLst/>
              <a:latin typeface="ＭＳ Ｐゴシック" panose="020B0600070205080204" pitchFamily="50" charset="-128"/>
              <a:ea typeface="游明朝" panose="02020400000000000000" pitchFamily="18" charset="-128"/>
              <a:cs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30350807-05A5-B9EF-4E42-E76D99836B38}"/>
              </a:ext>
            </a:extLst>
          </p:cNvPr>
          <p:cNvSpPr>
            <a:spLocks noGrp="1"/>
          </p:cNvSpPr>
          <p:nvPr>
            <p:ph type="sldNum" sz="quarter" idx="5"/>
          </p:nvPr>
        </p:nvSpPr>
        <p:spPr/>
        <p:txBody>
          <a:bodyPr/>
          <a:lstStyle/>
          <a:p>
            <a:fld id="{2DA45C84-1FDA-AA40-AABD-5174EFE884F0}" type="slidenum">
              <a:rPr kumimoji="1" lang="ja-JP" altLang="en-US" smtClean="0"/>
              <a:t>5</a:t>
            </a:fld>
            <a:endParaRPr kumimoji="1" lang="ja-JP" altLang="en-US"/>
          </a:p>
        </p:txBody>
      </p:sp>
    </p:spTree>
    <p:extLst>
      <p:ext uri="{BB962C8B-B14F-4D97-AF65-F5344CB8AC3E}">
        <p14:creationId xmlns:p14="http://schemas.microsoft.com/office/powerpoint/2010/main" val="476245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9468F-EA03-D1AB-93F9-38F33EBA99C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806457-CFFD-4104-A920-154895A6E8D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0E307E9-6779-82D2-412A-E3E36C58D571}"/>
              </a:ext>
            </a:extLst>
          </p:cNvPr>
          <p:cNvSpPr>
            <a:spLocks noGrp="1"/>
          </p:cNvSpPr>
          <p:nvPr>
            <p:ph type="body" idx="1"/>
          </p:nvPr>
        </p:nvSpPr>
        <p:spPr/>
        <p:txBody>
          <a:bodyPr/>
          <a:lstStyle/>
          <a:p>
            <a:r>
              <a:rPr lang="ja-JP" altLang="en-US" sz="1800" dirty="0">
                <a:effectLst/>
                <a:ea typeface="游明朝" panose="02020400000000000000" pitchFamily="18" charset="-128"/>
                <a:cs typeface="Times New Roman" panose="02020603050405020304" pitchFamily="18" charset="0"/>
              </a:rPr>
              <a:t>そして，開発した装置は，こちらになります。</a:t>
            </a:r>
            <a:endParaRPr lang="en-US" altLang="ja-JP" sz="1800" dirty="0">
              <a:effectLst/>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dirty="0">
                <a:effectLst/>
                <a:ea typeface="游明朝" panose="02020400000000000000" pitchFamily="18" charset="-128"/>
                <a:cs typeface="Times New Roman" panose="02020603050405020304" pitchFamily="18" charset="0"/>
              </a:rPr>
              <a:t>手のひらサイズ</a:t>
            </a:r>
            <a:r>
              <a:rPr lang="ja-JP" altLang="en-US" sz="1800" dirty="0">
                <a:effectLst/>
                <a:ea typeface="游明朝" panose="02020400000000000000" pitchFamily="18" charset="-128"/>
                <a:cs typeface="Times New Roman" panose="02020603050405020304" pitchFamily="18" charset="0"/>
              </a:rPr>
              <a:t>となり</a:t>
            </a:r>
            <a:r>
              <a:rPr lang="ja-JP" altLang="ja-JP" sz="1800" dirty="0">
                <a:effectLst/>
                <a:ea typeface="游明朝" panose="02020400000000000000" pitchFamily="18" charset="-128"/>
                <a:cs typeface="Times New Roman" panose="02020603050405020304" pitchFamily="18" charset="0"/>
              </a:rPr>
              <a:t>，</a:t>
            </a:r>
            <a:r>
              <a:rPr lang="ja-JP" altLang="en-US" sz="1800" dirty="0">
                <a:effectLst/>
                <a:ea typeface="游明朝" panose="02020400000000000000" pitchFamily="18" charset="-128"/>
                <a:cs typeface="Times New Roman" panose="02020603050405020304" pitchFamily="18" charset="0"/>
              </a:rPr>
              <a:t>ストラップ型にデザインしたことで，持ち運びが可能となりました。</a:t>
            </a:r>
            <a:endParaRPr lang="en-US" altLang="ja-JP" sz="1800" dirty="0">
              <a:effectLst/>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dirty="0">
              <a:effectLst/>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effectLst/>
                <a:ea typeface="游明朝" panose="02020400000000000000" pitchFamily="18" charset="-128"/>
                <a:cs typeface="Times New Roman" panose="02020603050405020304" pitchFamily="18" charset="0"/>
              </a:rPr>
              <a:t>FB</a:t>
            </a:r>
            <a:r>
              <a:rPr lang="ja-JP" altLang="en-US" sz="1800" dirty="0">
                <a:effectLst/>
                <a:ea typeface="游明朝" panose="02020400000000000000" pitchFamily="18" charset="-128"/>
                <a:cs typeface="Times New Roman" panose="02020603050405020304" pitchFamily="18" charset="0"/>
              </a:rPr>
              <a:t>機能は，カラー</a:t>
            </a:r>
            <a:r>
              <a:rPr lang="en-US" altLang="ja-JP" sz="1800" dirty="0">
                <a:effectLst/>
                <a:ea typeface="游明朝" panose="02020400000000000000" pitchFamily="18" charset="-128"/>
                <a:cs typeface="Times New Roman" panose="02020603050405020304" pitchFamily="18" charset="0"/>
              </a:rPr>
              <a:t>LED</a:t>
            </a:r>
            <a:r>
              <a:rPr lang="ja-JP" altLang="en-US" sz="1800" dirty="0">
                <a:effectLst/>
                <a:ea typeface="游明朝" panose="02020400000000000000" pitchFamily="18" charset="-128"/>
                <a:cs typeface="Times New Roman" panose="02020603050405020304" pitchFamily="18" charset="0"/>
              </a:rPr>
              <a:t>とスピーカーを用いて行いました。</a:t>
            </a:r>
            <a:endParaRPr lang="en-US" altLang="ja-JP" sz="1800" dirty="0">
              <a:effectLst/>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effectLst/>
                <a:ea typeface="游明朝" panose="02020400000000000000" pitchFamily="18" charset="-128"/>
                <a:cs typeface="Times New Roman" panose="02020603050405020304" pitchFamily="18" charset="0"/>
              </a:rPr>
              <a:t>(</a:t>
            </a:r>
            <a:r>
              <a:rPr lang="ja-JP" altLang="en-US" sz="1800" dirty="0">
                <a:effectLst/>
                <a:ea typeface="游明朝" panose="02020400000000000000" pitchFamily="18" charset="-128"/>
                <a:cs typeface="Times New Roman" panose="02020603050405020304" pitchFamily="18" charset="0"/>
              </a:rPr>
              <a:t>装置をみせる</a:t>
            </a:r>
            <a:r>
              <a:rPr lang="en-US" altLang="ja-JP" sz="1800">
                <a:effectLst/>
                <a:ea typeface="游明朝" panose="02020400000000000000" pitchFamily="18"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dirty="0">
              <a:effectLst/>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effectLst/>
                <a:ea typeface="游明朝" panose="02020400000000000000" pitchFamily="18" charset="-128"/>
                <a:cs typeface="Times New Roman" panose="02020603050405020304" pitchFamily="18" charset="0"/>
              </a:rPr>
              <a:t>具体的には，皮膚温が上昇した時に，「赤く光り，</a:t>
            </a:r>
            <a:r>
              <a:rPr lang="en-US" altLang="ja-JP" sz="1800" dirty="0">
                <a:effectLst/>
                <a:ea typeface="游明朝" panose="02020400000000000000" pitchFamily="18" charset="-128"/>
                <a:cs typeface="Times New Roman" panose="02020603050405020304" pitchFamily="18" charset="0"/>
              </a:rPr>
              <a:t>500Hz</a:t>
            </a:r>
            <a:r>
              <a:rPr lang="ja-JP" altLang="en-US" sz="1800" dirty="0">
                <a:effectLst/>
                <a:ea typeface="游明朝" panose="02020400000000000000" pitchFamily="18" charset="-128"/>
                <a:cs typeface="Times New Roman" panose="02020603050405020304" pitchFamily="18" charset="0"/>
              </a:rPr>
              <a:t>の低い音が鳴る」，そして下降した時に，「青く光り，</a:t>
            </a:r>
            <a:r>
              <a:rPr lang="en-US" altLang="ja-JP" sz="1800" dirty="0">
                <a:effectLst/>
                <a:ea typeface="游明朝" panose="02020400000000000000" pitchFamily="18" charset="-128"/>
                <a:cs typeface="Times New Roman" panose="02020603050405020304" pitchFamily="18" charset="0"/>
              </a:rPr>
              <a:t>1000Hz</a:t>
            </a:r>
            <a:r>
              <a:rPr lang="ja-JP" altLang="en-US" sz="1800" dirty="0">
                <a:effectLst/>
                <a:ea typeface="游明朝" panose="02020400000000000000" pitchFamily="18" charset="-128"/>
                <a:cs typeface="Times New Roman" panose="02020603050405020304" pitchFamily="18" charset="0"/>
              </a:rPr>
              <a:t>の高い音が鳴る」といった視聴覚の</a:t>
            </a:r>
            <a:r>
              <a:rPr lang="en-US" altLang="ja-JP" sz="1800" dirty="0">
                <a:effectLst/>
                <a:ea typeface="游明朝" panose="02020400000000000000" pitchFamily="18" charset="-128"/>
                <a:cs typeface="Times New Roman" panose="02020603050405020304" pitchFamily="18" charset="0"/>
              </a:rPr>
              <a:t>FB</a:t>
            </a:r>
            <a:r>
              <a:rPr lang="ja-JP" altLang="en-US" sz="1800" dirty="0">
                <a:effectLst/>
                <a:ea typeface="游明朝" panose="02020400000000000000" pitchFamily="18" charset="-128"/>
                <a:cs typeface="Times New Roman" panose="02020603050405020304" pitchFamily="18" charset="0"/>
              </a:rPr>
              <a:t>機能を搭載しました。</a:t>
            </a:r>
            <a:endParaRPr lang="en-US" altLang="ja-JP" sz="1800" dirty="0">
              <a:effectLst/>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dirty="0">
              <a:effectLst/>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effectLst/>
                <a:ea typeface="游明朝" panose="02020400000000000000" pitchFamily="18"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effectLst/>
                <a:ea typeface="游明朝" panose="02020400000000000000" pitchFamily="18" charset="-128"/>
                <a:cs typeface="Times New Roman" panose="02020603050405020304" pitchFamily="18" charset="0"/>
              </a:rPr>
              <a:t>・どれくらいの温度変化で</a:t>
            </a:r>
            <a:r>
              <a:rPr lang="en-US" altLang="ja-JP" sz="1800" dirty="0">
                <a:effectLst/>
                <a:ea typeface="游明朝" panose="02020400000000000000" pitchFamily="18" charset="-128"/>
                <a:cs typeface="Times New Roman" panose="02020603050405020304" pitchFamily="18" charset="0"/>
              </a:rPr>
              <a:t>FB</a:t>
            </a:r>
            <a:r>
              <a:rPr lang="ja-JP" altLang="en-US" sz="1800" dirty="0">
                <a:effectLst/>
                <a:ea typeface="游明朝" panose="02020400000000000000" pitchFamily="18" charset="-128"/>
                <a:cs typeface="Times New Roman" panose="02020603050405020304" pitchFamily="18" charset="0"/>
              </a:rPr>
              <a:t>されるか</a:t>
            </a:r>
            <a:r>
              <a:rPr lang="en-US" altLang="ja-JP" sz="1800" dirty="0">
                <a:effectLst/>
                <a:ea typeface="游明朝" panose="02020400000000000000" pitchFamily="18" charset="-128"/>
                <a:cs typeface="Times New Roman" panose="02020603050405020304" pitchFamily="18" charset="0"/>
              </a:rPr>
              <a:t>(</a:t>
            </a:r>
            <a:r>
              <a:rPr lang="ja-JP" altLang="en-US" sz="1800" dirty="0">
                <a:effectLst/>
                <a:ea typeface="游明朝" panose="02020400000000000000" pitchFamily="18" charset="-128"/>
                <a:cs typeface="Times New Roman" panose="02020603050405020304" pitchFamily="18" charset="0"/>
              </a:rPr>
              <a:t>光・音</a:t>
            </a:r>
            <a:r>
              <a:rPr lang="en-US" altLang="ja-JP" sz="1800" dirty="0">
                <a:effectLst/>
                <a:ea typeface="游明朝" panose="02020400000000000000" pitchFamily="18" charset="-128"/>
                <a:cs typeface="Times New Roman" panose="02020603050405020304" pitchFamily="18" charset="0"/>
              </a:rPr>
              <a:t>)</a:t>
            </a:r>
            <a:r>
              <a:rPr lang="ja-JP" altLang="en-US" sz="1800" dirty="0">
                <a:effectLst/>
                <a:ea typeface="游明朝" panose="02020400000000000000" pitchFamily="18" charset="-128"/>
                <a:cs typeface="Times New Roman" panose="02020603050405020304" pitchFamily="18" charset="0"/>
              </a:rPr>
              <a:t>：</a:t>
            </a:r>
            <a:r>
              <a:rPr lang="en-US" altLang="ja-JP" sz="1800" dirty="0">
                <a:effectLst/>
                <a:ea typeface="游明朝" panose="02020400000000000000" pitchFamily="18" charset="-128"/>
                <a:cs typeface="Times New Roman" panose="02020603050405020304" pitchFamily="18" charset="0"/>
              </a:rPr>
              <a:t>1</a:t>
            </a:r>
            <a:r>
              <a:rPr lang="ja-JP" altLang="en-US" sz="1800" dirty="0">
                <a:effectLst/>
                <a:ea typeface="游明朝" panose="02020400000000000000" pitchFamily="18" charset="-128"/>
                <a:cs typeface="Times New Roman" panose="02020603050405020304" pitchFamily="18" charset="0"/>
              </a:rPr>
              <a:t>秒ごとに変化し，</a:t>
            </a:r>
            <a:r>
              <a:rPr lang="en-US" altLang="ja-JP" sz="1800" dirty="0">
                <a:effectLst/>
                <a:ea typeface="游明朝" panose="02020400000000000000" pitchFamily="18" charset="-128"/>
                <a:cs typeface="Times New Roman" panose="02020603050405020304" pitchFamily="18" charset="0"/>
              </a:rPr>
              <a:t>0</a:t>
            </a:r>
            <a:r>
              <a:rPr lang="ja-JP" altLang="en-US" sz="1800" dirty="0">
                <a:effectLst/>
                <a:ea typeface="游明朝" panose="02020400000000000000" pitchFamily="18" charset="-128"/>
                <a:cs typeface="Times New Roman" panose="02020603050405020304" pitchFamily="18" charset="0"/>
              </a:rPr>
              <a:t>℃以上</a:t>
            </a:r>
            <a:r>
              <a:rPr lang="en-US" altLang="ja-JP" sz="1800" dirty="0">
                <a:effectLst/>
                <a:ea typeface="游明朝" panose="02020400000000000000" pitchFamily="18" charset="-128"/>
                <a:cs typeface="Times New Roman" panose="02020603050405020304" pitchFamily="18" charset="0"/>
              </a:rPr>
              <a:t>(</a:t>
            </a:r>
            <a:r>
              <a:rPr lang="ja-JP" altLang="en-US" sz="1800" dirty="0">
                <a:effectLst/>
                <a:ea typeface="游明朝" panose="02020400000000000000" pitchFamily="18" charset="-128"/>
                <a:cs typeface="Times New Roman" panose="02020603050405020304" pitchFamily="18" charset="0"/>
              </a:rPr>
              <a:t>温度が一定</a:t>
            </a:r>
            <a:r>
              <a:rPr lang="en-US" altLang="ja-JP" sz="1800" dirty="0">
                <a:effectLst/>
                <a:ea typeface="游明朝" panose="02020400000000000000" pitchFamily="18" charset="-128"/>
                <a:cs typeface="Times New Roman" panose="02020603050405020304" pitchFamily="18" charset="0"/>
              </a:rPr>
              <a:t>0</a:t>
            </a:r>
            <a:r>
              <a:rPr lang="ja-JP" altLang="en-US" sz="1800" dirty="0">
                <a:effectLst/>
                <a:ea typeface="游明朝" panose="02020400000000000000" pitchFamily="18" charset="-128"/>
                <a:cs typeface="Times New Roman" panose="02020603050405020304" pitchFamily="18" charset="0"/>
              </a:rPr>
              <a:t>℃</a:t>
            </a:r>
            <a:r>
              <a:rPr lang="en-US" altLang="ja-JP" sz="1800" dirty="0">
                <a:effectLst/>
                <a:ea typeface="游明朝" panose="02020400000000000000" pitchFamily="18" charset="-128"/>
                <a:cs typeface="Times New Roman" panose="02020603050405020304" pitchFamily="18" charset="0"/>
              </a:rPr>
              <a:t>?</a:t>
            </a:r>
            <a:r>
              <a:rPr lang="ja-JP" altLang="en-US" sz="1800" dirty="0">
                <a:effectLst/>
                <a:ea typeface="游明朝" panose="02020400000000000000" pitchFamily="18" charset="-128"/>
                <a:cs typeface="Times New Roman" panose="02020603050405020304" pitchFamily="18" charset="0"/>
              </a:rPr>
              <a:t>だと</a:t>
            </a:r>
            <a:r>
              <a:rPr lang="en-US" altLang="ja-JP" sz="1800" dirty="0">
                <a:effectLst/>
                <a:ea typeface="游明朝" panose="02020400000000000000" pitchFamily="18" charset="-128"/>
                <a:cs typeface="Times New Roman" panose="02020603050405020304" pitchFamily="18" charset="0"/>
              </a:rPr>
              <a:t>FB</a:t>
            </a:r>
            <a:r>
              <a:rPr lang="ja-JP" altLang="en-US" sz="1800" dirty="0">
                <a:effectLst/>
                <a:ea typeface="游明朝" panose="02020400000000000000" pitchFamily="18" charset="-128"/>
                <a:cs typeface="Times New Roman" panose="02020603050405020304" pitchFamily="18" charset="0"/>
              </a:rPr>
              <a:t>無</a:t>
            </a:r>
            <a:r>
              <a:rPr lang="en-US" altLang="ja-JP" sz="1800" dirty="0">
                <a:effectLst/>
                <a:ea typeface="游明朝" panose="02020400000000000000" pitchFamily="18"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effectLst/>
                <a:ea typeface="游明朝" panose="02020400000000000000" pitchFamily="18" charset="-128"/>
                <a:cs typeface="Times New Roman" panose="02020603050405020304" pitchFamily="18" charset="0"/>
              </a:rPr>
              <a:t>・液晶ディスプレイの下段の表示は：温度変化量</a:t>
            </a:r>
            <a:endParaRPr lang="en-US" altLang="ja-JP" sz="1800" dirty="0">
              <a:effectLst/>
              <a:ea typeface="游明朝" panose="02020400000000000000" pitchFamily="18"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5B4092D0-0D9E-E988-DF4A-8976CB38488B}"/>
              </a:ext>
            </a:extLst>
          </p:cNvPr>
          <p:cNvSpPr>
            <a:spLocks noGrp="1"/>
          </p:cNvSpPr>
          <p:nvPr>
            <p:ph type="sldNum" sz="quarter" idx="5"/>
          </p:nvPr>
        </p:nvSpPr>
        <p:spPr/>
        <p:txBody>
          <a:bodyPr/>
          <a:lstStyle/>
          <a:p>
            <a:fld id="{2DA45C84-1FDA-AA40-AABD-5174EFE884F0}" type="slidenum">
              <a:rPr kumimoji="1" lang="ja-JP" altLang="en-US" smtClean="0"/>
              <a:t>6</a:t>
            </a:fld>
            <a:endParaRPr kumimoji="1" lang="ja-JP" altLang="en-US"/>
          </a:p>
        </p:txBody>
      </p:sp>
    </p:spTree>
    <p:extLst>
      <p:ext uri="{BB962C8B-B14F-4D97-AF65-F5344CB8AC3E}">
        <p14:creationId xmlns:p14="http://schemas.microsoft.com/office/powerpoint/2010/main" val="3665942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kumimoji="1" lang="ja-JP" altLang="en-US" dirty="0"/>
              <a:t>理想の結果はこちら。</a:t>
            </a:r>
            <a:endParaRPr kumimoji="1" lang="en-US" altLang="ja-JP" dirty="0"/>
          </a:p>
          <a:p>
            <a:pPr algn="just"/>
            <a:r>
              <a:rPr kumimoji="1" lang="ja-JP" altLang="en-US" dirty="0"/>
              <a:t>今回は，統計的に有意差がみられなかったが，「メンストラルサイクルの影響」など，よりリアルなデータが得られた。</a:t>
            </a:r>
          </a:p>
        </p:txBody>
      </p:sp>
      <p:sp>
        <p:nvSpPr>
          <p:cNvPr id="4" name="スライド番号プレースホルダー 3"/>
          <p:cNvSpPr>
            <a:spLocks noGrp="1"/>
          </p:cNvSpPr>
          <p:nvPr>
            <p:ph type="sldNum" sz="quarter" idx="5"/>
          </p:nvPr>
        </p:nvSpPr>
        <p:spPr/>
        <p:txBody>
          <a:bodyPr/>
          <a:lstStyle/>
          <a:p>
            <a:fld id="{2DA45C84-1FDA-AA40-AABD-5174EFE884F0}" type="slidenum">
              <a:rPr kumimoji="1" lang="ja-JP" altLang="en-US" smtClean="0"/>
              <a:t>7</a:t>
            </a:fld>
            <a:endParaRPr kumimoji="1" lang="ja-JP" altLang="en-US"/>
          </a:p>
        </p:txBody>
      </p:sp>
    </p:spTree>
    <p:extLst>
      <p:ext uri="{BB962C8B-B14F-4D97-AF65-F5344CB8AC3E}">
        <p14:creationId xmlns:p14="http://schemas.microsoft.com/office/powerpoint/2010/main" val="3439244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6E28CC-A1FA-5152-A27B-72EC70B0FD3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F9820A2-53BB-0214-ABBA-85E8E5DB9D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418D462-9115-A6BF-A368-13ED15EE4C69}"/>
              </a:ext>
            </a:extLst>
          </p:cNvPr>
          <p:cNvSpPr>
            <a:spLocks noGrp="1"/>
          </p:cNvSpPr>
          <p:nvPr>
            <p:ph type="dt" sz="half" idx="10"/>
          </p:nvPr>
        </p:nvSpPr>
        <p:spPr/>
        <p:txBody>
          <a:bodyPr/>
          <a:lstStyle/>
          <a:p>
            <a:fld id="{106BDB99-D731-4748-BAEC-ED672A488CC6}" type="datetimeFigureOut">
              <a:rPr kumimoji="1" lang="ja-JP" altLang="en-US" smtClean="0"/>
              <a:t>2024/8/3</a:t>
            </a:fld>
            <a:endParaRPr kumimoji="1" lang="ja-JP" altLang="en-US"/>
          </a:p>
        </p:txBody>
      </p:sp>
      <p:sp>
        <p:nvSpPr>
          <p:cNvPr id="5" name="フッター プレースホルダー 4">
            <a:extLst>
              <a:ext uri="{FF2B5EF4-FFF2-40B4-BE49-F238E27FC236}">
                <a16:creationId xmlns:a16="http://schemas.microsoft.com/office/drawing/2014/main" id="{B170CB47-FBBD-17F7-5F2F-4DE4653EEE1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38015B9-17C3-0622-4EA0-3C9CBA473450}"/>
              </a:ext>
            </a:extLst>
          </p:cNvPr>
          <p:cNvSpPr>
            <a:spLocks noGrp="1"/>
          </p:cNvSpPr>
          <p:nvPr>
            <p:ph type="sldNum" sz="quarter" idx="12"/>
          </p:nvPr>
        </p:nvSpPr>
        <p:spPr/>
        <p:txBody>
          <a:bodyPr/>
          <a:lstStyle/>
          <a:p>
            <a:fld id="{FAC91612-EDDD-41F6-B019-27EA4E966BFC}" type="slidenum">
              <a:rPr kumimoji="1" lang="ja-JP" altLang="en-US" smtClean="0"/>
              <a:t>‹#›</a:t>
            </a:fld>
            <a:endParaRPr kumimoji="1" lang="ja-JP" altLang="en-US"/>
          </a:p>
        </p:txBody>
      </p:sp>
    </p:spTree>
    <p:extLst>
      <p:ext uri="{BB962C8B-B14F-4D97-AF65-F5344CB8AC3E}">
        <p14:creationId xmlns:p14="http://schemas.microsoft.com/office/powerpoint/2010/main" val="2886330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39F0DD-F1D9-B600-1951-950C412184A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6DDE149-B58B-9291-EA90-0041E2186DE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7B58BE8-6533-34A6-4ECE-86C07B897458}"/>
              </a:ext>
            </a:extLst>
          </p:cNvPr>
          <p:cNvSpPr>
            <a:spLocks noGrp="1"/>
          </p:cNvSpPr>
          <p:nvPr>
            <p:ph type="dt" sz="half" idx="10"/>
          </p:nvPr>
        </p:nvSpPr>
        <p:spPr/>
        <p:txBody>
          <a:bodyPr/>
          <a:lstStyle/>
          <a:p>
            <a:fld id="{106BDB99-D731-4748-BAEC-ED672A488CC6}" type="datetimeFigureOut">
              <a:rPr kumimoji="1" lang="ja-JP" altLang="en-US" smtClean="0"/>
              <a:t>2024/8/3</a:t>
            </a:fld>
            <a:endParaRPr kumimoji="1" lang="ja-JP" altLang="en-US"/>
          </a:p>
        </p:txBody>
      </p:sp>
      <p:sp>
        <p:nvSpPr>
          <p:cNvPr id="5" name="フッター プレースホルダー 4">
            <a:extLst>
              <a:ext uri="{FF2B5EF4-FFF2-40B4-BE49-F238E27FC236}">
                <a16:creationId xmlns:a16="http://schemas.microsoft.com/office/drawing/2014/main" id="{E74A0166-1B68-048B-7A6A-968103C52C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9135594-B544-339E-6F81-79EE0C7F63CF}"/>
              </a:ext>
            </a:extLst>
          </p:cNvPr>
          <p:cNvSpPr>
            <a:spLocks noGrp="1"/>
          </p:cNvSpPr>
          <p:nvPr>
            <p:ph type="sldNum" sz="quarter" idx="12"/>
          </p:nvPr>
        </p:nvSpPr>
        <p:spPr/>
        <p:txBody>
          <a:bodyPr/>
          <a:lstStyle/>
          <a:p>
            <a:fld id="{FAC91612-EDDD-41F6-B019-27EA4E966BFC}" type="slidenum">
              <a:rPr kumimoji="1" lang="ja-JP" altLang="en-US" smtClean="0"/>
              <a:t>‹#›</a:t>
            </a:fld>
            <a:endParaRPr kumimoji="1" lang="ja-JP" altLang="en-US"/>
          </a:p>
        </p:txBody>
      </p:sp>
    </p:spTree>
    <p:extLst>
      <p:ext uri="{BB962C8B-B14F-4D97-AF65-F5344CB8AC3E}">
        <p14:creationId xmlns:p14="http://schemas.microsoft.com/office/powerpoint/2010/main" val="117422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AF5CD26-7FAC-B8C6-C40F-85512E23CE8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BA42BD2-9B83-79F3-283B-6A0279E9079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F5A4EC0-BB21-7871-0F44-044A3F7A3AC1}"/>
              </a:ext>
            </a:extLst>
          </p:cNvPr>
          <p:cNvSpPr>
            <a:spLocks noGrp="1"/>
          </p:cNvSpPr>
          <p:nvPr>
            <p:ph type="dt" sz="half" idx="10"/>
          </p:nvPr>
        </p:nvSpPr>
        <p:spPr/>
        <p:txBody>
          <a:bodyPr/>
          <a:lstStyle/>
          <a:p>
            <a:fld id="{106BDB99-D731-4748-BAEC-ED672A488CC6}" type="datetimeFigureOut">
              <a:rPr kumimoji="1" lang="ja-JP" altLang="en-US" smtClean="0"/>
              <a:t>2024/8/3</a:t>
            </a:fld>
            <a:endParaRPr kumimoji="1" lang="ja-JP" altLang="en-US"/>
          </a:p>
        </p:txBody>
      </p:sp>
      <p:sp>
        <p:nvSpPr>
          <p:cNvPr id="5" name="フッター プレースホルダー 4">
            <a:extLst>
              <a:ext uri="{FF2B5EF4-FFF2-40B4-BE49-F238E27FC236}">
                <a16:creationId xmlns:a16="http://schemas.microsoft.com/office/drawing/2014/main" id="{5763583C-8DCE-237A-919C-EAE4A7843D1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43D06B-728C-5D69-CF30-C58D259DE953}"/>
              </a:ext>
            </a:extLst>
          </p:cNvPr>
          <p:cNvSpPr>
            <a:spLocks noGrp="1"/>
          </p:cNvSpPr>
          <p:nvPr>
            <p:ph type="sldNum" sz="quarter" idx="12"/>
          </p:nvPr>
        </p:nvSpPr>
        <p:spPr/>
        <p:txBody>
          <a:bodyPr/>
          <a:lstStyle/>
          <a:p>
            <a:fld id="{FAC91612-EDDD-41F6-B019-27EA4E966BFC}" type="slidenum">
              <a:rPr kumimoji="1" lang="ja-JP" altLang="en-US" smtClean="0"/>
              <a:t>‹#›</a:t>
            </a:fld>
            <a:endParaRPr kumimoji="1" lang="ja-JP" altLang="en-US"/>
          </a:p>
        </p:txBody>
      </p:sp>
    </p:spTree>
    <p:extLst>
      <p:ext uri="{BB962C8B-B14F-4D97-AF65-F5344CB8AC3E}">
        <p14:creationId xmlns:p14="http://schemas.microsoft.com/office/powerpoint/2010/main" val="84580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DC8E16-1365-EFA5-D051-F8E5F05A60B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DC1A99-8C06-BB49-5038-339FAEDBC9A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6EE2766-56E6-6CA9-DA6D-3F7E71F07224}"/>
              </a:ext>
            </a:extLst>
          </p:cNvPr>
          <p:cNvSpPr>
            <a:spLocks noGrp="1"/>
          </p:cNvSpPr>
          <p:nvPr>
            <p:ph type="dt" sz="half" idx="10"/>
          </p:nvPr>
        </p:nvSpPr>
        <p:spPr/>
        <p:txBody>
          <a:bodyPr/>
          <a:lstStyle/>
          <a:p>
            <a:fld id="{106BDB99-D731-4748-BAEC-ED672A488CC6}" type="datetimeFigureOut">
              <a:rPr kumimoji="1" lang="ja-JP" altLang="en-US" smtClean="0"/>
              <a:t>2024/8/3</a:t>
            </a:fld>
            <a:endParaRPr kumimoji="1" lang="ja-JP" altLang="en-US"/>
          </a:p>
        </p:txBody>
      </p:sp>
      <p:sp>
        <p:nvSpPr>
          <p:cNvPr id="5" name="フッター プレースホルダー 4">
            <a:extLst>
              <a:ext uri="{FF2B5EF4-FFF2-40B4-BE49-F238E27FC236}">
                <a16:creationId xmlns:a16="http://schemas.microsoft.com/office/drawing/2014/main" id="{E07ED50E-8903-C199-57E2-B9A41746111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37AD56F-24F1-6FFA-7584-EB3C33A3C8A0}"/>
              </a:ext>
            </a:extLst>
          </p:cNvPr>
          <p:cNvSpPr>
            <a:spLocks noGrp="1"/>
          </p:cNvSpPr>
          <p:nvPr>
            <p:ph type="sldNum" sz="quarter" idx="12"/>
          </p:nvPr>
        </p:nvSpPr>
        <p:spPr/>
        <p:txBody>
          <a:bodyPr/>
          <a:lstStyle/>
          <a:p>
            <a:fld id="{FAC91612-EDDD-41F6-B019-27EA4E966BFC}" type="slidenum">
              <a:rPr kumimoji="1" lang="ja-JP" altLang="en-US" smtClean="0"/>
              <a:t>‹#›</a:t>
            </a:fld>
            <a:endParaRPr kumimoji="1" lang="ja-JP" altLang="en-US"/>
          </a:p>
        </p:txBody>
      </p:sp>
    </p:spTree>
    <p:extLst>
      <p:ext uri="{BB962C8B-B14F-4D97-AF65-F5344CB8AC3E}">
        <p14:creationId xmlns:p14="http://schemas.microsoft.com/office/powerpoint/2010/main" val="1954211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77C379-DD7B-74F7-E00E-6F4FE10CD66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681C910-5A27-05DC-BB02-476C34EDC4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0A20708-7489-8DB7-E9D8-B785F69F93D3}"/>
              </a:ext>
            </a:extLst>
          </p:cNvPr>
          <p:cNvSpPr>
            <a:spLocks noGrp="1"/>
          </p:cNvSpPr>
          <p:nvPr>
            <p:ph type="dt" sz="half" idx="10"/>
          </p:nvPr>
        </p:nvSpPr>
        <p:spPr/>
        <p:txBody>
          <a:bodyPr/>
          <a:lstStyle/>
          <a:p>
            <a:fld id="{106BDB99-D731-4748-BAEC-ED672A488CC6}" type="datetimeFigureOut">
              <a:rPr kumimoji="1" lang="ja-JP" altLang="en-US" smtClean="0"/>
              <a:t>2024/8/3</a:t>
            </a:fld>
            <a:endParaRPr kumimoji="1" lang="ja-JP" altLang="en-US"/>
          </a:p>
        </p:txBody>
      </p:sp>
      <p:sp>
        <p:nvSpPr>
          <p:cNvPr id="5" name="フッター プレースホルダー 4">
            <a:extLst>
              <a:ext uri="{FF2B5EF4-FFF2-40B4-BE49-F238E27FC236}">
                <a16:creationId xmlns:a16="http://schemas.microsoft.com/office/drawing/2014/main" id="{DE43DDB0-4DD6-B62C-06B5-EB91690A8F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E11BF91-6CEA-C5F6-5940-C5919516B501}"/>
              </a:ext>
            </a:extLst>
          </p:cNvPr>
          <p:cNvSpPr>
            <a:spLocks noGrp="1"/>
          </p:cNvSpPr>
          <p:nvPr>
            <p:ph type="sldNum" sz="quarter" idx="12"/>
          </p:nvPr>
        </p:nvSpPr>
        <p:spPr/>
        <p:txBody>
          <a:bodyPr/>
          <a:lstStyle/>
          <a:p>
            <a:fld id="{FAC91612-EDDD-41F6-B019-27EA4E966BFC}" type="slidenum">
              <a:rPr kumimoji="1" lang="ja-JP" altLang="en-US" smtClean="0"/>
              <a:t>‹#›</a:t>
            </a:fld>
            <a:endParaRPr kumimoji="1" lang="ja-JP" altLang="en-US"/>
          </a:p>
        </p:txBody>
      </p:sp>
    </p:spTree>
    <p:extLst>
      <p:ext uri="{BB962C8B-B14F-4D97-AF65-F5344CB8AC3E}">
        <p14:creationId xmlns:p14="http://schemas.microsoft.com/office/powerpoint/2010/main" val="3043790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BC0DB8-AEA0-58F8-8696-27DF55D2E5F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027D7FB-2D76-5651-AA5B-B89458E7E23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E0725A1-4960-CCC9-84C9-19C52E98B0B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5DA73D2-9666-4B3E-DF45-484E6C4E69E2}"/>
              </a:ext>
            </a:extLst>
          </p:cNvPr>
          <p:cNvSpPr>
            <a:spLocks noGrp="1"/>
          </p:cNvSpPr>
          <p:nvPr>
            <p:ph type="dt" sz="half" idx="10"/>
          </p:nvPr>
        </p:nvSpPr>
        <p:spPr/>
        <p:txBody>
          <a:bodyPr/>
          <a:lstStyle/>
          <a:p>
            <a:fld id="{106BDB99-D731-4748-BAEC-ED672A488CC6}" type="datetimeFigureOut">
              <a:rPr kumimoji="1" lang="ja-JP" altLang="en-US" smtClean="0"/>
              <a:t>2024/8/3</a:t>
            </a:fld>
            <a:endParaRPr kumimoji="1" lang="ja-JP" altLang="en-US"/>
          </a:p>
        </p:txBody>
      </p:sp>
      <p:sp>
        <p:nvSpPr>
          <p:cNvPr id="6" name="フッター プレースホルダー 5">
            <a:extLst>
              <a:ext uri="{FF2B5EF4-FFF2-40B4-BE49-F238E27FC236}">
                <a16:creationId xmlns:a16="http://schemas.microsoft.com/office/drawing/2014/main" id="{807A154F-4D05-D9B7-B1E4-13B579327DA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533491D-5DE1-C858-04EB-5A737C8FDA66}"/>
              </a:ext>
            </a:extLst>
          </p:cNvPr>
          <p:cNvSpPr>
            <a:spLocks noGrp="1"/>
          </p:cNvSpPr>
          <p:nvPr>
            <p:ph type="sldNum" sz="quarter" idx="12"/>
          </p:nvPr>
        </p:nvSpPr>
        <p:spPr/>
        <p:txBody>
          <a:bodyPr/>
          <a:lstStyle/>
          <a:p>
            <a:fld id="{FAC91612-EDDD-41F6-B019-27EA4E966BFC}" type="slidenum">
              <a:rPr kumimoji="1" lang="ja-JP" altLang="en-US" smtClean="0"/>
              <a:t>‹#›</a:t>
            </a:fld>
            <a:endParaRPr kumimoji="1" lang="ja-JP" altLang="en-US"/>
          </a:p>
        </p:txBody>
      </p:sp>
    </p:spTree>
    <p:extLst>
      <p:ext uri="{BB962C8B-B14F-4D97-AF65-F5344CB8AC3E}">
        <p14:creationId xmlns:p14="http://schemas.microsoft.com/office/powerpoint/2010/main" val="3897891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F7E56A-D3A9-EC66-D46A-CCC841C8E3C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4768F12-F3B5-5491-A07F-E6043D313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6613C1F-EC4A-5C36-C399-F2DE5B02B99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A171B5E-2E3F-4946-2A99-AA51D00606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02FB615-9E5D-480F-016D-CC663BB5AFB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AF7E005-0C0D-A8F6-05A7-F31668C3EFBE}"/>
              </a:ext>
            </a:extLst>
          </p:cNvPr>
          <p:cNvSpPr>
            <a:spLocks noGrp="1"/>
          </p:cNvSpPr>
          <p:nvPr>
            <p:ph type="dt" sz="half" idx="10"/>
          </p:nvPr>
        </p:nvSpPr>
        <p:spPr/>
        <p:txBody>
          <a:bodyPr/>
          <a:lstStyle/>
          <a:p>
            <a:fld id="{106BDB99-D731-4748-BAEC-ED672A488CC6}" type="datetimeFigureOut">
              <a:rPr kumimoji="1" lang="ja-JP" altLang="en-US" smtClean="0"/>
              <a:t>2024/8/3</a:t>
            </a:fld>
            <a:endParaRPr kumimoji="1" lang="ja-JP" altLang="en-US"/>
          </a:p>
        </p:txBody>
      </p:sp>
      <p:sp>
        <p:nvSpPr>
          <p:cNvPr id="8" name="フッター プレースホルダー 7">
            <a:extLst>
              <a:ext uri="{FF2B5EF4-FFF2-40B4-BE49-F238E27FC236}">
                <a16:creationId xmlns:a16="http://schemas.microsoft.com/office/drawing/2014/main" id="{A1870526-5DA4-20CD-F0F0-712D3065EF7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6FEC19E-3006-6A2C-6E39-BA1B9AD510D1}"/>
              </a:ext>
            </a:extLst>
          </p:cNvPr>
          <p:cNvSpPr>
            <a:spLocks noGrp="1"/>
          </p:cNvSpPr>
          <p:nvPr>
            <p:ph type="sldNum" sz="quarter" idx="12"/>
          </p:nvPr>
        </p:nvSpPr>
        <p:spPr/>
        <p:txBody>
          <a:bodyPr/>
          <a:lstStyle/>
          <a:p>
            <a:fld id="{FAC91612-EDDD-41F6-B019-27EA4E966BFC}" type="slidenum">
              <a:rPr kumimoji="1" lang="ja-JP" altLang="en-US" smtClean="0"/>
              <a:t>‹#›</a:t>
            </a:fld>
            <a:endParaRPr kumimoji="1" lang="ja-JP" altLang="en-US"/>
          </a:p>
        </p:txBody>
      </p:sp>
    </p:spTree>
    <p:extLst>
      <p:ext uri="{BB962C8B-B14F-4D97-AF65-F5344CB8AC3E}">
        <p14:creationId xmlns:p14="http://schemas.microsoft.com/office/powerpoint/2010/main" val="1220967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B71071-1E65-CEFD-BEA3-8CD1E7977A7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2AED6EA-FFC6-1EAA-7482-0A9CE37C7188}"/>
              </a:ext>
            </a:extLst>
          </p:cNvPr>
          <p:cNvSpPr>
            <a:spLocks noGrp="1"/>
          </p:cNvSpPr>
          <p:nvPr>
            <p:ph type="dt" sz="half" idx="10"/>
          </p:nvPr>
        </p:nvSpPr>
        <p:spPr/>
        <p:txBody>
          <a:bodyPr/>
          <a:lstStyle/>
          <a:p>
            <a:fld id="{106BDB99-D731-4748-BAEC-ED672A488CC6}" type="datetimeFigureOut">
              <a:rPr kumimoji="1" lang="ja-JP" altLang="en-US" smtClean="0"/>
              <a:t>2024/8/3</a:t>
            </a:fld>
            <a:endParaRPr kumimoji="1" lang="ja-JP" altLang="en-US"/>
          </a:p>
        </p:txBody>
      </p:sp>
      <p:sp>
        <p:nvSpPr>
          <p:cNvPr id="4" name="フッター プレースホルダー 3">
            <a:extLst>
              <a:ext uri="{FF2B5EF4-FFF2-40B4-BE49-F238E27FC236}">
                <a16:creationId xmlns:a16="http://schemas.microsoft.com/office/drawing/2014/main" id="{15163FC7-48E0-D00D-3392-72072FAE048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F84ADFB-0DF1-EC43-8C3E-F9B8C790C682}"/>
              </a:ext>
            </a:extLst>
          </p:cNvPr>
          <p:cNvSpPr>
            <a:spLocks noGrp="1"/>
          </p:cNvSpPr>
          <p:nvPr>
            <p:ph type="sldNum" sz="quarter" idx="12"/>
          </p:nvPr>
        </p:nvSpPr>
        <p:spPr/>
        <p:txBody>
          <a:bodyPr/>
          <a:lstStyle/>
          <a:p>
            <a:fld id="{FAC91612-EDDD-41F6-B019-27EA4E966BFC}" type="slidenum">
              <a:rPr kumimoji="1" lang="ja-JP" altLang="en-US" smtClean="0"/>
              <a:t>‹#›</a:t>
            </a:fld>
            <a:endParaRPr kumimoji="1" lang="ja-JP" altLang="en-US"/>
          </a:p>
        </p:txBody>
      </p:sp>
    </p:spTree>
    <p:extLst>
      <p:ext uri="{BB962C8B-B14F-4D97-AF65-F5344CB8AC3E}">
        <p14:creationId xmlns:p14="http://schemas.microsoft.com/office/powerpoint/2010/main" val="409937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838B109-223F-2058-04FA-3D86E65BE457}"/>
              </a:ext>
            </a:extLst>
          </p:cNvPr>
          <p:cNvSpPr>
            <a:spLocks noGrp="1"/>
          </p:cNvSpPr>
          <p:nvPr>
            <p:ph type="dt" sz="half" idx="10"/>
          </p:nvPr>
        </p:nvSpPr>
        <p:spPr/>
        <p:txBody>
          <a:bodyPr/>
          <a:lstStyle/>
          <a:p>
            <a:fld id="{106BDB99-D731-4748-BAEC-ED672A488CC6}" type="datetimeFigureOut">
              <a:rPr kumimoji="1" lang="ja-JP" altLang="en-US" smtClean="0"/>
              <a:t>2024/8/3</a:t>
            </a:fld>
            <a:endParaRPr kumimoji="1" lang="ja-JP" altLang="en-US"/>
          </a:p>
        </p:txBody>
      </p:sp>
      <p:sp>
        <p:nvSpPr>
          <p:cNvPr id="3" name="フッター プレースホルダー 2">
            <a:extLst>
              <a:ext uri="{FF2B5EF4-FFF2-40B4-BE49-F238E27FC236}">
                <a16:creationId xmlns:a16="http://schemas.microsoft.com/office/drawing/2014/main" id="{69394BDC-5497-7B8E-D48E-00A596D26A5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B6EF3D8-EE4B-6C32-6D78-289B8C02833E}"/>
              </a:ext>
            </a:extLst>
          </p:cNvPr>
          <p:cNvSpPr>
            <a:spLocks noGrp="1"/>
          </p:cNvSpPr>
          <p:nvPr>
            <p:ph type="sldNum" sz="quarter" idx="12"/>
          </p:nvPr>
        </p:nvSpPr>
        <p:spPr/>
        <p:txBody>
          <a:bodyPr/>
          <a:lstStyle/>
          <a:p>
            <a:fld id="{FAC91612-EDDD-41F6-B019-27EA4E966BFC}" type="slidenum">
              <a:rPr kumimoji="1" lang="ja-JP" altLang="en-US" smtClean="0"/>
              <a:t>‹#›</a:t>
            </a:fld>
            <a:endParaRPr kumimoji="1" lang="ja-JP" altLang="en-US"/>
          </a:p>
        </p:txBody>
      </p:sp>
    </p:spTree>
    <p:extLst>
      <p:ext uri="{BB962C8B-B14F-4D97-AF65-F5344CB8AC3E}">
        <p14:creationId xmlns:p14="http://schemas.microsoft.com/office/powerpoint/2010/main" val="146220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4F1491-3182-4A9E-D97E-B20E2097C28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8AF8063-2A71-A80B-0A31-099D6DDE0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0300E00-C40B-ABAC-00F9-86712AFF8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8BD5893-FDC4-2DC8-2989-517A9C9D00D2}"/>
              </a:ext>
            </a:extLst>
          </p:cNvPr>
          <p:cNvSpPr>
            <a:spLocks noGrp="1"/>
          </p:cNvSpPr>
          <p:nvPr>
            <p:ph type="dt" sz="half" idx="10"/>
          </p:nvPr>
        </p:nvSpPr>
        <p:spPr/>
        <p:txBody>
          <a:bodyPr/>
          <a:lstStyle/>
          <a:p>
            <a:fld id="{106BDB99-D731-4748-BAEC-ED672A488CC6}" type="datetimeFigureOut">
              <a:rPr kumimoji="1" lang="ja-JP" altLang="en-US" smtClean="0"/>
              <a:t>2024/8/3</a:t>
            </a:fld>
            <a:endParaRPr kumimoji="1" lang="ja-JP" altLang="en-US"/>
          </a:p>
        </p:txBody>
      </p:sp>
      <p:sp>
        <p:nvSpPr>
          <p:cNvPr id="6" name="フッター プレースホルダー 5">
            <a:extLst>
              <a:ext uri="{FF2B5EF4-FFF2-40B4-BE49-F238E27FC236}">
                <a16:creationId xmlns:a16="http://schemas.microsoft.com/office/drawing/2014/main" id="{F1D51A42-94DD-4D75-C625-706AEF5ECA9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EB242DA-FDA7-3027-FB84-11220D7AAF7C}"/>
              </a:ext>
            </a:extLst>
          </p:cNvPr>
          <p:cNvSpPr>
            <a:spLocks noGrp="1"/>
          </p:cNvSpPr>
          <p:nvPr>
            <p:ph type="sldNum" sz="quarter" idx="12"/>
          </p:nvPr>
        </p:nvSpPr>
        <p:spPr/>
        <p:txBody>
          <a:bodyPr/>
          <a:lstStyle/>
          <a:p>
            <a:fld id="{FAC91612-EDDD-41F6-B019-27EA4E966BFC}" type="slidenum">
              <a:rPr kumimoji="1" lang="ja-JP" altLang="en-US" smtClean="0"/>
              <a:t>‹#›</a:t>
            </a:fld>
            <a:endParaRPr kumimoji="1" lang="ja-JP" altLang="en-US"/>
          </a:p>
        </p:txBody>
      </p:sp>
    </p:spTree>
    <p:extLst>
      <p:ext uri="{BB962C8B-B14F-4D97-AF65-F5344CB8AC3E}">
        <p14:creationId xmlns:p14="http://schemas.microsoft.com/office/powerpoint/2010/main" val="1819399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674B9F-85DB-8006-B0F1-D831375FBA0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5205AB2-F4E6-E5DB-B0E0-87B270495C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072B6B2-5229-A4E0-1700-433381841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EF9046-610B-F2FB-29D1-D94F8AE75438}"/>
              </a:ext>
            </a:extLst>
          </p:cNvPr>
          <p:cNvSpPr>
            <a:spLocks noGrp="1"/>
          </p:cNvSpPr>
          <p:nvPr>
            <p:ph type="dt" sz="half" idx="10"/>
          </p:nvPr>
        </p:nvSpPr>
        <p:spPr/>
        <p:txBody>
          <a:bodyPr/>
          <a:lstStyle/>
          <a:p>
            <a:fld id="{106BDB99-D731-4748-BAEC-ED672A488CC6}" type="datetimeFigureOut">
              <a:rPr kumimoji="1" lang="ja-JP" altLang="en-US" smtClean="0"/>
              <a:t>2024/8/3</a:t>
            </a:fld>
            <a:endParaRPr kumimoji="1" lang="ja-JP" altLang="en-US"/>
          </a:p>
        </p:txBody>
      </p:sp>
      <p:sp>
        <p:nvSpPr>
          <p:cNvPr id="6" name="フッター プレースホルダー 5">
            <a:extLst>
              <a:ext uri="{FF2B5EF4-FFF2-40B4-BE49-F238E27FC236}">
                <a16:creationId xmlns:a16="http://schemas.microsoft.com/office/drawing/2014/main" id="{8C7EE756-6D69-2CB1-FF21-64553B4B221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3126D76-7B35-9F65-8CBC-C71FDEC0E216}"/>
              </a:ext>
            </a:extLst>
          </p:cNvPr>
          <p:cNvSpPr>
            <a:spLocks noGrp="1"/>
          </p:cNvSpPr>
          <p:nvPr>
            <p:ph type="sldNum" sz="quarter" idx="12"/>
          </p:nvPr>
        </p:nvSpPr>
        <p:spPr/>
        <p:txBody>
          <a:bodyPr/>
          <a:lstStyle/>
          <a:p>
            <a:fld id="{FAC91612-EDDD-41F6-B019-27EA4E966BFC}" type="slidenum">
              <a:rPr kumimoji="1" lang="ja-JP" altLang="en-US" smtClean="0"/>
              <a:t>‹#›</a:t>
            </a:fld>
            <a:endParaRPr kumimoji="1" lang="ja-JP" altLang="en-US"/>
          </a:p>
        </p:txBody>
      </p:sp>
    </p:spTree>
    <p:extLst>
      <p:ext uri="{BB962C8B-B14F-4D97-AF65-F5344CB8AC3E}">
        <p14:creationId xmlns:p14="http://schemas.microsoft.com/office/powerpoint/2010/main" val="102048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0E7A516-3B45-18B7-6B10-21184DA790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71BA4F-B2C8-ADC1-593A-A4CFA95993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AB575D-AD6F-2738-FFA4-D725019F22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BDB99-D731-4748-BAEC-ED672A488CC6}" type="datetimeFigureOut">
              <a:rPr kumimoji="1" lang="ja-JP" altLang="en-US" smtClean="0"/>
              <a:t>2024/8/3</a:t>
            </a:fld>
            <a:endParaRPr kumimoji="1" lang="ja-JP" altLang="en-US"/>
          </a:p>
        </p:txBody>
      </p:sp>
      <p:sp>
        <p:nvSpPr>
          <p:cNvPr id="5" name="フッター プレースホルダー 4">
            <a:extLst>
              <a:ext uri="{FF2B5EF4-FFF2-40B4-BE49-F238E27FC236}">
                <a16:creationId xmlns:a16="http://schemas.microsoft.com/office/drawing/2014/main" id="{5892FD22-A0F6-ECAD-B350-10C2CD8C60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A640876-6F11-9FB1-5F33-57A84DD017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C91612-EDDD-41F6-B019-27EA4E966BFC}" type="slidenum">
              <a:rPr kumimoji="1" lang="ja-JP" altLang="en-US" smtClean="0"/>
              <a:t>‹#›</a:t>
            </a:fld>
            <a:endParaRPr kumimoji="1" lang="ja-JP" altLang="en-US"/>
          </a:p>
        </p:txBody>
      </p:sp>
    </p:spTree>
    <p:extLst>
      <p:ext uri="{BB962C8B-B14F-4D97-AF65-F5344CB8AC3E}">
        <p14:creationId xmlns:p14="http://schemas.microsoft.com/office/powerpoint/2010/main" val="3684516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bin"/></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bin"/></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humusoft.cz/produkty/matlab/aknihovny/instrument/ic_mainpage_wl_74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9019" y="1720981"/>
            <a:ext cx="6770736" cy="4448971"/>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2395318" y="1355147"/>
            <a:ext cx="1579969" cy="461665"/>
          </a:xfrm>
          <a:prstGeom prst="rect">
            <a:avLst/>
          </a:prstGeom>
          <a:solidFill>
            <a:schemeClr val="bg1"/>
          </a:solidFill>
          <a:ln w="19050">
            <a:solidFill>
              <a:schemeClr val="accent3"/>
            </a:solidFill>
          </a:ln>
        </p:spPr>
        <p:txBody>
          <a:bodyPr wrap="square" rtlCol="0">
            <a:spAutoFit/>
          </a:bodyPr>
          <a:lstStyle/>
          <a:p>
            <a:r>
              <a:rPr lang="en-US" altLang="ja-JP" sz="2400" dirty="0"/>
              <a:t>1.</a:t>
            </a:r>
            <a:r>
              <a:rPr lang="ja-JP" altLang="en-US" sz="2400" dirty="0"/>
              <a:t>大きい</a:t>
            </a:r>
            <a:endParaRPr lang="en-US" altLang="ja-JP" sz="2400" dirty="0"/>
          </a:p>
        </p:txBody>
      </p:sp>
      <p:sp>
        <p:nvSpPr>
          <p:cNvPr id="9" name="テキスト ボックス 8"/>
          <p:cNvSpPr txBox="1"/>
          <p:nvPr/>
        </p:nvSpPr>
        <p:spPr>
          <a:xfrm>
            <a:off x="2656917" y="3626077"/>
            <a:ext cx="1222324" cy="461665"/>
          </a:xfrm>
          <a:prstGeom prst="rect">
            <a:avLst/>
          </a:prstGeom>
          <a:solidFill>
            <a:schemeClr val="bg1"/>
          </a:solidFill>
          <a:ln w="19050">
            <a:solidFill>
              <a:schemeClr val="accent3"/>
            </a:solidFill>
          </a:ln>
        </p:spPr>
        <p:txBody>
          <a:bodyPr wrap="square" rtlCol="0">
            <a:spAutoFit/>
          </a:bodyPr>
          <a:lstStyle/>
          <a:p>
            <a:r>
              <a:rPr lang="en-US" altLang="ja-JP" sz="2400" dirty="0"/>
              <a:t>2.</a:t>
            </a:r>
            <a:r>
              <a:rPr lang="ja-JP" altLang="en-US" sz="2400" dirty="0"/>
              <a:t>重い</a:t>
            </a:r>
            <a:endParaRPr lang="en-US" altLang="ja-JP" sz="2400" dirty="0"/>
          </a:p>
        </p:txBody>
      </p:sp>
      <p:sp>
        <p:nvSpPr>
          <p:cNvPr id="10" name="テキスト ボックス 9"/>
          <p:cNvSpPr txBox="1"/>
          <p:nvPr/>
        </p:nvSpPr>
        <p:spPr>
          <a:xfrm>
            <a:off x="7634273" y="1313697"/>
            <a:ext cx="1579969" cy="461665"/>
          </a:xfrm>
          <a:prstGeom prst="rect">
            <a:avLst/>
          </a:prstGeom>
          <a:solidFill>
            <a:schemeClr val="bg1"/>
          </a:solidFill>
          <a:ln w="19050">
            <a:solidFill>
              <a:schemeClr val="accent3"/>
            </a:solidFill>
          </a:ln>
        </p:spPr>
        <p:txBody>
          <a:bodyPr wrap="square" rtlCol="0">
            <a:spAutoFit/>
          </a:bodyPr>
          <a:lstStyle/>
          <a:p>
            <a:r>
              <a:rPr lang="en-US" altLang="ja-JP" sz="2400" dirty="0"/>
              <a:t>3.</a:t>
            </a:r>
            <a:r>
              <a:rPr lang="ja-JP" altLang="en-US" sz="2400" dirty="0"/>
              <a:t>難しい</a:t>
            </a:r>
            <a:endParaRPr lang="en-US" altLang="ja-JP" sz="2400" dirty="0"/>
          </a:p>
        </p:txBody>
      </p:sp>
      <p:sp>
        <p:nvSpPr>
          <p:cNvPr id="12" name="テキスト ボックス 11"/>
          <p:cNvSpPr txBox="1"/>
          <p:nvPr/>
        </p:nvSpPr>
        <p:spPr>
          <a:xfrm>
            <a:off x="7201933" y="5126335"/>
            <a:ext cx="1222324" cy="461665"/>
          </a:xfrm>
          <a:prstGeom prst="rect">
            <a:avLst/>
          </a:prstGeom>
          <a:solidFill>
            <a:schemeClr val="bg1"/>
          </a:solidFill>
          <a:ln w="19050">
            <a:solidFill>
              <a:schemeClr val="accent3"/>
            </a:solidFill>
          </a:ln>
        </p:spPr>
        <p:txBody>
          <a:bodyPr wrap="square" rtlCol="0">
            <a:spAutoFit/>
          </a:bodyPr>
          <a:lstStyle/>
          <a:p>
            <a:r>
              <a:rPr lang="en-US" altLang="ja-JP" sz="2400" dirty="0"/>
              <a:t>4.</a:t>
            </a:r>
            <a:r>
              <a:rPr lang="ja-JP" altLang="en-US" sz="2400" dirty="0"/>
              <a:t>高価</a:t>
            </a:r>
            <a:endParaRPr lang="en-US" altLang="ja-JP" sz="2400" dirty="0"/>
          </a:p>
        </p:txBody>
      </p:sp>
      <p:sp>
        <p:nvSpPr>
          <p:cNvPr id="2" name="テキスト ボックス 1">
            <a:extLst>
              <a:ext uri="{FF2B5EF4-FFF2-40B4-BE49-F238E27FC236}">
                <a16:creationId xmlns:a16="http://schemas.microsoft.com/office/drawing/2014/main" id="{F56E7A64-2B17-0E2B-BC7E-8DF8BF1AADAE}"/>
              </a:ext>
            </a:extLst>
          </p:cNvPr>
          <p:cNvSpPr txBox="1"/>
          <p:nvPr/>
        </p:nvSpPr>
        <p:spPr>
          <a:xfrm>
            <a:off x="1294154" y="378972"/>
            <a:ext cx="4221743" cy="523220"/>
          </a:xfrm>
          <a:prstGeom prst="rect">
            <a:avLst/>
          </a:prstGeom>
          <a:noFill/>
        </p:spPr>
        <p:txBody>
          <a:bodyPr wrap="square" rtlCol="0">
            <a:spAutoFit/>
          </a:bodyPr>
          <a:lstStyle/>
          <a:p>
            <a:r>
              <a:rPr lang="ja-JP" altLang="en-US" sz="2800" dirty="0">
                <a:latin typeface="ＭＳ Ｐゴシック" panose="020B0600070205080204" pitchFamily="50" charset="-128"/>
                <a:ea typeface="ＭＳ Ｐゴシック" panose="020B0600070205080204" pitchFamily="50" charset="-128"/>
              </a:rPr>
              <a:t>従来の計測機</a:t>
            </a:r>
            <a:r>
              <a:rPr kumimoji="1" lang="ja-JP" altLang="en-US" sz="2800" dirty="0">
                <a:latin typeface="ＭＳ Ｐゴシック" panose="020B0600070205080204" pitchFamily="50" charset="-128"/>
                <a:ea typeface="ＭＳ Ｐゴシック" panose="020B0600070205080204" pitchFamily="50" charset="-128"/>
              </a:rPr>
              <a:t>の問題点</a:t>
            </a:r>
          </a:p>
        </p:txBody>
      </p:sp>
    </p:spTree>
    <p:extLst>
      <p:ext uri="{BB962C8B-B14F-4D97-AF65-F5344CB8AC3E}">
        <p14:creationId xmlns:p14="http://schemas.microsoft.com/office/powerpoint/2010/main" val="1302050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282894" y="756729"/>
            <a:ext cx="5011992" cy="400110"/>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フィジカルコンピューティングとは</a:t>
            </a:r>
          </a:p>
        </p:txBody>
      </p:sp>
      <p:sp>
        <p:nvSpPr>
          <p:cNvPr id="17" name="テキスト ボックス 16"/>
          <p:cNvSpPr txBox="1"/>
          <p:nvPr/>
        </p:nvSpPr>
        <p:spPr>
          <a:xfrm>
            <a:off x="1318804" y="1133574"/>
            <a:ext cx="9836001" cy="646331"/>
          </a:xfrm>
          <a:prstGeom prst="rect">
            <a:avLst/>
          </a:prstGeom>
          <a:noFill/>
        </p:spPr>
        <p:txBody>
          <a:bodyPr wrap="square" rtlCol="0">
            <a:spAutoFit/>
          </a:bodyPr>
          <a:lstStyle/>
          <a:p>
            <a:r>
              <a:rPr lang="ja-JP" altLang="ja-JP" dirty="0">
                <a:latin typeface="ＭＳ Ｐゴシック" panose="020B0600070205080204" pitchFamily="50" charset="-128"/>
                <a:ea typeface="ＭＳ Ｐゴシック" panose="020B0600070205080204" pitchFamily="50" charset="-128"/>
              </a:rPr>
              <a:t>コンピュータを</a:t>
            </a:r>
            <a:r>
              <a:rPr lang="ja-JP" altLang="ja-JP" u="sng" dirty="0">
                <a:latin typeface="ＭＳ Ｐゴシック" panose="020B0600070205080204" pitchFamily="50" charset="-128"/>
                <a:ea typeface="ＭＳ Ｐゴシック" panose="020B0600070205080204" pitchFamily="50" charset="-128"/>
              </a:rPr>
              <a:t>より身体的なもの</a:t>
            </a:r>
            <a:r>
              <a:rPr lang="ja-JP" altLang="en-US" u="sng" dirty="0">
                <a:latin typeface="ＭＳ Ｐゴシック" panose="020B0600070205080204" pitchFamily="50" charset="-128"/>
                <a:ea typeface="ＭＳ Ｐゴシック" panose="020B0600070205080204" pitchFamily="50" charset="-128"/>
              </a:rPr>
              <a:t>（</a:t>
            </a:r>
            <a:r>
              <a:rPr lang="ja-JP" altLang="ja-JP" u="sng" dirty="0">
                <a:latin typeface="ＭＳ Ｐゴシック" panose="020B0600070205080204" pitchFamily="50" charset="-128"/>
                <a:ea typeface="ＭＳ Ｐゴシック" panose="020B0600070205080204" pitchFamily="50" charset="-128"/>
              </a:rPr>
              <a:t>人の行動や生活に近いもの</a:t>
            </a:r>
            <a:r>
              <a:rPr lang="ja-JP" altLang="en-US" u="sng" dirty="0">
                <a:latin typeface="ＭＳ Ｐゴシック" panose="020B0600070205080204" pitchFamily="50" charset="-128"/>
                <a:ea typeface="ＭＳ Ｐゴシック" panose="020B0600070205080204" pitchFamily="50" charset="-128"/>
              </a:rPr>
              <a:t>）</a:t>
            </a:r>
            <a:r>
              <a:rPr lang="ja-JP" altLang="ja-JP" dirty="0">
                <a:latin typeface="ＭＳ Ｐゴシック" panose="020B0600070205080204" pitchFamily="50" charset="-128"/>
                <a:ea typeface="ＭＳ Ｐゴシック" panose="020B0600070205080204" pitchFamily="50" charset="-128"/>
              </a:rPr>
              <a:t>にすることで、</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	</a:t>
            </a:r>
            <a:r>
              <a:rPr lang="ja-JP" altLang="ja-JP" dirty="0">
                <a:solidFill>
                  <a:srgbClr val="FF2D2D"/>
                </a:solidFill>
                <a:latin typeface="ＭＳ Ｐゴシック" panose="020B0600070205080204" pitchFamily="50" charset="-128"/>
                <a:ea typeface="ＭＳ Ｐゴシック" panose="020B0600070205080204" pitchFamily="50" charset="-128"/>
              </a:rPr>
              <a:t>コンピュータと人間のコミュニケーションに幅をもたせよう</a:t>
            </a:r>
            <a:r>
              <a:rPr lang="ja-JP" altLang="ja-JP" dirty="0">
                <a:latin typeface="ＭＳ Ｐゴシック" panose="020B0600070205080204" pitchFamily="50" charset="-128"/>
                <a:ea typeface="ＭＳ Ｐゴシック" panose="020B0600070205080204" pitchFamily="50" charset="-128"/>
              </a:rPr>
              <a:t>という</a:t>
            </a:r>
            <a:r>
              <a:rPr lang="ja-JP" altLang="en-US" dirty="0">
                <a:latin typeface="ＭＳ Ｐゴシック" panose="020B0600070205080204" pitchFamily="50" charset="-128"/>
                <a:ea typeface="ＭＳ Ｐゴシック" panose="020B0600070205080204" pitchFamily="50" charset="-128"/>
              </a:rPr>
              <a:t>考え方</a:t>
            </a:r>
            <a:endParaRPr lang="en-US" altLang="ja-JP" dirty="0">
              <a:latin typeface="ＭＳ Ｐゴシック" panose="020B0600070205080204" pitchFamily="50" charset="-128"/>
              <a:ea typeface="ＭＳ Ｐゴシック" panose="020B0600070205080204" pitchFamily="50" charset="-128"/>
            </a:endParaRPr>
          </a:p>
        </p:txBody>
      </p:sp>
      <p:grpSp>
        <p:nvGrpSpPr>
          <p:cNvPr id="15" name="グループ化 14">
            <a:extLst>
              <a:ext uri="{FF2B5EF4-FFF2-40B4-BE49-F238E27FC236}">
                <a16:creationId xmlns:a16="http://schemas.microsoft.com/office/drawing/2014/main" id="{2271DC43-D418-33B9-0ADC-3960F999B0F8}"/>
              </a:ext>
            </a:extLst>
          </p:cNvPr>
          <p:cNvGrpSpPr/>
          <p:nvPr/>
        </p:nvGrpSpPr>
        <p:grpSpPr>
          <a:xfrm>
            <a:off x="1484235" y="1939551"/>
            <a:ext cx="8887482" cy="3791007"/>
            <a:chOff x="683568" y="2204380"/>
            <a:chExt cx="7604294" cy="3096828"/>
          </a:xfrm>
        </p:grpSpPr>
        <p:grpSp>
          <p:nvGrpSpPr>
            <p:cNvPr id="5" name="グループ化 4"/>
            <p:cNvGrpSpPr/>
            <p:nvPr/>
          </p:nvGrpSpPr>
          <p:grpSpPr>
            <a:xfrm>
              <a:off x="2952296" y="2348880"/>
              <a:ext cx="3491912" cy="2952328"/>
              <a:chOff x="2952296" y="836712"/>
              <a:chExt cx="3491912" cy="2952328"/>
            </a:xfrm>
          </p:grpSpPr>
          <p:pic>
            <p:nvPicPr>
              <p:cNvPr id="13" name="Picture 2"/>
              <p:cNvPicPr>
                <a:picLocks noChangeAspect="1" noChangeArrowheads="1"/>
              </p:cNvPicPr>
              <p:nvPr/>
            </p:nvPicPr>
            <p:blipFill>
              <a:blip r:embed="rId3"/>
              <a:srcRect/>
              <a:stretch>
                <a:fillRect/>
              </a:stretch>
            </p:blipFill>
            <p:spPr bwMode="auto">
              <a:xfrm>
                <a:off x="2952296" y="1170106"/>
                <a:ext cx="3491912" cy="2618934"/>
              </a:xfrm>
              <a:prstGeom prst="rect">
                <a:avLst/>
              </a:prstGeom>
              <a:noFill/>
              <a:ln w="9525">
                <a:noFill/>
                <a:miter lim="800000"/>
                <a:headEnd/>
                <a:tailEnd/>
              </a:ln>
              <a:effectLst/>
            </p:spPr>
          </p:pic>
          <p:sp>
            <p:nvSpPr>
              <p:cNvPr id="18" name="テキスト ボックス 17"/>
              <p:cNvSpPr txBox="1"/>
              <p:nvPr/>
            </p:nvSpPr>
            <p:spPr>
              <a:xfrm>
                <a:off x="3203848" y="836712"/>
                <a:ext cx="2643206" cy="427412"/>
              </a:xfrm>
              <a:prstGeom prst="rect">
                <a:avLst/>
              </a:prstGeom>
              <a:noFill/>
            </p:spPr>
            <p:txBody>
              <a:bodyPr wrap="square" rtlCol="0">
                <a:spAutoFit/>
              </a:bodyPr>
              <a:lstStyle/>
              <a:p>
                <a:pPr algn="ctr"/>
                <a:r>
                  <a:rPr lang="en-US" altLang="ja-JP" sz="2800" dirty="0">
                    <a:latin typeface="ＭＳ Ｐゴシック" panose="020B0600070205080204" pitchFamily="50" charset="-128"/>
                    <a:ea typeface="ＭＳ Ｐゴシック" panose="020B0600070205080204" pitchFamily="50" charset="-128"/>
                  </a:rPr>
                  <a:t>Arduino</a:t>
                </a:r>
              </a:p>
            </p:txBody>
          </p:sp>
        </p:grpSp>
        <p:grpSp>
          <p:nvGrpSpPr>
            <p:cNvPr id="8" name="グループ化 7">
              <a:extLst>
                <a:ext uri="{FF2B5EF4-FFF2-40B4-BE49-F238E27FC236}">
                  <a16:creationId xmlns:a16="http://schemas.microsoft.com/office/drawing/2014/main" id="{D8523391-BE40-3949-FEAA-2489B2CF2689}"/>
                </a:ext>
              </a:extLst>
            </p:cNvPr>
            <p:cNvGrpSpPr/>
            <p:nvPr/>
          </p:nvGrpSpPr>
          <p:grpSpPr>
            <a:xfrm>
              <a:off x="683568" y="2204380"/>
              <a:ext cx="7604294" cy="2580072"/>
              <a:chOff x="683568" y="2204380"/>
              <a:chExt cx="7604294" cy="2580072"/>
            </a:xfrm>
          </p:grpSpPr>
          <p:sp>
            <p:nvSpPr>
              <p:cNvPr id="2" name="テキスト ボックス 1"/>
              <p:cNvSpPr txBox="1"/>
              <p:nvPr/>
            </p:nvSpPr>
            <p:spPr>
              <a:xfrm>
                <a:off x="683568" y="2708920"/>
                <a:ext cx="1093407" cy="301703"/>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光センサー</a:t>
                </a:r>
              </a:p>
            </p:txBody>
          </p:sp>
          <p:sp>
            <p:nvSpPr>
              <p:cNvPr id="9" name="テキスト ボックス 8"/>
              <p:cNvSpPr txBox="1"/>
              <p:nvPr/>
            </p:nvSpPr>
            <p:spPr>
              <a:xfrm>
                <a:off x="683568" y="3102641"/>
                <a:ext cx="658623" cy="301703"/>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マイク</a:t>
                </a:r>
              </a:p>
            </p:txBody>
          </p:sp>
          <p:sp>
            <p:nvSpPr>
              <p:cNvPr id="10" name="テキスト ボックス 9"/>
              <p:cNvSpPr txBox="1"/>
              <p:nvPr/>
            </p:nvSpPr>
            <p:spPr>
              <a:xfrm>
                <a:off x="683568" y="3496362"/>
                <a:ext cx="1488416" cy="301703"/>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加速度センサー</a:t>
                </a:r>
              </a:p>
            </p:txBody>
          </p:sp>
          <p:sp>
            <p:nvSpPr>
              <p:cNvPr id="12" name="テキスト ボックス 11"/>
              <p:cNvSpPr txBox="1"/>
              <p:nvPr/>
            </p:nvSpPr>
            <p:spPr>
              <a:xfrm>
                <a:off x="683568" y="3890083"/>
                <a:ext cx="827324" cy="301703"/>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ジャイロ</a:t>
                </a:r>
              </a:p>
            </p:txBody>
          </p:sp>
          <p:sp>
            <p:nvSpPr>
              <p:cNvPr id="14" name="テキスト ボックス 13"/>
              <p:cNvSpPr txBox="1"/>
              <p:nvPr/>
            </p:nvSpPr>
            <p:spPr>
              <a:xfrm>
                <a:off x="683568" y="4283804"/>
                <a:ext cx="1343030" cy="301703"/>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生体測定装置</a:t>
                </a:r>
              </a:p>
            </p:txBody>
          </p:sp>
          <p:sp>
            <p:nvSpPr>
              <p:cNvPr id="3" name="右中かっこ 2"/>
              <p:cNvSpPr/>
              <p:nvPr/>
            </p:nvSpPr>
            <p:spPr>
              <a:xfrm>
                <a:off x="2483768" y="2708920"/>
                <a:ext cx="228260" cy="2075532"/>
              </a:xfrm>
              <a:prstGeom prst="rightBrace">
                <a:avLst/>
              </a:prstGeom>
              <a:ln w="19050">
                <a:solidFill>
                  <a:srgbClr val="75EA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16" name="テキスト ボックス 15"/>
              <p:cNvSpPr txBox="1"/>
              <p:nvPr/>
            </p:nvSpPr>
            <p:spPr>
              <a:xfrm>
                <a:off x="6732240" y="2924944"/>
                <a:ext cx="505008" cy="301703"/>
              </a:xfrm>
              <a:prstGeom prst="rect">
                <a:avLst/>
              </a:prstGeom>
              <a:noFill/>
            </p:spPr>
            <p:txBody>
              <a:bodyPr wrap="none" rtlCol="0">
                <a:spAutoFit/>
              </a:bodyPr>
              <a:lstStyle/>
              <a:p>
                <a:r>
                  <a:rPr lang="en-US" altLang="ja-JP" dirty="0">
                    <a:latin typeface="ＭＳ Ｐゴシック" panose="020B0600070205080204" pitchFamily="50" charset="-128"/>
                    <a:ea typeface="ＭＳ Ｐゴシック" panose="020B0600070205080204" pitchFamily="50" charset="-128"/>
                  </a:rPr>
                  <a:t>LED</a:t>
                </a:r>
                <a:endParaRPr lang="ja-JP" altLang="en-US" dirty="0">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6737770" y="3332989"/>
                <a:ext cx="1259366" cy="301703"/>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各種モーター</a:t>
                </a:r>
              </a:p>
            </p:txBody>
          </p:sp>
          <p:sp>
            <p:nvSpPr>
              <p:cNvPr id="21" name="テキスト ボックス 20"/>
              <p:cNvSpPr txBox="1"/>
              <p:nvPr/>
            </p:nvSpPr>
            <p:spPr>
              <a:xfrm>
                <a:off x="6732240" y="3741034"/>
                <a:ext cx="1555622" cy="301703"/>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液晶ディスプレイ</a:t>
                </a:r>
              </a:p>
            </p:txBody>
          </p:sp>
          <p:sp>
            <p:nvSpPr>
              <p:cNvPr id="23" name="テキスト ボックス 22"/>
              <p:cNvSpPr txBox="1"/>
              <p:nvPr/>
            </p:nvSpPr>
            <p:spPr>
              <a:xfrm>
                <a:off x="6732240" y="4149080"/>
                <a:ext cx="1048145" cy="301703"/>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スピーカー</a:t>
                </a:r>
              </a:p>
            </p:txBody>
          </p:sp>
          <p:sp>
            <p:nvSpPr>
              <p:cNvPr id="4" name="左中かっこ 3"/>
              <p:cNvSpPr/>
              <p:nvPr/>
            </p:nvSpPr>
            <p:spPr>
              <a:xfrm>
                <a:off x="6228184" y="2913948"/>
                <a:ext cx="252028" cy="1665476"/>
              </a:xfrm>
              <a:prstGeom prst="leftBrace">
                <a:avLst/>
              </a:prstGeom>
              <a:ln w="19050">
                <a:solidFill>
                  <a:srgbClr val="E1823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683568" y="2204380"/>
                <a:ext cx="936104" cy="326845"/>
              </a:xfrm>
              <a:prstGeom prst="rect">
                <a:avLst/>
              </a:prstGeom>
              <a:noFill/>
            </p:spPr>
            <p:txBody>
              <a:bodyPr wrap="square" rtlCol="0">
                <a:spAutoFit/>
              </a:bodyPr>
              <a:lstStyle/>
              <a:p>
                <a:pPr algn="ctr"/>
                <a:r>
                  <a:rPr lang="ja-JP" altLang="en-US" sz="2000" dirty="0">
                    <a:solidFill>
                      <a:srgbClr val="E75A57"/>
                    </a:solidFill>
                    <a:latin typeface="ＭＳ Ｐゴシック" panose="020B0600070205080204" pitchFamily="50" charset="-128"/>
                    <a:ea typeface="ＭＳ Ｐゴシック" panose="020B0600070205080204" pitchFamily="50" charset="-128"/>
                  </a:rPr>
                  <a:t>入力</a:t>
                </a:r>
              </a:p>
            </p:txBody>
          </p:sp>
          <p:sp>
            <p:nvSpPr>
              <p:cNvPr id="24" name="テキスト ボックス 23"/>
              <p:cNvSpPr txBox="1"/>
              <p:nvPr/>
            </p:nvSpPr>
            <p:spPr>
              <a:xfrm>
                <a:off x="6732240" y="2204380"/>
                <a:ext cx="936104" cy="326845"/>
              </a:xfrm>
              <a:prstGeom prst="rect">
                <a:avLst/>
              </a:prstGeom>
              <a:noFill/>
            </p:spPr>
            <p:txBody>
              <a:bodyPr wrap="square" rtlCol="0">
                <a:spAutoFit/>
              </a:bodyPr>
              <a:lstStyle/>
              <a:p>
                <a:pPr algn="ctr"/>
                <a:r>
                  <a:rPr lang="ja-JP" altLang="en-US" sz="2000" dirty="0">
                    <a:solidFill>
                      <a:srgbClr val="E75A57"/>
                    </a:solidFill>
                    <a:latin typeface="ＭＳ Ｐゴシック" panose="020B0600070205080204" pitchFamily="50" charset="-128"/>
                    <a:ea typeface="ＭＳ Ｐゴシック" panose="020B0600070205080204" pitchFamily="50" charset="-128"/>
                  </a:rPr>
                  <a:t>出力</a:t>
                </a:r>
              </a:p>
            </p:txBody>
          </p:sp>
        </p:grpSp>
      </p:grpSp>
      <p:sp>
        <p:nvSpPr>
          <p:cNvPr id="41" name="テキスト ボックス 2">
            <a:extLst>
              <a:ext uri="{FF2B5EF4-FFF2-40B4-BE49-F238E27FC236}">
                <a16:creationId xmlns:a16="http://schemas.microsoft.com/office/drawing/2014/main" id="{168B491F-9A96-B4D6-2966-F6059F30C62A}"/>
              </a:ext>
            </a:extLst>
          </p:cNvPr>
          <p:cNvSpPr txBox="1"/>
          <p:nvPr/>
        </p:nvSpPr>
        <p:spPr>
          <a:xfrm>
            <a:off x="1282894" y="5730558"/>
            <a:ext cx="10518823" cy="70788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dirty="0">
                <a:latin typeface="ＭＳ Ｐゴシック" panose="020B0600070205080204" pitchFamily="50" charset="-128"/>
                <a:ea typeface="ＭＳ Ｐゴシック" panose="020B0600070205080204" pitchFamily="50" charset="-128"/>
              </a:rPr>
              <a:t>近年では，</a:t>
            </a:r>
            <a:r>
              <a:rPr lang="en-US" altLang="ja-JP" sz="2000" dirty="0">
                <a:latin typeface="ＭＳ Ｐゴシック" panose="020B0600070205080204" pitchFamily="50" charset="-128"/>
                <a:ea typeface="ＭＳ Ｐゴシック" panose="020B0600070205080204" pitchFamily="50" charset="-128"/>
              </a:rPr>
              <a:t>STEM</a:t>
            </a:r>
            <a:r>
              <a:rPr lang="ja-JP" altLang="en-US" sz="2000" dirty="0">
                <a:latin typeface="ＭＳ Ｐゴシック" panose="020B0600070205080204" pitchFamily="50" charset="-128"/>
                <a:ea typeface="ＭＳ Ｐゴシック" panose="020B0600070205080204" pitchFamily="50" charset="-128"/>
              </a:rPr>
              <a:t>教育の一環として活用されており，工学の専門的知識を持たない</a:t>
            </a:r>
            <a:endParaRPr lang="en-US" altLang="ja-JP" sz="2000" dirty="0">
              <a:latin typeface="ＭＳ Ｐゴシック" panose="020B0600070205080204" pitchFamily="50" charset="-128"/>
              <a:ea typeface="ＭＳ Ｐゴシック" panose="020B0600070205080204" pitchFamily="50" charset="-128"/>
            </a:endParaRPr>
          </a:p>
          <a:p>
            <a:r>
              <a:rPr lang="en-US" altLang="ja-JP" sz="2000" dirty="0">
                <a:solidFill>
                  <a:srgbClr val="FF0000"/>
                </a:solidFill>
                <a:latin typeface="ＭＳ Ｐゴシック" panose="020B0600070205080204" pitchFamily="50" charset="-128"/>
                <a:ea typeface="ＭＳ Ｐゴシック" panose="020B0600070205080204" pitchFamily="50" charset="-128"/>
              </a:rPr>
              <a:t>	</a:t>
            </a:r>
            <a:r>
              <a:rPr lang="ja-JP" altLang="en-US" sz="2000" dirty="0">
                <a:solidFill>
                  <a:srgbClr val="FF0000"/>
                </a:solidFill>
                <a:latin typeface="ＭＳ Ｐゴシック" panose="020B0600070205080204" pitchFamily="50" charset="-128"/>
                <a:ea typeface="ＭＳ Ｐゴシック" panose="020B0600070205080204" pitchFamily="50" charset="-128"/>
              </a:rPr>
              <a:t>芸術や教育分野においても様々な実験装置を自作するために，</a:t>
            </a:r>
            <a:r>
              <a:rPr lang="ja-JP" altLang="ja-JP" sz="2000" dirty="0">
                <a:latin typeface="ＭＳ Ｐゴシック" panose="020B0600070205080204" pitchFamily="50" charset="-128"/>
                <a:ea typeface="ＭＳ Ｐゴシック" panose="020B0600070205080204" pitchFamily="50" charset="-128"/>
              </a:rPr>
              <a:t>広く</a:t>
            </a:r>
            <a:r>
              <a:rPr lang="ja-JP" altLang="en-US" sz="2000" dirty="0">
                <a:latin typeface="ＭＳ Ｐゴシック" panose="020B0600070205080204" pitchFamily="50" charset="-128"/>
                <a:ea typeface="ＭＳ Ｐゴシック" panose="020B0600070205080204" pitchFamily="50" charset="-128"/>
              </a:rPr>
              <a:t>用いられて</a:t>
            </a:r>
            <a:r>
              <a:rPr lang="ja-JP" altLang="ja-JP" sz="2000" dirty="0">
                <a:latin typeface="ＭＳ Ｐゴシック" panose="020B0600070205080204" pitchFamily="50" charset="-128"/>
                <a:ea typeface="ＭＳ Ｐゴシック" panose="020B0600070205080204" pitchFamily="50" charset="-128"/>
              </a:rPr>
              <a:t>いる</a:t>
            </a:r>
            <a:endParaRPr lang="en-US" altLang="ja-JP" sz="2000" dirty="0">
              <a:latin typeface="ＭＳ Ｐゴシック" panose="020B0600070205080204" pitchFamily="50" charset="-128"/>
              <a:ea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51D5019C-1FC9-152F-ADC4-AE65F8873131}"/>
              </a:ext>
            </a:extLst>
          </p:cNvPr>
          <p:cNvSpPr txBox="1"/>
          <p:nvPr/>
        </p:nvSpPr>
        <p:spPr>
          <a:xfrm>
            <a:off x="954572" y="174094"/>
            <a:ext cx="6748908" cy="523220"/>
          </a:xfrm>
          <a:prstGeom prst="rect">
            <a:avLst/>
          </a:prstGeom>
          <a:noFill/>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開発方法</a:t>
            </a:r>
            <a:r>
              <a:rPr kumimoji="1" lang="en-US" altLang="ja-JP" sz="2800" dirty="0">
                <a:latin typeface="ＭＳ Ｐゴシック" panose="020B0600070205080204" pitchFamily="50" charset="-128"/>
                <a:ea typeface="ＭＳ Ｐゴシック" panose="020B0600070205080204" pitchFamily="50" charset="-128"/>
              </a:rPr>
              <a:t>1</a:t>
            </a:r>
            <a:r>
              <a:rPr kumimoji="1" lang="ja-JP" altLang="en-US" sz="2800" dirty="0">
                <a:latin typeface="ＭＳ Ｐゴシック" panose="020B0600070205080204" pitchFamily="50" charset="-128"/>
                <a:ea typeface="ＭＳ Ｐゴシック" panose="020B0600070205080204" pitchFamily="50" charset="-128"/>
              </a:rPr>
              <a:t>：フィジカルコンピューティング</a:t>
            </a:r>
          </a:p>
        </p:txBody>
      </p:sp>
    </p:spTree>
    <p:extLst>
      <p:ext uri="{BB962C8B-B14F-4D97-AF65-F5344CB8AC3E}">
        <p14:creationId xmlns:p14="http://schemas.microsoft.com/office/powerpoint/2010/main" val="2899808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C3B79-1CC2-EA85-F933-9AC68C70CE17}"/>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6AB4547E-6B93-F64B-9411-2EBEC68B3FC6}"/>
              </a:ext>
            </a:extLst>
          </p:cNvPr>
          <p:cNvSpPr txBox="1"/>
          <p:nvPr/>
        </p:nvSpPr>
        <p:spPr>
          <a:xfrm>
            <a:off x="1260730" y="1093954"/>
            <a:ext cx="9557110" cy="707886"/>
          </a:xfrm>
          <a:prstGeom prst="rect">
            <a:avLst/>
          </a:prstGeom>
          <a:noFill/>
        </p:spPr>
        <p:txBody>
          <a:bodyPr wrap="square" rtlCol="0">
            <a:spAutoFit/>
          </a:bodyPr>
          <a:lstStyle/>
          <a:p>
            <a:r>
              <a:rPr lang="ja-JP" altLang="en-US" sz="2000" u="sng" dirty="0">
                <a:latin typeface="ＭＳ Ｐゴシック" panose="020B0600070205080204" pitchFamily="50" charset="-128"/>
                <a:ea typeface="ＭＳ Ｐゴシック" panose="020B0600070205080204" pitchFamily="50" charset="-128"/>
              </a:rPr>
              <a:t>コンピュータと接続された工作機械</a:t>
            </a:r>
            <a:r>
              <a:rPr lang="ja-JP" altLang="en-US" sz="2000" dirty="0">
                <a:latin typeface="ＭＳ Ｐゴシック" panose="020B0600070205080204" pitchFamily="50" charset="-128"/>
                <a:ea typeface="ＭＳ Ｐゴシック" panose="020B0600070205080204" pitchFamily="50" charset="-128"/>
              </a:rPr>
              <a:t>を用いて，デジタルデータをもとに，</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solidFill>
                  <a:srgbClr val="FF2D2D"/>
                </a:solidFill>
                <a:latin typeface="ＭＳ Ｐゴシック" panose="020B0600070205080204" pitchFamily="50" charset="-128"/>
                <a:ea typeface="ＭＳ Ｐゴシック" panose="020B0600070205080204" pitchFamily="50" charset="-128"/>
              </a:rPr>
              <a:t>　　　　　　　　　　　　　　　</a:t>
            </a:r>
            <a:r>
              <a:rPr lang="en-US" altLang="ja-JP" sz="2000" dirty="0">
                <a:solidFill>
                  <a:srgbClr val="FF2D2D"/>
                </a:solidFill>
                <a:latin typeface="ＭＳ Ｐゴシック" panose="020B0600070205080204" pitchFamily="50" charset="-128"/>
                <a:ea typeface="ＭＳ Ｐゴシック" panose="020B0600070205080204" pitchFamily="50" charset="-128"/>
              </a:rPr>
              <a:t>		</a:t>
            </a:r>
            <a:r>
              <a:rPr lang="ja-JP" altLang="en-US" sz="2000" dirty="0">
                <a:solidFill>
                  <a:srgbClr val="FF2D2D"/>
                </a:solidFill>
                <a:latin typeface="ＭＳ Ｐゴシック" panose="020B0600070205080204" pitchFamily="50" charset="-128"/>
                <a:ea typeface="ＭＳ Ｐゴシック" panose="020B0600070205080204" pitchFamily="50" charset="-128"/>
              </a:rPr>
              <a:t>金属や木材など様々な素材を造形する技術</a:t>
            </a:r>
            <a:r>
              <a:rPr lang="ja-JP" altLang="en-US" sz="2000" dirty="0">
                <a:latin typeface="ＭＳ Ｐゴシック" panose="020B0600070205080204" pitchFamily="50" charset="-128"/>
                <a:ea typeface="ＭＳ Ｐゴシック" panose="020B0600070205080204" pitchFamily="50" charset="-128"/>
              </a:rPr>
              <a:t>のこと</a:t>
            </a:r>
          </a:p>
        </p:txBody>
      </p:sp>
      <p:sp>
        <p:nvSpPr>
          <p:cNvPr id="14" name="テキスト ボックス 13">
            <a:extLst>
              <a:ext uri="{FF2B5EF4-FFF2-40B4-BE49-F238E27FC236}">
                <a16:creationId xmlns:a16="http://schemas.microsoft.com/office/drawing/2014/main" id="{49A01A60-794F-5613-56B9-AC2BA0ED1293}"/>
              </a:ext>
            </a:extLst>
          </p:cNvPr>
          <p:cNvSpPr txBox="1"/>
          <p:nvPr/>
        </p:nvSpPr>
        <p:spPr>
          <a:xfrm>
            <a:off x="929173" y="409447"/>
            <a:ext cx="6748908" cy="523220"/>
          </a:xfrm>
          <a:prstGeom prst="rect">
            <a:avLst/>
          </a:prstGeom>
          <a:noFill/>
        </p:spPr>
        <p:txBody>
          <a:bodyPr wrap="square" rtlCol="0">
            <a:spAutoFit/>
          </a:bodyPr>
          <a:lstStyle/>
          <a:p>
            <a:r>
              <a:rPr lang="ja-JP" altLang="en-US"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開発方法</a:t>
            </a:r>
            <a:r>
              <a:rPr lang="en-US" altLang="ja-JP"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2</a:t>
            </a:r>
            <a:r>
              <a:rPr lang="ja-JP" altLang="en-US"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：デジタルファブリケーション</a:t>
            </a: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41" name="テキスト ボックス 2">
            <a:extLst>
              <a:ext uri="{FF2B5EF4-FFF2-40B4-BE49-F238E27FC236}">
                <a16:creationId xmlns:a16="http://schemas.microsoft.com/office/drawing/2014/main" id="{168B491F-9A96-B4D6-2966-F6059F30C62A}"/>
              </a:ext>
            </a:extLst>
          </p:cNvPr>
          <p:cNvSpPr txBox="1"/>
          <p:nvPr/>
        </p:nvSpPr>
        <p:spPr>
          <a:xfrm>
            <a:off x="1260730" y="5742237"/>
            <a:ext cx="10518823" cy="70788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dirty="0">
                <a:latin typeface="ＭＳ Ｐゴシック" panose="020B0600070205080204" pitchFamily="50" charset="-128"/>
                <a:ea typeface="ＭＳ Ｐゴシック" panose="020B0600070205080204" pitchFamily="50" charset="-128"/>
              </a:rPr>
              <a:t>個人がモノづくりを楽しみ，インターネットを介して多くの人と共有する</a:t>
            </a:r>
            <a:endParaRPr lang="en-US" altLang="ja-JP" sz="2000" dirty="0">
              <a:latin typeface="ＭＳ Ｐゴシック" panose="020B0600070205080204" pitchFamily="50" charset="-128"/>
              <a:ea typeface="ＭＳ Ｐゴシック" panose="020B0600070205080204" pitchFamily="50" charset="-128"/>
            </a:endParaRPr>
          </a:p>
          <a:p>
            <a:r>
              <a:rPr lang="en-US" altLang="ja-JP" sz="2000" dirty="0">
                <a:solidFill>
                  <a:srgbClr val="FF2D2D"/>
                </a:solidFill>
                <a:latin typeface="ＭＳ Ｐゴシック" panose="020B0600070205080204" pitchFamily="50" charset="-128"/>
                <a:ea typeface="ＭＳ Ｐゴシック" panose="020B0600070205080204" pitchFamily="50" charset="-128"/>
              </a:rPr>
              <a:t>		</a:t>
            </a:r>
            <a:r>
              <a:rPr lang="ja-JP" altLang="en-US" sz="2000" dirty="0">
                <a:solidFill>
                  <a:srgbClr val="FF2D2D"/>
                </a:solidFill>
                <a:latin typeface="ＭＳ Ｐゴシック" panose="020B0600070205080204" pitchFamily="50" charset="-128"/>
                <a:ea typeface="ＭＳ Ｐゴシック" panose="020B0600070205080204" pitchFamily="50" charset="-128"/>
              </a:rPr>
              <a:t>　新たなモノづくり運動（メーカームーブメント）</a:t>
            </a:r>
            <a:r>
              <a:rPr lang="ja-JP" altLang="en-US" sz="2000" dirty="0">
                <a:latin typeface="ＭＳ Ｐゴシック" panose="020B0600070205080204" pitchFamily="50" charset="-128"/>
                <a:ea typeface="ＭＳ Ｐゴシック" panose="020B0600070205080204" pitchFamily="50" charset="-128"/>
              </a:rPr>
              <a:t>が</a:t>
            </a:r>
            <a:r>
              <a:rPr kumimoji="1" lang="ja-JP" altLang="en-US" sz="2000" dirty="0">
                <a:latin typeface="ＭＳ Ｐゴシック" panose="020B0600070205080204" pitchFamily="50" charset="-128"/>
                <a:ea typeface="ＭＳ Ｐゴシック" panose="020B0600070205080204" pitchFamily="50" charset="-128"/>
              </a:rPr>
              <a:t>日本で広まりつつある</a:t>
            </a:r>
          </a:p>
        </p:txBody>
      </p:sp>
      <p:grpSp>
        <p:nvGrpSpPr>
          <p:cNvPr id="2" name="グループ化 1">
            <a:extLst>
              <a:ext uri="{FF2B5EF4-FFF2-40B4-BE49-F238E27FC236}">
                <a16:creationId xmlns:a16="http://schemas.microsoft.com/office/drawing/2014/main" id="{870CFF3D-F29C-7B79-249F-EA08E366A144}"/>
              </a:ext>
            </a:extLst>
          </p:cNvPr>
          <p:cNvGrpSpPr/>
          <p:nvPr/>
        </p:nvGrpSpPr>
        <p:grpSpPr>
          <a:xfrm>
            <a:off x="1425117" y="2106432"/>
            <a:ext cx="9010082" cy="3305284"/>
            <a:chOff x="1271752" y="2012913"/>
            <a:chExt cx="9396248" cy="3484270"/>
          </a:xfrm>
        </p:grpSpPr>
        <p:sp>
          <p:nvSpPr>
            <p:cNvPr id="3" name="四角形: 角を丸くする 2">
              <a:extLst>
                <a:ext uri="{FF2B5EF4-FFF2-40B4-BE49-F238E27FC236}">
                  <a16:creationId xmlns:a16="http://schemas.microsoft.com/office/drawing/2014/main" id="{66D03783-8A48-5643-14F6-A3C7579338DA}"/>
                </a:ext>
              </a:extLst>
            </p:cNvPr>
            <p:cNvSpPr/>
            <p:nvPr/>
          </p:nvSpPr>
          <p:spPr>
            <a:xfrm>
              <a:off x="1271752" y="2012913"/>
              <a:ext cx="9396248" cy="3484270"/>
            </a:xfrm>
            <a:prstGeom prst="round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56E27EE7-ADCB-6946-8BDB-E7ABD6E3EE12}"/>
                </a:ext>
              </a:extLst>
            </p:cNvPr>
            <p:cNvGrpSpPr/>
            <p:nvPr/>
          </p:nvGrpSpPr>
          <p:grpSpPr>
            <a:xfrm>
              <a:off x="4701235" y="2248953"/>
              <a:ext cx="2616768" cy="3037567"/>
              <a:chOff x="8246019" y="2248953"/>
              <a:chExt cx="2616768" cy="3037567"/>
            </a:xfrm>
          </p:grpSpPr>
          <p:sp>
            <p:nvSpPr>
              <p:cNvPr id="13" name="四角形: 角を丸くする 12">
                <a:extLst>
                  <a:ext uri="{FF2B5EF4-FFF2-40B4-BE49-F238E27FC236}">
                    <a16:creationId xmlns:a16="http://schemas.microsoft.com/office/drawing/2014/main" id="{CA501705-7558-CFBC-D876-EE05AB0C1778}"/>
                  </a:ext>
                </a:extLst>
              </p:cNvPr>
              <p:cNvSpPr/>
              <p:nvPr/>
            </p:nvSpPr>
            <p:spPr>
              <a:xfrm>
                <a:off x="8528135" y="4855869"/>
                <a:ext cx="2225951" cy="430651"/>
              </a:xfrm>
              <a:prstGeom prst="round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ＭＳ Ｐゴシック" panose="020B0600070205080204" pitchFamily="50" charset="-128"/>
                    <a:ea typeface="ＭＳ Ｐゴシック" panose="020B0600070205080204" pitchFamily="50" charset="-128"/>
                  </a:rPr>
                  <a:t>CNC</a:t>
                </a:r>
                <a:r>
                  <a:rPr kumimoji="1" lang="ja-JP" altLang="en-US" dirty="0">
                    <a:solidFill>
                      <a:schemeClr val="tx1"/>
                    </a:solidFill>
                    <a:latin typeface="ＭＳ Ｐゴシック" panose="020B0600070205080204" pitchFamily="50" charset="-128"/>
                    <a:ea typeface="ＭＳ Ｐゴシック" panose="020B0600070205080204" pitchFamily="50" charset="-128"/>
                  </a:rPr>
                  <a:t>ミリングマシン</a:t>
                </a:r>
              </a:p>
            </p:txBody>
          </p:sp>
          <p:pic>
            <p:nvPicPr>
              <p:cNvPr id="15" name="図 14">
                <a:extLst>
                  <a:ext uri="{FF2B5EF4-FFF2-40B4-BE49-F238E27FC236}">
                    <a16:creationId xmlns:a16="http://schemas.microsoft.com/office/drawing/2014/main" id="{903D2E0D-B7F7-CB54-61D5-282C0CECF15F}"/>
                  </a:ext>
                </a:extLst>
              </p:cNvPr>
              <p:cNvPicPr>
                <a:picLocks noChangeAspect="1"/>
              </p:cNvPicPr>
              <p:nvPr/>
            </p:nvPicPr>
            <p:blipFill rotWithShape="1">
              <a:blip r:embed="rId3">
                <a:extLst>
                  <a:ext uri="{28A0092B-C50C-407E-A947-70E740481C1C}">
                    <a14:useLocalDpi xmlns:a14="http://schemas.microsoft.com/office/drawing/2010/main" val="0"/>
                  </a:ext>
                </a:extLst>
              </a:blip>
              <a:srcRect l="6036" t="9837" r="7692" b="3141"/>
              <a:stretch/>
            </p:blipFill>
            <p:spPr>
              <a:xfrm>
                <a:off x="8246019" y="2248953"/>
                <a:ext cx="2616768" cy="2525043"/>
              </a:xfrm>
              <a:prstGeom prst="rect">
                <a:avLst/>
              </a:prstGeom>
            </p:spPr>
          </p:pic>
        </p:grpSp>
        <p:grpSp>
          <p:nvGrpSpPr>
            <p:cNvPr id="5" name="グループ化 4">
              <a:extLst>
                <a:ext uri="{FF2B5EF4-FFF2-40B4-BE49-F238E27FC236}">
                  <a16:creationId xmlns:a16="http://schemas.microsoft.com/office/drawing/2014/main" id="{D617E5BE-270E-F7FE-F882-43B797C2501B}"/>
                </a:ext>
              </a:extLst>
            </p:cNvPr>
            <p:cNvGrpSpPr/>
            <p:nvPr/>
          </p:nvGrpSpPr>
          <p:grpSpPr>
            <a:xfrm>
              <a:off x="1848405" y="2122628"/>
              <a:ext cx="2208029" cy="3163892"/>
              <a:chOff x="1848405" y="2122628"/>
              <a:chExt cx="2208029" cy="3163892"/>
            </a:xfrm>
          </p:grpSpPr>
          <p:sp>
            <p:nvSpPr>
              <p:cNvPr id="11" name="四角形: 角を丸くする 10">
                <a:extLst>
                  <a:ext uri="{FF2B5EF4-FFF2-40B4-BE49-F238E27FC236}">
                    <a16:creationId xmlns:a16="http://schemas.microsoft.com/office/drawing/2014/main" id="{5F824A55-DF52-B549-EE15-58F40A2FBECB}"/>
                  </a:ext>
                </a:extLst>
              </p:cNvPr>
              <p:cNvSpPr/>
              <p:nvPr/>
            </p:nvSpPr>
            <p:spPr>
              <a:xfrm>
                <a:off x="1914545" y="4855869"/>
                <a:ext cx="1881352" cy="430651"/>
              </a:xfrm>
              <a:prstGeom prst="round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ＭＳ Ｐゴシック" panose="020B0600070205080204" pitchFamily="50" charset="-128"/>
                    <a:ea typeface="ＭＳ Ｐゴシック" panose="020B0600070205080204" pitchFamily="50" charset="-128"/>
                  </a:rPr>
                  <a:t>3D</a:t>
                </a:r>
                <a:r>
                  <a:rPr kumimoji="1" lang="ja-JP" altLang="en-US" dirty="0">
                    <a:solidFill>
                      <a:schemeClr val="tx1"/>
                    </a:solidFill>
                    <a:latin typeface="ＭＳ Ｐゴシック" panose="020B0600070205080204" pitchFamily="50" charset="-128"/>
                    <a:ea typeface="ＭＳ Ｐゴシック" panose="020B0600070205080204" pitchFamily="50" charset="-128"/>
                  </a:rPr>
                  <a:t>プリンタ</a:t>
                </a:r>
              </a:p>
            </p:txBody>
          </p:sp>
          <p:pic>
            <p:nvPicPr>
              <p:cNvPr id="12" name="図 11">
                <a:extLst>
                  <a:ext uri="{FF2B5EF4-FFF2-40B4-BE49-F238E27FC236}">
                    <a16:creationId xmlns:a16="http://schemas.microsoft.com/office/drawing/2014/main" id="{EDF2CB0C-1C3C-6879-1119-1483858E9A3B}"/>
                  </a:ext>
                </a:extLst>
              </p:cNvPr>
              <p:cNvPicPr>
                <a:picLocks noChangeAspect="1"/>
              </p:cNvPicPr>
              <p:nvPr/>
            </p:nvPicPr>
            <p:blipFill rotWithShape="1">
              <a:blip r:embed="rId4">
                <a:extLst>
                  <a:ext uri="{28A0092B-C50C-407E-A947-70E740481C1C}">
                    <a14:useLocalDpi xmlns:a14="http://schemas.microsoft.com/office/drawing/2010/main" val="0"/>
                  </a:ext>
                </a:extLst>
              </a:blip>
              <a:srcRect l="17753" t="9812" r="13523" b="9250"/>
              <a:stretch/>
            </p:blipFill>
            <p:spPr>
              <a:xfrm>
                <a:off x="1848405" y="2122628"/>
                <a:ext cx="2208029" cy="2600424"/>
              </a:xfrm>
              <a:prstGeom prst="rect">
                <a:avLst/>
              </a:prstGeom>
            </p:spPr>
          </p:pic>
        </p:grpSp>
        <p:grpSp>
          <p:nvGrpSpPr>
            <p:cNvPr id="6" name="グループ化 5">
              <a:extLst>
                <a:ext uri="{FF2B5EF4-FFF2-40B4-BE49-F238E27FC236}">
                  <a16:creationId xmlns:a16="http://schemas.microsoft.com/office/drawing/2014/main" id="{F286E05C-C8B5-8B02-569C-CF7A268BA48C}"/>
                </a:ext>
              </a:extLst>
            </p:cNvPr>
            <p:cNvGrpSpPr/>
            <p:nvPr/>
          </p:nvGrpSpPr>
          <p:grpSpPr>
            <a:xfrm>
              <a:off x="8069426" y="2490952"/>
              <a:ext cx="2208029" cy="2795568"/>
              <a:chOff x="5071395" y="2490952"/>
              <a:chExt cx="2208029" cy="2795568"/>
            </a:xfrm>
          </p:grpSpPr>
          <p:pic>
            <p:nvPicPr>
              <p:cNvPr id="7" name="図 6">
                <a:extLst>
                  <a:ext uri="{FF2B5EF4-FFF2-40B4-BE49-F238E27FC236}">
                    <a16:creationId xmlns:a16="http://schemas.microsoft.com/office/drawing/2014/main" id="{2A2B177D-D44B-3A13-270A-A81B1B8DE011}"/>
                  </a:ext>
                </a:extLst>
              </p:cNvPr>
              <p:cNvPicPr>
                <a:picLocks noChangeAspect="1"/>
              </p:cNvPicPr>
              <p:nvPr/>
            </p:nvPicPr>
            <p:blipFill rotWithShape="1">
              <a:blip r:embed="rId5">
                <a:extLst>
                  <a:ext uri="{28A0092B-C50C-407E-A947-70E740481C1C}">
                    <a14:useLocalDpi xmlns:a14="http://schemas.microsoft.com/office/drawing/2010/main" val="0"/>
                  </a:ext>
                </a:extLst>
              </a:blip>
              <a:srcRect l="15089" r="14385"/>
              <a:stretch/>
            </p:blipFill>
            <p:spPr>
              <a:xfrm>
                <a:off x="5071395" y="2490952"/>
                <a:ext cx="2208029" cy="2158490"/>
              </a:xfrm>
              <a:prstGeom prst="rect">
                <a:avLst/>
              </a:prstGeom>
            </p:spPr>
          </p:pic>
          <p:sp>
            <p:nvSpPr>
              <p:cNvPr id="9" name="四角形: 角を丸くする 8">
                <a:extLst>
                  <a:ext uri="{FF2B5EF4-FFF2-40B4-BE49-F238E27FC236}">
                    <a16:creationId xmlns:a16="http://schemas.microsoft.com/office/drawing/2014/main" id="{7B3EDB6A-E283-BF07-D1BA-750ADBC699BA}"/>
                  </a:ext>
                </a:extLst>
              </p:cNvPr>
              <p:cNvSpPr/>
              <p:nvPr/>
            </p:nvSpPr>
            <p:spPr>
              <a:xfrm>
                <a:off x="5239796" y="4855869"/>
                <a:ext cx="1881352" cy="430651"/>
              </a:xfrm>
              <a:prstGeom prst="round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ＭＳ Ｐゴシック" panose="020B0600070205080204" pitchFamily="50" charset="-128"/>
                    <a:ea typeface="ＭＳ Ｐゴシック" panose="020B0600070205080204" pitchFamily="50" charset="-128"/>
                  </a:rPr>
                  <a:t>3D</a:t>
                </a:r>
                <a:r>
                  <a:rPr kumimoji="1" lang="ja-JP" altLang="en-US" dirty="0">
                    <a:solidFill>
                      <a:schemeClr val="tx1"/>
                    </a:solidFill>
                    <a:latin typeface="ＭＳ Ｐゴシック" panose="020B0600070205080204" pitchFamily="50" charset="-128"/>
                    <a:ea typeface="ＭＳ Ｐゴシック" panose="020B0600070205080204" pitchFamily="50" charset="-128"/>
                  </a:rPr>
                  <a:t>スキャナ</a:t>
                </a:r>
              </a:p>
            </p:txBody>
          </p:sp>
        </p:grpSp>
      </p:grpSp>
    </p:spTree>
    <p:extLst>
      <p:ext uri="{BB962C8B-B14F-4D97-AF65-F5344CB8AC3E}">
        <p14:creationId xmlns:p14="http://schemas.microsoft.com/office/powerpoint/2010/main" val="2179517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C0310-5D66-377D-9D05-CE8D59165B6B}"/>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5EFCF256-EBC4-5BC2-D167-2D3CFA3A3369}"/>
              </a:ext>
            </a:extLst>
          </p:cNvPr>
          <p:cNvSpPr txBox="1"/>
          <p:nvPr/>
        </p:nvSpPr>
        <p:spPr>
          <a:xfrm>
            <a:off x="793664" y="475676"/>
            <a:ext cx="3778878" cy="523220"/>
          </a:xfrm>
          <a:prstGeom prst="rect">
            <a:avLst/>
          </a:prstGeom>
          <a:noFill/>
        </p:spPr>
        <p:txBody>
          <a:bodyPr wrap="square" rtlCol="0">
            <a:spAutoFit/>
          </a:bodyPr>
          <a:lstStyle/>
          <a:p>
            <a:r>
              <a:rPr lang="ja-JP" altLang="en-US" sz="2800" dirty="0">
                <a:latin typeface="ＭＳ Ｐゴシック" panose="020B0600070205080204" pitchFamily="50" charset="-128"/>
                <a:ea typeface="ＭＳ Ｐゴシック" panose="020B0600070205080204" pitchFamily="50" charset="-128"/>
              </a:rPr>
              <a:t>バイオフィードバック</a:t>
            </a: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57EF66FE-D0C5-CAAC-0A65-0369F41FD3F2}"/>
              </a:ext>
            </a:extLst>
          </p:cNvPr>
          <p:cNvSpPr txBox="1"/>
          <p:nvPr/>
        </p:nvSpPr>
        <p:spPr>
          <a:xfrm>
            <a:off x="996601" y="1117647"/>
            <a:ext cx="10423497" cy="707886"/>
          </a:xfrm>
          <a:prstGeom prst="rect">
            <a:avLst/>
          </a:prstGeom>
          <a:noFill/>
        </p:spPr>
        <p:txBody>
          <a:bodyPr wrap="square" rtlCol="0">
            <a:spAutoFit/>
          </a:bodyPr>
          <a:lstStyle/>
          <a:p>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20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バイオフィードバック</a:t>
            </a:r>
            <a:r>
              <a:rPr lang="en-US" altLang="ja-JP" sz="20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(Biofeed</a:t>
            </a:r>
            <a:r>
              <a:rPr lang="en-US" altLang="ja-JP" sz="20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b</a:t>
            </a:r>
            <a:r>
              <a:rPr lang="en-US" altLang="ja-JP" sz="20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ack; </a:t>
            </a:r>
            <a:r>
              <a:rPr lang="ja-JP" altLang="en-US" sz="20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以下，</a:t>
            </a:r>
            <a:r>
              <a:rPr lang="en-US" altLang="ja-JP" sz="20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BF)</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は，脳波や末梢皮膚温度などの生体情報を光や音などに変換し，自己制御できるようする訓練方法</a:t>
            </a:r>
            <a:r>
              <a:rPr lang="en-US" altLang="ja-JP"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dirty="0">
                <a:latin typeface="ＭＳ Ｐゴシック" panose="020B0600070205080204" pitchFamily="50" charset="-128"/>
                <a:ea typeface="ＭＳ Ｐゴシック" panose="020B0600070205080204" pitchFamily="50" charset="-128"/>
                <a:cs typeface="Times New Roman" panose="02020603050405020304" pitchFamily="18" charset="0"/>
              </a:rPr>
              <a:t>佐瀬，</a:t>
            </a:r>
            <a:r>
              <a:rPr lang="en-US" altLang="ja-JP"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2016;</a:t>
            </a:r>
            <a:r>
              <a:rPr lang="ja-JP" altLang="en-US"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都田・端詰，</a:t>
            </a:r>
            <a:r>
              <a:rPr lang="en-US" altLang="ja-JP"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2023)</a:t>
            </a:r>
            <a:endParaRPr lang="en-US" altLang="ja-JP"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0B1935A6-89D2-38C7-CCE8-E7670753DDDD}"/>
              </a:ext>
            </a:extLst>
          </p:cNvPr>
          <p:cNvSpPr txBox="1"/>
          <p:nvPr/>
        </p:nvSpPr>
        <p:spPr>
          <a:xfrm>
            <a:off x="6480394" y="2352120"/>
            <a:ext cx="4469516" cy="400110"/>
          </a:xfrm>
          <a:prstGeom prst="rect">
            <a:avLst/>
          </a:prstGeom>
          <a:noFill/>
        </p:spPr>
        <p:txBody>
          <a:bodyPr wrap="square">
            <a:spAutoFit/>
          </a:bodyPr>
          <a:lstStyle/>
          <a:p>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例）脳波バイオフィードバック</a:t>
            </a:r>
            <a:endParaRPr lang="ja-JP" altLang="en-US" sz="2000" dirty="0">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10BB7349-7E7C-CCBD-9BF7-B4C95AD5017E}"/>
              </a:ext>
            </a:extLst>
          </p:cNvPr>
          <p:cNvSpPr txBox="1"/>
          <p:nvPr/>
        </p:nvSpPr>
        <p:spPr>
          <a:xfrm>
            <a:off x="6702240" y="2749649"/>
            <a:ext cx="4894053" cy="400110"/>
          </a:xfrm>
          <a:prstGeom prst="rect">
            <a:avLst/>
          </a:prstGeom>
          <a:noFill/>
        </p:spPr>
        <p:txBody>
          <a:bodyPr wrap="square">
            <a:spAutoFit/>
          </a:bodyPr>
          <a:lstStyle/>
          <a:p>
            <a:r>
              <a:rPr lang="en-US" altLang="ja-JP" sz="2000" dirty="0">
                <a:latin typeface="ＭＳ Ｐゴシック" panose="020B0600070205080204" pitchFamily="50" charset="-128"/>
                <a:ea typeface="ＭＳ Ｐゴシック" panose="020B0600070205080204" pitchFamily="50" charset="-128"/>
              </a:rPr>
              <a:t>α</a:t>
            </a:r>
            <a:r>
              <a:rPr lang="ja-JP" altLang="en-US" sz="2000" dirty="0">
                <a:latin typeface="ＭＳ Ｐゴシック" panose="020B0600070205080204" pitchFamily="50" charset="-128"/>
                <a:ea typeface="ＭＳ Ｐゴシック" panose="020B0600070205080204" pitchFamily="50" charset="-128"/>
              </a:rPr>
              <a:t>波が出現：「赤く光り，低い音が鳴る」</a:t>
            </a:r>
          </a:p>
        </p:txBody>
      </p:sp>
      <p:sp>
        <p:nvSpPr>
          <p:cNvPr id="13" name="テキスト ボックス 12">
            <a:extLst>
              <a:ext uri="{FF2B5EF4-FFF2-40B4-BE49-F238E27FC236}">
                <a16:creationId xmlns:a16="http://schemas.microsoft.com/office/drawing/2014/main" id="{AAB8A6CA-5C12-0D5B-B5A2-4D8FFD10558C}"/>
              </a:ext>
            </a:extLst>
          </p:cNvPr>
          <p:cNvSpPr txBox="1"/>
          <p:nvPr/>
        </p:nvSpPr>
        <p:spPr>
          <a:xfrm>
            <a:off x="6702240" y="3118981"/>
            <a:ext cx="4894053" cy="400110"/>
          </a:xfrm>
          <a:prstGeom prst="rect">
            <a:avLst/>
          </a:prstGeom>
          <a:noFill/>
        </p:spPr>
        <p:txBody>
          <a:bodyPr wrap="square">
            <a:spAutoFit/>
          </a:bodyPr>
          <a:lstStyle/>
          <a:p>
            <a:r>
              <a:rPr lang="en-US" altLang="ja-JP" sz="2000" dirty="0">
                <a:latin typeface="ＭＳ Ｐゴシック" panose="020B0600070205080204" pitchFamily="50" charset="-128"/>
                <a:ea typeface="ＭＳ Ｐゴシック" panose="020B0600070205080204" pitchFamily="50" charset="-128"/>
              </a:rPr>
              <a:t>β</a:t>
            </a:r>
            <a:r>
              <a:rPr lang="ja-JP" altLang="en-US" sz="2000" dirty="0">
                <a:latin typeface="ＭＳ Ｐゴシック" panose="020B0600070205080204" pitchFamily="50" charset="-128"/>
                <a:ea typeface="ＭＳ Ｐゴシック" panose="020B0600070205080204" pitchFamily="50" charset="-128"/>
              </a:rPr>
              <a:t>波が出現：「青く光り，高い音が鳴る」</a:t>
            </a:r>
          </a:p>
        </p:txBody>
      </p:sp>
      <p:sp>
        <p:nvSpPr>
          <p:cNvPr id="15" name="テキスト ボックス 14">
            <a:extLst>
              <a:ext uri="{FF2B5EF4-FFF2-40B4-BE49-F238E27FC236}">
                <a16:creationId xmlns:a16="http://schemas.microsoft.com/office/drawing/2014/main" id="{E082B43A-3A50-A9B3-8D15-777B722D9469}"/>
              </a:ext>
            </a:extLst>
          </p:cNvPr>
          <p:cNvSpPr txBox="1"/>
          <p:nvPr/>
        </p:nvSpPr>
        <p:spPr>
          <a:xfrm>
            <a:off x="1671322" y="5616715"/>
            <a:ext cx="8849356" cy="707886"/>
          </a:xfrm>
          <a:prstGeom prst="rect">
            <a:avLst/>
          </a:prstGeom>
          <a:noFill/>
        </p:spPr>
        <p:txBody>
          <a:bodyPr wrap="square">
            <a:spAutoFit/>
          </a:bodyPr>
          <a:lstStyle/>
          <a:p>
            <a:pPr algn="ctr"/>
            <a:r>
              <a:rPr lang="ja-JP" altLang="en-US"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現時点での生体反応とそれに対</a:t>
            </a:r>
            <a:r>
              <a:rPr lang="ja-JP" altLang="en-US" sz="20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する</a:t>
            </a:r>
            <a:r>
              <a:rPr lang="ja-JP" altLang="en-US"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訓練方法が適切であるか判断できるため，効果的に学習が形成され，動機づけを高める</a:t>
            </a:r>
            <a:r>
              <a:rPr lang="en-US" altLang="ja-JP"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ja-JP" altLang="en-US"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廣田，</a:t>
            </a:r>
            <a:r>
              <a:rPr lang="en-US" altLang="ja-JP"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2016)</a:t>
            </a:r>
            <a:endPar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nvGrpSpPr>
          <p:cNvPr id="33" name="グループ化 32">
            <a:extLst>
              <a:ext uri="{FF2B5EF4-FFF2-40B4-BE49-F238E27FC236}">
                <a16:creationId xmlns:a16="http://schemas.microsoft.com/office/drawing/2014/main" id="{B770EA43-FEDA-3123-5739-25815633512F}"/>
              </a:ext>
            </a:extLst>
          </p:cNvPr>
          <p:cNvGrpSpPr/>
          <p:nvPr/>
        </p:nvGrpSpPr>
        <p:grpSpPr>
          <a:xfrm>
            <a:off x="1218754" y="2293665"/>
            <a:ext cx="4877246" cy="2769774"/>
            <a:chOff x="795821" y="3940652"/>
            <a:chExt cx="4668098" cy="2601584"/>
          </a:xfrm>
        </p:grpSpPr>
        <p:sp>
          <p:nvSpPr>
            <p:cNvPr id="34" name="正方形/長方形 33">
              <a:extLst>
                <a:ext uri="{FF2B5EF4-FFF2-40B4-BE49-F238E27FC236}">
                  <a16:creationId xmlns:a16="http://schemas.microsoft.com/office/drawing/2014/main" id="{38E8A9E1-93F9-4210-8107-33E2B165F343}"/>
                </a:ext>
              </a:extLst>
            </p:cNvPr>
            <p:cNvSpPr/>
            <p:nvPr/>
          </p:nvSpPr>
          <p:spPr>
            <a:xfrm>
              <a:off x="795821" y="3940652"/>
              <a:ext cx="4578399" cy="260158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a:extLst>
                <a:ext uri="{FF2B5EF4-FFF2-40B4-BE49-F238E27FC236}">
                  <a16:creationId xmlns:a16="http://schemas.microsoft.com/office/drawing/2014/main" id="{A6A5750A-909D-E518-098A-F0E9873E0409}"/>
                </a:ext>
              </a:extLst>
            </p:cNvPr>
            <p:cNvCxnSpPr/>
            <p:nvPr/>
          </p:nvCxnSpPr>
          <p:spPr>
            <a:xfrm>
              <a:off x="2197375" y="5300990"/>
              <a:ext cx="432991" cy="32598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6" name="直線矢印コネクタ 35">
              <a:extLst>
                <a:ext uri="{FF2B5EF4-FFF2-40B4-BE49-F238E27FC236}">
                  <a16:creationId xmlns:a16="http://schemas.microsoft.com/office/drawing/2014/main" id="{74B8AFAC-EAB4-9328-CE56-AFEB064FBC2E}"/>
                </a:ext>
              </a:extLst>
            </p:cNvPr>
            <p:cNvCxnSpPr>
              <a:cxnSpLocks/>
            </p:cNvCxnSpPr>
            <p:nvPr/>
          </p:nvCxnSpPr>
          <p:spPr>
            <a:xfrm flipV="1">
              <a:off x="3668285" y="5349394"/>
              <a:ext cx="362290" cy="32598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7" name="直線矢印コネクタ 36">
              <a:extLst>
                <a:ext uri="{FF2B5EF4-FFF2-40B4-BE49-F238E27FC236}">
                  <a16:creationId xmlns:a16="http://schemas.microsoft.com/office/drawing/2014/main" id="{B0EF8841-F2D4-83B0-15C6-F5C5CBD92029}"/>
                </a:ext>
              </a:extLst>
            </p:cNvPr>
            <p:cNvCxnSpPr>
              <a:cxnSpLocks/>
            </p:cNvCxnSpPr>
            <p:nvPr/>
          </p:nvCxnSpPr>
          <p:spPr>
            <a:xfrm flipH="1">
              <a:off x="2724583" y="4754931"/>
              <a:ext cx="67634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8" name="テキスト ボックス 37">
              <a:extLst>
                <a:ext uri="{FF2B5EF4-FFF2-40B4-BE49-F238E27FC236}">
                  <a16:creationId xmlns:a16="http://schemas.microsoft.com/office/drawing/2014/main" id="{A6E525FB-D5B1-8E45-9603-39D5704D9858}"/>
                </a:ext>
              </a:extLst>
            </p:cNvPr>
            <p:cNvSpPr txBox="1"/>
            <p:nvPr/>
          </p:nvSpPr>
          <p:spPr>
            <a:xfrm>
              <a:off x="874141" y="5553902"/>
              <a:ext cx="1618648" cy="317996"/>
            </a:xfrm>
            <a:prstGeom prst="rect">
              <a:avLst/>
            </a:prstGeom>
            <a:noFill/>
          </p:spPr>
          <p:txBody>
            <a:bodyPr wrap="square" rtlCol="0">
              <a:spAutoFit/>
            </a:bodyPr>
            <a:lstStyle/>
            <a:p>
              <a:r>
                <a:rPr kumimoji="1" lang="ja-JP" altLang="en-US" sz="1600" b="1" dirty="0"/>
                <a:t>生体情報を入力</a:t>
              </a:r>
            </a:p>
          </p:txBody>
        </p:sp>
        <p:sp>
          <p:nvSpPr>
            <p:cNvPr id="39" name="テキスト ボックス 38">
              <a:extLst>
                <a:ext uri="{FF2B5EF4-FFF2-40B4-BE49-F238E27FC236}">
                  <a16:creationId xmlns:a16="http://schemas.microsoft.com/office/drawing/2014/main" id="{FCEA189A-04CD-B1D8-3538-B1BEAAEB0CF1}"/>
                </a:ext>
              </a:extLst>
            </p:cNvPr>
            <p:cNvSpPr txBox="1"/>
            <p:nvPr/>
          </p:nvSpPr>
          <p:spPr>
            <a:xfrm>
              <a:off x="3928517" y="5572474"/>
              <a:ext cx="1535402" cy="317996"/>
            </a:xfrm>
            <a:prstGeom prst="rect">
              <a:avLst/>
            </a:prstGeom>
            <a:noFill/>
          </p:spPr>
          <p:txBody>
            <a:bodyPr wrap="square" rtlCol="0">
              <a:spAutoFit/>
            </a:bodyPr>
            <a:lstStyle/>
            <a:p>
              <a:r>
                <a:rPr kumimoji="1" lang="ja-JP" altLang="en-US" sz="1600" b="1" dirty="0"/>
                <a:t>光や音に変換</a:t>
              </a:r>
            </a:p>
          </p:txBody>
        </p:sp>
        <p:sp>
          <p:nvSpPr>
            <p:cNvPr id="40" name="テキスト ボックス 39">
              <a:extLst>
                <a:ext uri="{FF2B5EF4-FFF2-40B4-BE49-F238E27FC236}">
                  <a16:creationId xmlns:a16="http://schemas.microsoft.com/office/drawing/2014/main" id="{8ED19941-68E6-8F65-7158-C617AF88A019}"/>
                </a:ext>
              </a:extLst>
            </p:cNvPr>
            <p:cNvSpPr txBox="1"/>
            <p:nvPr/>
          </p:nvSpPr>
          <p:spPr>
            <a:xfrm>
              <a:off x="2229273" y="4097802"/>
              <a:ext cx="2166826" cy="317996"/>
            </a:xfrm>
            <a:prstGeom prst="rect">
              <a:avLst/>
            </a:prstGeom>
            <a:noFill/>
          </p:spPr>
          <p:txBody>
            <a:bodyPr wrap="square" rtlCol="0">
              <a:spAutoFit/>
            </a:bodyPr>
            <a:lstStyle/>
            <a:p>
              <a:r>
                <a:rPr kumimoji="1" lang="ja-JP" altLang="en-US" sz="1600" b="1" dirty="0"/>
                <a:t>フィードバック</a:t>
              </a:r>
              <a:r>
                <a:rPr kumimoji="1" lang="en-US" altLang="ja-JP" sz="1600" b="1" dirty="0"/>
                <a:t>(FB)</a:t>
              </a:r>
              <a:endParaRPr kumimoji="1" lang="ja-JP" altLang="en-US" sz="1600" b="1" dirty="0"/>
            </a:p>
          </p:txBody>
        </p:sp>
        <p:pic>
          <p:nvPicPr>
            <p:cNvPr id="41" name="図 40">
              <a:extLst>
                <a:ext uri="{FF2B5EF4-FFF2-40B4-BE49-F238E27FC236}">
                  <a16:creationId xmlns:a16="http://schemas.microsoft.com/office/drawing/2014/main" id="{D74A9D20-66F8-183E-1B32-F35B48FBA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83744" y="3978175"/>
              <a:ext cx="1229918" cy="1229918"/>
            </a:xfrm>
            <a:prstGeom prst="rect">
              <a:avLst/>
            </a:prstGeom>
          </p:spPr>
        </p:pic>
        <p:pic>
          <p:nvPicPr>
            <p:cNvPr id="42" name="図 41">
              <a:extLst>
                <a:ext uri="{FF2B5EF4-FFF2-40B4-BE49-F238E27FC236}">
                  <a16:creationId xmlns:a16="http://schemas.microsoft.com/office/drawing/2014/main" id="{29CAF727-E77E-68D3-BE36-98B808A081A9}"/>
                </a:ext>
              </a:extLst>
            </p:cNvPr>
            <p:cNvPicPr>
              <a:picLocks noChangeAspect="1"/>
            </p:cNvPicPr>
            <p:nvPr/>
          </p:nvPicPr>
          <p:blipFill rotWithShape="1">
            <a:blip r:embed="rId4">
              <a:extLst>
                <a:ext uri="{28A0092B-C50C-407E-A947-70E740481C1C}">
                  <a14:useLocalDpi xmlns:a14="http://schemas.microsoft.com/office/drawing/2010/main" val="0"/>
                </a:ext>
              </a:extLst>
            </a:blip>
            <a:srcRect b="5999"/>
            <a:stretch/>
          </p:blipFill>
          <p:spPr>
            <a:xfrm>
              <a:off x="2603203" y="5743387"/>
              <a:ext cx="1107628" cy="640251"/>
            </a:xfrm>
            <a:prstGeom prst="rect">
              <a:avLst/>
            </a:prstGeom>
          </p:spPr>
        </p:pic>
        <p:pic>
          <p:nvPicPr>
            <p:cNvPr id="43" name="図 42">
              <a:extLst>
                <a:ext uri="{FF2B5EF4-FFF2-40B4-BE49-F238E27FC236}">
                  <a16:creationId xmlns:a16="http://schemas.microsoft.com/office/drawing/2014/main" id="{7FE75642-26FA-C2E1-B751-5F400DBBF237}"/>
                </a:ext>
              </a:extLst>
            </p:cNvPr>
            <p:cNvPicPr>
              <a:picLocks noChangeAspect="1"/>
            </p:cNvPicPr>
            <p:nvPr/>
          </p:nvPicPr>
          <p:blipFill rotWithShape="1">
            <a:blip r:embed="rId5">
              <a:extLst>
                <a:ext uri="{28A0092B-C50C-407E-A947-70E740481C1C}">
                  <a14:useLocalDpi xmlns:a14="http://schemas.microsoft.com/office/drawing/2010/main" val="0"/>
                </a:ext>
              </a:extLst>
            </a:blip>
            <a:srcRect l="14581" t="18405" r="14563" b="16882"/>
            <a:stretch/>
          </p:blipFill>
          <p:spPr>
            <a:xfrm>
              <a:off x="3965529" y="4462246"/>
              <a:ext cx="971356" cy="887148"/>
            </a:xfrm>
            <a:prstGeom prst="rect">
              <a:avLst/>
            </a:prstGeom>
          </p:spPr>
        </p:pic>
        <p:pic>
          <p:nvPicPr>
            <p:cNvPr id="44" name="図 43">
              <a:extLst>
                <a:ext uri="{FF2B5EF4-FFF2-40B4-BE49-F238E27FC236}">
                  <a16:creationId xmlns:a16="http://schemas.microsoft.com/office/drawing/2014/main" id="{4808CF5F-1039-D1D5-BD7E-A66E10A136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6668" y="4333412"/>
              <a:ext cx="191717" cy="153374"/>
            </a:xfrm>
            <a:prstGeom prst="rect">
              <a:avLst/>
            </a:prstGeom>
          </p:spPr>
        </p:pic>
      </p:grpSp>
      <p:sp>
        <p:nvSpPr>
          <p:cNvPr id="7" name="矢印: 下 6">
            <a:extLst>
              <a:ext uri="{FF2B5EF4-FFF2-40B4-BE49-F238E27FC236}">
                <a16:creationId xmlns:a16="http://schemas.microsoft.com/office/drawing/2014/main" id="{18A117EA-7A64-7750-0FD9-FE5815022E8E}"/>
              </a:ext>
            </a:extLst>
          </p:cNvPr>
          <p:cNvSpPr/>
          <p:nvPr/>
        </p:nvSpPr>
        <p:spPr>
          <a:xfrm>
            <a:off x="8438788" y="3728977"/>
            <a:ext cx="710479" cy="36003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6629991-943C-A3D3-FD02-4BF7BA277F67}"/>
              </a:ext>
            </a:extLst>
          </p:cNvPr>
          <p:cNvSpPr txBox="1"/>
          <p:nvPr/>
        </p:nvSpPr>
        <p:spPr>
          <a:xfrm>
            <a:off x="6323439" y="4241218"/>
            <a:ext cx="5310019" cy="707886"/>
          </a:xfrm>
          <a:prstGeom prst="rect">
            <a:avLst/>
          </a:prstGeom>
          <a:noFill/>
        </p:spPr>
        <p:txBody>
          <a:bodyPr wrap="square">
            <a:spAutoFit/>
          </a:bodyPr>
          <a:lstStyle/>
          <a:p>
            <a:pPr algn="ctr"/>
            <a:r>
              <a:rPr lang="ja-JP" altLang="en-US"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通常では知覚することが困難とされた生体情報を意識的に制御することが可能となる</a:t>
            </a:r>
            <a:endPar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2511010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455AF-AA9D-45DE-BD30-47CDB0C6DCA4}"/>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F640E96B-588B-B700-4D7C-6B31F9811F82}"/>
              </a:ext>
            </a:extLst>
          </p:cNvPr>
          <p:cNvSpPr txBox="1"/>
          <p:nvPr/>
        </p:nvSpPr>
        <p:spPr>
          <a:xfrm>
            <a:off x="758327" y="437732"/>
            <a:ext cx="4174917" cy="523220"/>
          </a:xfrm>
          <a:prstGeom prst="rect">
            <a:avLst/>
          </a:prstGeom>
          <a:noFill/>
        </p:spPr>
        <p:txBody>
          <a:bodyPr wrap="square" rtlCol="0">
            <a:spAutoFit/>
          </a:bodyPr>
          <a:lstStyle/>
          <a:p>
            <a:r>
              <a:rPr lang="ja-JP" altLang="en-US" sz="2800" dirty="0">
                <a:latin typeface="ＭＳ Ｐゴシック" panose="020B0600070205080204" pitchFamily="50" charset="-128"/>
                <a:ea typeface="ＭＳ Ｐゴシック" panose="020B0600070205080204" pitchFamily="50" charset="-128"/>
              </a:rPr>
              <a:t>末梢皮膚温</a:t>
            </a:r>
            <a:r>
              <a:rPr lang="en-US" altLang="ja-JP" sz="2800" dirty="0">
                <a:latin typeface="ＭＳ Ｐゴシック" panose="020B0600070205080204" pitchFamily="50" charset="-128"/>
                <a:ea typeface="ＭＳ Ｐゴシック" panose="020B0600070205080204" pitchFamily="50" charset="-128"/>
              </a:rPr>
              <a:t>BF</a:t>
            </a: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6E6FFC14-1FE1-01A0-DB0D-7C5772C1DB85}"/>
              </a:ext>
            </a:extLst>
          </p:cNvPr>
          <p:cNvSpPr txBox="1"/>
          <p:nvPr/>
        </p:nvSpPr>
        <p:spPr>
          <a:xfrm>
            <a:off x="965234" y="1097461"/>
            <a:ext cx="3612741" cy="415498"/>
          </a:xfrm>
          <a:prstGeom prst="rect">
            <a:avLst/>
          </a:prstGeom>
          <a:noFill/>
        </p:spPr>
        <p:txBody>
          <a:bodyPr wrap="square" rtlCol="0">
            <a:spAutoFit/>
          </a:bodyPr>
          <a:lstStyle/>
          <a:p>
            <a:r>
              <a:rPr lang="ja-JP" altLang="en-US" sz="2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末梢</a:t>
            </a:r>
            <a:r>
              <a:rPr lang="ja-JP" altLang="ja-JP" sz="2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皮膚温</a:t>
            </a:r>
            <a:r>
              <a:rPr lang="en-US" altLang="ja-JP" sz="2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2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以下，皮膚温</a:t>
            </a:r>
            <a:r>
              <a:rPr lang="en-US" altLang="ja-JP" sz="21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2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79E8CAEE-A1A9-CA80-24BD-982E6BEEB19E}"/>
              </a:ext>
            </a:extLst>
          </p:cNvPr>
          <p:cNvSpPr txBox="1"/>
          <p:nvPr/>
        </p:nvSpPr>
        <p:spPr>
          <a:xfrm>
            <a:off x="5542516" y="2800429"/>
            <a:ext cx="5671255" cy="1015663"/>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cs typeface="Times New Roman" panose="02020603050405020304" pitchFamily="18" charset="0"/>
              </a:rPr>
              <a:t>・自己効力感や自尊感情に改善（</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白井</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ら</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2014</a:t>
            </a:r>
            <a:r>
              <a:rPr lang="ja-JP" altLang="en-US" sz="2000" dirty="0">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20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en-US" sz="2000" dirty="0">
                <a:latin typeface="ＭＳ Ｐゴシック" panose="020B0600070205080204" pitchFamily="50" charset="-128"/>
                <a:ea typeface="ＭＳ Ｐゴシック" panose="020B0600070205080204" pitchFamily="50" charset="-128"/>
                <a:cs typeface="Times New Roman" panose="02020603050405020304" pitchFamily="18" charset="0"/>
              </a:rPr>
              <a:t>・月経困難症の改善</a:t>
            </a:r>
            <a:r>
              <a:rPr lang="en-US" altLang="ja-JP" sz="20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2000" dirty="0">
                <a:latin typeface="ＭＳ Ｐゴシック" panose="020B0600070205080204" pitchFamily="50" charset="-128"/>
                <a:ea typeface="ＭＳ Ｐゴシック" panose="020B0600070205080204" pitchFamily="50" charset="-128"/>
                <a:cs typeface="Times New Roman" panose="02020603050405020304" pitchFamily="18" charset="0"/>
              </a:rPr>
              <a:t>濱田・国崎</a:t>
            </a:r>
            <a:r>
              <a:rPr lang="en-US" altLang="ja-JP" sz="2000" dirty="0">
                <a:latin typeface="ＭＳ Ｐゴシック" panose="020B0600070205080204" pitchFamily="50" charset="-128"/>
                <a:ea typeface="ＭＳ Ｐゴシック" panose="020B0600070205080204" pitchFamily="50" charset="-128"/>
                <a:cs typeface="Times New Roman" panose="02020603050405020304" pitchFamily="18" charset="0"/>
              </a:rPr>
              <a:t>, 2002)</a:t>
            </a:r>
          </a:p>
          <a:p>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不安・緊張の低減</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高原・平井</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1983)</a:t>
            </a:r>
          </a:p>
        </p:txBody>
      </p:sp>
      <p:pic>
        <p:nvPicPr>
          <p:cNvPr id="17" name="図 16">
            <a:extLst>
              <a:ext uri="{FF2B5EF4-FFF2-40B4-BE49-F238E27FC236}">
                <a16:creationId xmlns:a16="http://schemas.microsoft.com/office/drawing/2014/main" id="{46A62029-28FC-7B30-0B59-9C2F46275F74}"/>
              </a:ext>
            </a:extLst>
          </p:cNvPr>
          <p:cNvPicPr>
            <a:picLocks noChangeAspect="1"/>
          </p:cNvPicPr>
          <p:nvPr/>
        </p:nvPicPr>
        <p:blipFill rotWithShape="1">
          <a:blip r:embed="rId3">
            <a:extLst>
              <a:ext uri="{28A0092B-C50C-407E-A947-70E740481C1C}">
                <a14:useLocalDpi xmlns:a14="http://schemas.microsoft.com/office/drawing/2010/main" val="0"/>
              </a:ext>
            </a:extLst>
          </a:blip>
          <a:srcRect t="10650"/>
          <a:stretch/>
        </p:blipFill>
        <p:spPr>
          <a:xfrm>
            <a:off x="2771605" y="1707956"/>
            <a:ext cx="2273369" cy="1653632"/>
          </a:xfrm>
          <a:prstGeom prst="rect">
            <a:avLst/>
          </a:prstGeom>
        </p:spPr>
      </p:pic>
      <p:pic>
        <p:nvPicPr>
          <p:cNvPr id="20" name="図 19">
            <a:extLst>
              <a:ext uri="{FF2B5EF4-FFF2-40B4-BE49-F238E27FC236}">
                <a16:creationId xmlns:a16="http://schemas.microsoft.com/office/drawing/2014/main" id="{482372B6-15E8-D623-364D-DD65E254A64C}"/>
              </a:ext>
            </a:extLst>
          </p:cNvPr>
          <p:cNvPicPr>
            <a:picLocks noChangeAspect="1"/>
          </p:cNvPicPr>
          <p:nvPr/>
        </p:nvPicPr>
        <p:blipFill rotWithShape="1">
          <a:blip r:embed="rId4">
            <a:extLst>
              <a:ext uri="{28A0092B-C50C-407E-A947-70E740481C1C}">
                <a14:useLocalDpi xmlns:a14="http://schemas.microsoft.com/office/drawing/2010/main" val="0"/>
              </a:ext>
            </a:extLst>
          </a:blip>
          <a:srcRect b="9631"/>
          <a:stretch/>
        </p:blipFill>
        <p:spPr>
          <a:xfrm>
            <a:off x="1271193" y="1707583"/>
            <a:ext cx="1139503" cy="1636050"/>
          </a:xfrm>
          <a:prstGeom prst="rect">
            <a:avLst/>
          </a:prstGeom>
        </p:spPr>
      </p:pic>
      <p:sp>
        <p:nvSpPr>
          <p:cNvPr id="21" name="テキスト ボックス 20">
            <a:extLst>
              <a:ext uri="{FF2B5EF4-FFF2-40B4-BE49-F238E27FC236}">
                <a16:creationId xmlns:a16="http://schemas.microsoft.com/office/drawing/2014/main" id="{B77033C8-8809-EE72-1C4C-2B2B6DEBC566}"/>
              </a:ext>
            </a:extLst>
          </p:cNvPr>
          <p:cNvSpPr txBox="1"/>
          <p:nvPr/>
        </p:nvSpPr>
        <p:spPr>
          <a:xfrm>
            <a:off x="5542516" y="1779954"/>
            <a:ext cx="6201198" cy="707886"/>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・リラクセーションの度合いを反映する指標</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緊張・弛緩</a:t>
            </a:r>
            <a:r>
              <a:rPr lang="en-US" altLang="ja-JP" sz="2000" dirty="0">
                <a:latin typeface="ＭＳ Ｐゴシック" panose="020B0600070205080204" pitchFamily="50" charset="-128"/>
                <a:ea typeface="ＭＳ Ｐゴシック" panose="020B0600070205080204" pitchFamily="50" charset="-128"/>
              </a:rPr>
              <a:t>)</a:t>
            </a:r>
          </a:p>
          <a:p>
            <a:r>
              <a:rPr lang="ja-JP" altLang="en-US" sz="2000" dirty="0">
                <a:latin typeface="ＭＳ Ｐゴシック" panose="020B0600070205080204" pitchFamily="50" charset="-128"/>
                <a:ea typeface="ＭＳ Ｐゴシック" panose="020B0600070205080204" pitchFamily="50" charset="-128"/>
              </a:rPr>
              <a:t>・反応が理解しやすく，測定が容易である</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B25ABC58-CB73-DF55-2A78-49A2BE9601B7}"/>
              </a:ext>
            </a:extLst>
          </p:cNvPr>
          <p:cNvSpPr txBox="1"/>
          <p:nvPr/>
        </p:nvSpPr>
        <p:spPr>
          <a:xfrm>
            <a:off x="5385073" y="1492417"/>
            <a:ext cx="1349645" cy="400110"/>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cs typeface="Times New Roman" panose="02020603050405020304" pitchFamily="18" charset="0"/>
              </a:rPr>
              <a:t>①</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特徴</a:t>
            </a:r>
            <a:endPar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3" name="テキスト ボックス 22">
            <a:extLst>
              <a:ext uri="{FF2B5EF4-FFF2-40B4-BE49-F238E27FC236}">
                <a16:creationId xmlns:a16="http://schemas.microsoft.com/office/drawing/2014/main" id="{BCD1F591-2981-8DC0-FDD5-B18FE82F43CF}"/>
              </a:ext>
            </a:extLst>
          </p:cNvPr>
          <p:cNvSpPr txBox="1"/>
          <p:nvPr/>
        </p:nvSpPr>
        <p:spPr>
          <a:xfrm>
            <a:off x="5385073" y="2464135"/>
            <a:ext cx="1962503" cy="400110"/>
          </a:xfrm>
          <a:prstGeom prst="rect">
            <a:avLst/>
          </a:prstGeom>
          <a:noFill/>
        </p:spPr>
        <p:txBody>
          <a:bodyPr wrap="square" rtlCol="0">
            <a:spAutoFit/>
          </a:bodyPr>
          <a:lstStyle/>
          <a:p>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②皮膚温</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BF</a:t>
            </a:r>
          </a:p>
        </p:txBody>
      </p:sp>
      <p:sp>
        <p:nvSpPr>
          <p:cNvPr id="24" name="テキスト ボックス 23">
            <a:extLst>
              <a:ext uri="{FF2B5EF4-FFF2-40B4-BE49-F238E27FC236}">
                <a16:creationId xmlns:a16="http://schemas.microsoft.com/office/drawing/2014/main" id="{48102A75-8ED1-3670-D6E9-7E664C41FE5E}"/>
              </a:ext>
            </a:extLst>
          </p:cNvPr>
          <p:cNvSpPr txBox="1"/>
          <p:nvPr/>
        </p:nvSpPr>
        <p:spPr>
          <a:xfrm>
            <a:off x="918829" y="3438841"/>
            <a:ext cx="1802889" cy="369332"/>
          </a:xfrm>
          <a:prstGeom prst="rect">
            <a:avLst/>
          </a:prstGeom>
          <a:noFill/>
        </p:spPr>
        <p:txBody>
          <a:bodyPr wrap="square" rtlCol="0">
            <a:spAutoFit/>
          </a:bodyPr>
          <a:lstStyle/>
          <a:p>
            <a:pPr algn="ctr"/>
            <a:r>
              <a:rPr lang="en-US" altLang="ja-JP"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リラックス時</a:t>
            </a:r>
            <a:r>
              <a:rPr lang="en-US" altLang="ja-JP" dirty="0">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E9352721-9826-058C-12AC-0876D451A241}"/>
              </a:ext>
            </a:extLst>
          </p:cNvPr>
          <p:cNvSpPr txBox="1"/>
          <p:nvPr/>
        </p:nvSpPr>
        <p:spPr>
          <a:xfrm>
            <a:off x="3110691" y="3438841"/>
            <a:ext cx="1802889" cy="369332"/>
          </a:xfrm>
          <a:prstGeom prst="rect">
            <a:avLst/>
          </a:prstGeom>
          <a:noFill/>
        </p:spPr>
        <p:txBody>
          <a:bodyPr wrap="square" rtlCol="0">
            <a:spAutoFit/>
          </a:bodyPr>
          <a:lstStyle/>
          <a:p>
            <a:pPr algn="ctr"/>
            <a:r>
              <a:rPr lang="en-US" altLang="ja-JP"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dirty="0">
                <a:latin typeface="ＭＳ Ｐゴシック" panose="020B0600070205080204" pitchFamily="50" charset="-128"/>
                <a:ea typeface="ＭＳ Ｐゴシック" panose="020B0600070205080204" pitchFamily="50" charset="-128"/>
                <a:cs typeface="Times New Roman" panose="02020603050405020304" pitchFamily="18" charset="0"/>
              </a:rPr>
              <a:t>ストレス</a:t>
            </a:r>
            <a:r>
              <a:rPr lang="ja-JP" altLang="en-US"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時</a:t>
            </a:r>
            <a:r>
              <a:rPr lang="en-US" altLang="ja-JP" dirty="0">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grpSp>
        <p:nvGrpSpPr>
          <p:cNvPr id="4" name="グループ化 3">
            <a:extLst>
              <a:ext uri="{FF2B5EF4-FFF2-40B4-BE49-F238E27FC236}">
                <a16:creationId xmlns:a16="http://schemas.microsoft.com/office/drawing/2014/main" id="{4FC78379-1958-A016-F61C-49255D718C02}"/>
              </a:ext>
            </a:extLst>
          </p:cNvPr>
          <p:cNvGrpSpPr/>
          <p:nvPr/>
        </p:nvGrpSpPr>
        <p:grpSpPr>
          <a:xfrm>
            <a:off x="1355555" y="5268874"/>
            <a:ext cx="9127599" cy="881077"/>
            <a:chOff x="855646" y="1177703"/>
            <a:chExt cx="9387781" cy="881077"/>
          </a:xfrm>
        </p:grpSpPr>
        <p:sp>
          <p:nvSpPr>
            <p:cNvPr id="16" name="テキスト ボックス 15">
              <a:extLst>
                <a:ext uri="{FF2B5EF4-FFF2-40B4-BE49-F238E27FC236}">
                  <a16:creationId xmlns:a16="http://schemas.microsoft.com/office/drawing/2014/main" id="{1F292675-EC70-1A0C-F1E3-AA6E193EBADB}"/>
                </a:ext>
              </a:extLst>
            </p:cNvPr>
            <p:cNvSpPr txBox="1"/>
            <p:nvPr/>
          </p:nvSpPr>
          <p:spPr>
            <a:xfrm>
              <a:off x="855646" y="1399740"/>
              <a:ext cx="2053134" cy="430887"/>
            </a:xfrm>
            <a:prstGeom prst="rect">
              <a:avLst/>
            </a:prstGeom>
            <a:noFill/>
          </p:spPr>
          <p:txBody>
            <a:bodyPr wrap="square" rtlCol="0">
              <a:spAutoFit/>
            </a:bodyPr>
            <a:lstStyle/>
            <a:p>
              <a:r>
                <a:rPr lang="ja-JP" altLang="en-US" sz="22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自律神経系</a:t>
              </a:r>
              <a:endParaRPr lang="en-US" altLang="ja-JP" sz="2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8" name="左中かっこ 17">
              <a:extLst>
                <a:ext uri="{FF2B5EF4-FFF2-40B4-BE49-F238E27FC236}">
                  <a16:creationId xmlns:a16="http://schemas.microsoft.com/office/drawing/2014/main" id="{B76D619E-63F5-3AA2-A744-3088ED0C36F4}"/>
                </a:ext>
              </a:extLst>
            </p:cNvPr>
            <p:cNvSpPr/>
            <p:nvPr/>
          </p:nvSpPr>
          <p:spPr>
            <a:xfrm>
              <a:off x="2714141" y="1177703"/>
              <a:ext cx="287992" cy="881077"/>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15618249-39B4-FD73-51CC-C5FFEF740AC7}"/>
                </a:ext>
              </a:extLst>
            </p:cNvPr>
            <p:cNvSpPr txBox="1"/>
            <p:nvPr/>
          </p:nvSpPr>
          <p:spPr>
            <a:xfrm>
              <a:off x="3002131" y="1177703"/>
              <a:ext cx="7241296" cy="400110"/>
            </a:xfrm>
            <a:prstGeom prst="rect">
              <a:avLst/>
            </a:prstGeom>
            <a:noFill/>
          </p:spPr>
          <p:txBody>
            <a:bodyPr wrap="square" rtlCol="0">
              <a:spAutoFit/>
            </a:bodyPr>
            <a:lstStyle/>
            <a:p>
              <a:r>
                <a:rPr lang="ja-JP" altLang="en-US" sz="20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交感神経系</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：緊急時に対応できるよう体を活動的な状態にする</a:t>
              </a:r>
              <a:endParaRPr lang="en-US" altLang="ja-JP"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6" name="テキスト ボックス 25">
              <a:extLst>
                <a:ext uri="{FF2B5EF4-FFF2-40B4-BE49-F238E27FC236}">
                  <a16:creationId xmlns:a16="http://schemas.microsoft.com/office/drawing/2014/main" id="{E2411BF8-66F0-3353-2CFA-2B2252A3067F}"/>
                </a:ext>
              </a:extLst>
            </p:cNvPr>
            <p:cNvSpPr txBox="1"/>
            <p:nvPr/>
          </p:nvSpPr>
          <p:spPr>
            <a:xfrm>
              <a:off x="3002132" y="1615184"/>
              <a:ext cx="6956121" cy="400110"/>
            </a:xfrm>
            <a:prstGeom prst="rect">
              <a:avLst/>
            </a:prstGeom>
            <a:noFill/>
          </p:spPr>
          <p:txBody>
            <a:bodyPr wrap="square" rtlCol="0">
              <a:spAutoFit/>
            </a:bodyPr>
            <a:lstStyle/>
            <a:p>
              <a:r>
                <a:rPr lang="ja-JP" altLang="en-US" sz="20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副交感神経系</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：体をリラックスさせ，エネルギーを保存する</a:t>
              </a:r>
              <a:endParaRPr lang="en-US" altLang="ja-JP"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28" name="矢印: 下 27">
            <a:extLst>
              <a:ext uri="{FF2B5EF4-FFF2-40B4-BE49-F238E27FC236}">
                <a16:creationId xmlns:a16="http://schemas.microsoft.com/office/drawing/2014/main" id="{D4FC10B8-A2DA-44FA-5899-DAB7F9F6BBD1}"/>
              </a:ext>
            </a:extLst>
          </p:cNvPr>
          <p:cNvSpPr/>
          <p:nvPr/>
        </p:nvSpPr>
        <p:spPr>
          <a:xfrm>
            <a:off x="5295043" y="4317027"/>
            <a:ext cx="892273" cy="541411"/>
          </a:xfrm>
          <a:prstGeom prst="downArrow">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193C67EB-E963-B8B9-D018-C11039BC2B6E}"/>
              </a:ext>
            </a:extLst>
          </p:cNvPr>
          <p:cNvSpPr txBox="1"/>
          <p:nvPr/>
        </p:nvSpPr>
        <p:spPr>
          <a:xfrm>
            <a:off x="6371342" y="4191654"/>
            <a:ext cx="4643507" cy="707886"/>
          </a:xfrm>
          <a:prstGeom prst="rect">
            <a:avLst/>
          </a:prstGeom>
          <a:noFill/>
        </p:spPr>
        <p:txBody>
          <a:bodyPr wrap="square">
            <a:spAutoFit/>
          </a:bodyPr>
          <a:lstStyle/>
          <a:p>
            <a:r>
              <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BF</a:t>
            </a:r>
            <a:r>
              <a:rPr lang="ja-JP" altLang="en-US"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によって，</a:t>
            </a:r>
            <a:endPar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en-US"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リラクセーション効果が得られるのは</a:t>
            </a:r>
            <a:r>
              <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endParaRPr lang="ja-JP" altLang="en-US" sz="2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653664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6F97-441D-4AB0-7AAB-6434BE48859B}"/>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888BA46-D495-A467-7B79-E11BA16773A5}"/>
              </a:ext>
            </a:extLst>
          </p:cNvPr>
          <p:cNvSpPr txBox="1"/>
          <p:nvPr/>
        </p:nvSpPr>
        <p:spPr>
          <a:xfrm>
            <a:off x="645583" y="388699"/>
            <a:ext cx="3589523"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開発した装置の概要</a:t>
            </a:r>
            <a:endParaRPr kumimoji="1" lang="ja-JP" altLang="en-US" sz="2400" dirty="0">
              <a:latin typeface="ＭＳ Ｐゴシック" panose="020B0600070205080204" pitchFamily="50" charset="-128"/>
              <a:ea typeface="ＭＳ Ｐゴシック" panose="020B0600070205080204" pitchFamily="50" charset="-128"/>
            </a:endParaRPr>
          </a:p>
        </p:txBody>
      </p:sp>
      <p:grpSp>
        <p:nvGrpSpPr>
          <p:cNvPr id="2" name="グループ化 1">
            <a:extLst>
              <a:ext uri="{FF2B5EF4-FFF2-40B4-BE49-F238E27FC236}">
                <a16:creationId xmlns:a16="http://schemas.microsoft.com/office/drawing/2014/main" id="{A36268C3-AC09-37BD-7646-F5BB411D0279}"/>
              </a:ext>
            </a:extLst>
          </p:cNvPr>
          <p:cNvGrpSpPr/>
          <p:nvPr/>
        </p:nvGrpSpPr>
        <p:grpSpPr>
          <a:xfrm>
            <a:off x="532774" y="2334541"/>
            <a:ext cx="3076744" cy="2977335"/>
            <a:chOff x="537057" y="3693309"/>
            <a:chExt cx="2876962" cy="2681941"/>
          </a:xfrm>
        </p:grpSpPr>
        <p:sp>
          <p:nvSpPr>
            <p:cNvPr id="33" name="テキスト ボックス 32">
              <a:extLst>
                <a:ext uri="{FF2B5EF4-FFF2-40B4-BE49-F238E27FC236}">
                  <a16:creationId xmlns:a16="http://schemas.microsoft.com/office/drawing/2014/main" id="{A820A2C2-2058-0732-00A3-850439A3209F}"/>
                </a:ext>
              </a:extLst>
            </p:cNvPr>
            <p:cNvSpPr txBox="1"/>
            <p:nvPr/>
          </p:nvSpPr>
          <p:spPr>
            <a:xfrm>
              <a:off x="537057" y="6034574"/>
              <a:ext cx="2876962" cy="340676"/>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装置サイズ：</a:t>
              </a:r>
              <a:r>
                <a:rPr kumimoji="1" lang="en-US" altLang="ja-JP" dirty="0">
                  <a:latin typeface="ＭＳ Ｐゴシック" panose="020B0600070205080204" pitchFamily="50" charset="-128"/>
                  <a:ea typeface="ＭＳ Ｐゴシック" panose="020B0600070205080204" pitchFamily="50" charset="-128"/>
                </a:rPr>
                <a:t>92×62×17mm</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20" name="図 19">
              <a:extLst>
                <a:ext uri="{FF2B5EF4-FFF2-40B4-BE49-F238E27FC236}">
                  <a16:creationId xmlns:a16="http://schemas.microsoft.com/office/drawing/2014/main" id="{ABA7B5A3-89E3-528B-4F05-E275D21062FA}"/>
                </a:ext>
              </a:extLst>
            </p:cNvPr>
            <p:cNvPicPr>
              <a:picLocks noChangeAspect="1"/>
            </p:cNvPicPr>
            <p:nvPr/>
          </p:nvPicPr>
          <p:blipFill rotWithShape="1">
            <a:blip r:embed="rId3">
              <a:extLst>
                <a:ext uri="{28A0092B-C50C-407E-A947-70E740481C1C}">
                  <a14:useLocalDpi xmlns:a14="http://schemas.microsoft.com/office/drawing/2010/main" val="0"/>
                </a:ext>
              </a:extLst>
            </a:blip>
            <a:srcRect b="5302"/>
            <a:stretch/>
          </p:blipFill>
          <p:spPr>
            <a:xfrm>
              <a:off x="642541" y="3693309"/>
              <a:ext cx="2409549" cy="2304846"/>
            </a:xfrm>
            <a:prstGeom prst="rect">
              <a:avLst/>
            </a:prstGeom>
          </p:spPr>
        </p:pic>
      </p:grpSp>
      <p:pic>
        <p:nvPicPr>
          <p:cNvPr id="4" name="Picture 2" descr="Image">
            <a:extLst>
              <a:ext uri="{FF2B5EF4-FFF2-40B4-BE49-F238E27FC236}">
                <a16:creationId xmlns:a16="http://schemas.microsoft.com/office/drawing/2014/main" id="{35556844-EB96-2E84-B2F9-C6FBA4CFD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008" y="726352"/>
            <a:ext cx="4070100" cy="5405296"/>
          </a:xfrm>
          <a:prstGeom prst="rect">
            <a:avLst/>
          </a:prstGeom>
          <a:noFill/>
          <a:extLst>
            <a:ext uri="{909E8E84-426E-40DD-AFC4-6F175D3DCCD1}">
              <a14:hiddenFill xmlns:a14="http://schemas.microsoft.com/office/drawing/2010/main">
                <a:solidFill>
                  <a:srgbClr val="FFFFFF"/>
                </a:solidFill>
              </a14:hiddenFill>
            </a:ext>
          </a:extLst>
        </p:spPr>
      </p:pic>
      <p:sp>
        <p:nvSpPr>
          <p:cNvPr id="6" name="四角形吹き出し 16">
            <a:extLst>
              <a:ext uri="{FF2B5EF4-FFF2-40B4-BE49-F238E27FC236}">
                <a16:creationId xmlns:a16="http://schemas.microsoft.com/office/drawing/2014/main" id="{2AD272D2-6C04-3A4D-0254-98143EEB0001}"/>
              </a:ext>
            </a:extLst>
          </p:cNvPr>
          <p:cNvSpPr/>
          <p:nvPr/>
        </p:nvSpPr>
        <p:spPr>
          <a:xfrm>
            <a:off x="1298464" y="1441247"/>
            <a:ext cx="1925660" cy="524076"/>
          </a:xfrm>
          <a:prstGeom prst="wedgeRectCallout">
            <a:avLst>
              <a:gd name="adj1" fmla="val 128710"/>
              <a:gd name="adj2" fmla="val 87613"/>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000" dirty="0">
                <a:solidFill>
                  <a:schemeClr val="tx1"/>
                </a:solidFill>
                <a:latin typeface="ＭＳ Ｐゴシック" panose="020B0600070205080204" pitchFamily="50" charset="-128"/>
                <a:ea typeface="ＭＳ Ｐゴシック" panose="020B0600070205080204" pitchFamily="50" charset="-128"/>
              </a:rPr>
              <a:t>マイコン</a:t>
            </a:r>
            <a:r>
              <a:rPr kumimoji="1" lang="en-US" altLang="ja-JP" sz="2000" dirty="0">
                <a:solidFill>
                  <a:schemeClr val="tx1"/>
                </a:solidFill>
                <a:latin typeface="ＭＳ Ｐゴシック" panose="020B0600070205080204" pitchFamily="50" charset="-128"/>
                <a:ea typeface="ＭＳ Ｐゴシック" panose="020B0600070205080204" pitchFamily="50" charset="-128"/>
              </a:rPr>
              <a:t>(\1480)</a:t>
            </a: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8" name="四角形吹き出し 18">
            <a:extLst>
              <a:ext uri="{FF2B5EF4-FFF2-40B4-BE49-F238E27FC236}">
                <a16:creationId xmlns:a16="http://schemas.microsoft.com/office/drawing/2014/main" id="{55A75D65-EAAD-C37F-27D1-C52436E3B1B4}"/>
              </a:ext>
            </a:extLst>
          </p:cNvPr>
          <p:cNvSpPr/>
          <p:nvPr/>
        </p:nvSpPr>
        <p:spPr>
          <a:xfrm>
            <a:off x="8121268" y="5394560"/>
            <a:ext cx="2886495" cy="737088"/>
          </a:xfrm>
          <a:prstGeom prst="wedgeRectCallout">
            <a:avLst>
              <a:gd name="adj1" fmla="val -95136"/>
              <a:gd name="adj2" fmla="val -131997"/>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000" dirty="0">
                <a:solidFill>
                  <a:schemeClr val="tx1"/>
                </a:solidFill>
                <a:latin typeface="ＭＳ Ｐゴシック" panose="020B0600070205080204" pitchFamily="50" charset="-128"/>
                <a:ea typeface="ＭＳ Ｐゴシック" panose="020B0600070205080204" pitchFamily="50" charset="-128"/>
              </a:rPr>
              <a:t>液晶ディスプレイ</a:t>
            </a:r>
            <a:r>
              <a:rPr kumimoji="1" lang="en-US" altLang="ja-JP" sz="2000" dirty="0">
                <a:solidFill>
                  <a:schemeClr val="tx1"/>
                </a:solidFill>
                <a:latin typeface="ＭＳ Ｐゴシック" panose="020B0600070205080204" pitchFamily="50" charset="-128"/>
                <a:ea typeface="ＭＳ Ｐゴシック" panose="020B0600070205080204" pitchFamily="50" charset="-128"/>
              </a:rPr>
              <a:t>(\500)</a:t>
            </a:r>
            <a:br>
              <a:rPr kumimoji="1" lang="en-US" altLang="ja-JP" sz="2000" dirty="0">
                <a:solidFill>
                  <a:schemeClr val="tx1"/>
                </a:solidFill>
                <a:latin typeface="ＭＳ Ｐゴシック" panose="020B0600070205080204" pitchFamily="50" charset="-128"/>
                <a:ea typeface="ＭＳ Ｐゴシック" panose="020B0600070205080204" pitchFamily="50" charset="-128"/>
              </a:rPr>
            </a:br>
            <a:r>
              <a:rPr kumimoji="1" lang="ja-JP" altLang="en-US" sz="2000" dirty="0">
                <a:solidFill>
                  <a:schemeClr val="tx1"/>
                </a:solidFill>
                <a:latin typeface="ＭＳ Ｐゴシック" panose="020B0600070205080204" pitchFamily="50" charset="-128"/>
                <a:ea typeface="ＭＳ Ｐゴシック" panose="020B0600070205080204" pitchFamily="50" charset="-128"/>
              </a:rPr>
              <a:t>安静終了時</a:t>
            </a:r>
            <a:r>
              <a:rPr lang="en-US" altLang="ja-JP" sz="2000" dirty="0">
                <a:solidFill>
                  <a:schemeClr val="tx1"/>
                </a:solidFill>
                <a:latin typeface="ＭＳ Ｐゴシック" panose="020B0600070205080204" pitchFamily="50" charset="-128"/>
                <a:ea typeface="ＭＳ Ｐゴシック" panose="020B0600070205080204" pitchFamily="50" charset="-128"/>
              </a:rPr>
              <a:t>, </a:t>
            </a:r>
            <a:r>
              <a:rPr kumimoji="1" lang="ja-JP" altLang="en-US" sz="20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20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2000" dirty="0">
                <a:solidFill>
                  <a:schemeClr val="tx1"/>
                </a:solidFill>
                <a:latin typeface="ＭＳ Ｐゴシック" panose="020B0600070205080204" pitchFamily="50" charset="-128"/>
                <a:ea typeface="ＭＳ Ｐゴシック" panose="020B0600070205080204" pitchFamily="50" charset="-128"/>
              </a:rPr>
              <a:t>」を表示</a:t>
            </a:r>
          </a:p>
        </p:txBody>
      </p:sp>
      <p:sp>
        <p:nvSpPr>
          <p:cNvPr id="18" name="四角形吹き出し 24">
            <a:extLst>
              <a:ext uri="{FF2B5EF4-FFF2-40B4-BE49-F238E27FC236}">
                <a16:creationId xmlns:a16="http://schemas.microsoft.com/office/drawing/2014/main" id="{7C5F32F0-474E-743E-0069-9747948ED476}"/>
              </a:ext>
            </a:extLst>
          </p:cNvPr>
          <p:cNvSpPr/>
          <p:nvPr/>
        </p:nvSpPr>
        <p:spPr>
          <a:xfrm>
            <a:off x="8759244" y="1006789"/>
            <a:ext cx="2241897" cy="530987"/>
          </a:xfrm>
          <a:prstGeom prst="wedgeRectCallout">
            <a:avLst>
              <a:gd name="adj1" fmla="val -97103"/>
              <a:gd name="adj2" fmla="val 165643"/>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000" dirty="0">
                <a:solidFill>
                  <a:schemeClr val="tx1"/>
                </a:solidFill>
                <a:latin typeface="ＭＳ Ｐゴシック" panose="020B0600070205080204" pitchFamily="50" charset="-128"/>
                <a:ea typeface="ＭＳ Ｐゴシック" panose="020B0600070205080204" pitchFamily="50" charset="-128"/>
              </a:rPr>
              <a:t>温度センサ</a:t>
            </a:r>
            <a:r>
              <a:rPr kumimoji="1" lang="en-US" altLang="ja-JP" sz="2000" dirty="0">
                <a:solidFill>
                  <a:schemeClr val="tx1"/>
                </a:solidFill>
                <a:latin typeface="ＭＳ Ｐゴシック" panose="020B0600070205080204" pitchFamily="50" charset="-128"/>
                <a:ea typeface="ＭＳ Ｐゴシック" panose="020B0600070205080204" pitchFamily="50" charset="-128"/>
              </a:rPr>
              <a:t>(\100)</a:t>
            </a: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grpSp>
        <p:nvGrpSpPr>
          <p:cNvPr id="14" name="グループ化 13">
            <a:extLst>
              <a:ext uri="{FF2B5EF4-FFF2-40B4-BE49-F238E27FC236}">
                <a16:creationId xmlns:a16="http://schemas.microsoft.com/office/drawing/2014/main" id="{EBA1F815-71BE-22C2-4B92-A83170780D6F}"/>
              </a:ext>
            </a:extLst>
          </p:cNvPr>
          <p:cNvGrpSpPr/>
          <p:nvPr/>
        </p:nvGrpSpPr>
        <p:grpSpPr>
          <a:xfrm>
            <a:off x="8957264" y="2119963"/>
            <a:ext cx="2050499" cy="1591685"/>
            <a:chOff x="8287511" y="2490650"/>
            <a:chExt cx="2061767" cy="1857265"/>
          </a:xfrm>
        </p:grpSpPr>
        <p:sp>
          <p:nvSpPr>
            <p:cNvPr id="30" name="四角形吹き出し 18">
              <a:extLst>
                <a:ext uri="{FF2B5EF4-FFF2-40B4-BE49-F238E27FC236}">
                  <a16:creationId xmlns:a16="http://schemas.microsoft.com/office/drawing/2014/main" id="{7C2307E4-2460-3141-A429-7EA7CFB5FD45}"/>
                </a:ext>
              </a:extLst>
            </p:cNvPr>
            <p:cNvSpPr/>
            <p:nvPr/>
          </p:nvSpPr>
          <p:spPr>
            <a:xfrm>
              <a:off x="8287511" y="2490650"/>
              <a:ext cx="2061767" cy="1857265"/>
            </a:xfrm>
            <a:prstGeom prst="wedgeRectCallout">
              <a:avLst>
                <a:gd name="adj1" fmla="val -177338"/>
                <a:gd name="adj2" fmla="val -29659"/>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pic>
          <p:nvPicPr>
            <p:cNvPr id="5" name="Picture 4">
              <a:extLst>
                <a:ext uri="{FF2B5EF4-FFF2-40B4-BE49-F238E27FC236}">
                  <a16:creationId xmlns:a16="http://schemas.microsoft.com/office/drawing/2014/main" id="{D5F95A52-F9CE-CB3F-FD7B-E83FFF2232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444" t="43619" r="39536" b="40381"/>
            <a:stretch/>
          </p:blipFill>
          <p:spPr bwMode="auto">
            <a:xfrm>
              <a:off x="8549656" y="3012104"/>
              <a:ext cx="665029" cy="84535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2AD9F034-3D9C-24A2-73B2-D7C53186100C}"/>
                </a:ext>
              </a:extLst>
            </p:cNvPr>
            <p:cNvSpPr txBox="1"/>
            <p:nvPr/>
          </p:nvSpPr>
          <p:spPr>
            <a:xfrm>
              <a:off x="8450607" y="3847165"/>
              <a:ext cx="1006800" cy="466870"/>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a:t>
              </a:r>
              <a:r>
                <a:rPr kumimoji="1" lang="ja-JP" altLang="en-US" sz="2000" dirty="0">
                  <a:solidFill>
                    <a:srgbClr val="FF0000"/>
                  </a:solidFill>
                  <a:latin typeface="ＭＳ Ｐゴシック" panose="020B0600070205080204" pitchFamily="50" charset="-128"/>
                  <a:ea typeface="ＭＳ Ｐゴシック" panose="020B0600070205080204" pitchFamily="50" charset="-128"/>
                </a:rPr>
                <a:t>上昇</a:t>
              </a:r>
              <a:r>
                <a:rPr kumimoji="1" lang="ja-JP" altLang="en-US" sz="2000" dirty="0">
                  <a:latin typeface="ＭＳ Ｐゴシック" panose="020B0600070205080204" pitchFamily="50" charset="-128"/>
                  <a:ea typeface="ＭＳ Ｐゴシック" panose="020B0600070205080204" pitchFamily="50" charset="-128"/>
                </a:rPr>
                <a:t>）</a:t>
              </a:r>
            </a:p>
          </p:txBody>
        </p:sp>
        <p:pic>
          <p:nvPicPr>
            <p:cNvPr id="10" name="Picture 6">
              <a:extLst>
                <a:ext uri="{FF2B5EF4-FFF2-40B4-BE49-F238E27FC236}">
                  <a16:creationId xmlns:a16="http://schemas.microsoft.com/office/drawing/2014/main" id="{71C7FB10-F2A2-2813-6134-02ED23F93D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109" t="41397" r="37810" b="38603"/>
            <a:stretch/>
          </p:blipFill>
          <p:spPr bwMode="auto">
            <a:xfrm>
              <a:off x="9397320" y="3012104"/>
              <a:ext cx="661333" cy="814535"/>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765B5924-AA3E-6C03-7FD8-3F96AD3B025A}"/>
                </a:ext>
              </a:extLst>
            </p:cNvPr>
            <p:cNvSpPr txBox="1"/>
            <p:nvPr/>
          </p:nvSpPr>
          <p:spPr>
            <a:xfrm>
              <a:off x="9300703" y="3823035"/>
              <a:ext cx="1006800" cy="466870"/>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a:t>
              </a:r>
              <a:r>
                <a:rPr lang="ja-JP" altLang="en-US" sz="2000" dirty="0">
                  <a:solidFill>
                    <a:srgbClr val="0070C0"/>
                  </a:solidFill>
                  <a:latin typeface="ＭＳ Ｐゴシック" panose="020B0600070205080204" pitchFamily="50" charset="-128"/>
                  <a:ea typeface="ＭＳ Ｐゴシック" panose="020B0600070205080204" pitchFamily="50" charset="-128"/>
                </a:rPr>
                <a:t>下降</a:t>
              </a:r>
              <a:r>
                <a:rPr kumimoji="1" lang="ja-JP" altLang="en-US" sz="2000" dirty="0">
                  <a:latin typeface="ＭＳ Ｐゴシック" panose="020B0600070205080204" pitchFamily="50" charset="-128"/>
                  <a:ea typeface="ＭＳ Ｐゴシック" panose="020B0600070205080204" pitchFamily="50" charset="-128"/>
                </a:rPr>
                <a:t>）</a:t>
              </a:r>
            </a:p>
          </p:txBody>
        </p:sp>
        <p:sp>
          <p:nvSpPr>
            <p:cNvPr id="13" name="テキスト ボックス 12">
              <a:extLst>
                <a:ext uri="{FF2B5EF4-FFF2-40B4-BE49-F238E27FC236}">
                  <a16:creationId xmlns:a16="http://schemas.microsoft.com/office/drawing/2014/main" id="{F9943973-4D11-4811-579C-B4DEDE8B4E74}"/>
                </a:ext>
              </a:extLst>
            </p:cNvPr>
            <p:cNvSpPr txBox="1"/>
            <p:nvPr/>
          </p:nvSpPr>
          <p:spPr>
            <a:xfrm>
              <a:off x="8402438" y="2494033"/>
              <a:ext cx="1886610" cy="466870"/>
            </a:xfrm>
            <a:prstGeom prst="rect">
              <a:avLst/>
            </a:prstGeom>
            <a:noFill/>
          </p:spPr>
          <p:txBody>
            <a:bodyPr wrap="square" rtlCol="0">
              <a:spAutoFit/>
            </a:bodyPr>
            <a:lstStyle/>
            <a:p>
              <a:pPr algn="ctr"/>
              <a:r>
                <a:rPr kumimoji="1" lang="en-US" altLang="ja-JP" sz="2000" dirty="0">
                  <a:solidFill>
                    <a:schemeClr val="tx1"/>
                  </a:solidFill>
                  <a:latin typeface="ＭＳ Ｐゴシック" panose="020B0600070205080204" pitchFamily="50" charset="-128"/>
                  <a:ea typeface="ＭＳ Ｐゴシック" panose="020B0600070205080204" pitchFamily="50" charset="-128"/>
                </a:rPr>
                <a:t>LED</a:t>
              </a:r>
              <a:r>
                <a:rPr kumimoji="1" lang="ja-JP" altLang="en-US" sz="2000" dirty="0">
                  <a:solidFill>
                    <a:schemeClr val="tx1"/>
                  </a:solidFill>
                  <a:latin typeface="ＭＳ Ｐゴシック" panose="020B0600070205080204" pitchFamily="50" charset="-128"/>
                  <a:ea typeface="ＭＳ Ｐゴシック" panose="020B0600070205080204" pitchFamily="50" charset="-128"/>
                </a:rPr>
                <a:t>ライト</a:t>
              </a:r>
              <a:r>
                <a:rPr kumimoji="1" lang="en-US" altLang="ja-JP" sz="2000" dirty="0">
                  <a:solidFill>
                    <a:schemeClr val="tx1"/>
                  </a:solidFill>
                  <a:latin typeface="ＭＳ Ｐゴシック" panose="020B0600070205080204" pitchFamily="50" charset="-128"/>
                  <a:ea typeface="ＭＳ Ｐゴシック" panose="020B0600070205080204" pitchFamily="50" charset="-128"/>
                </a:rPr>
                <a:t>(\</a:t>
              </a:r>
              <a:r>
                <a:rPr lang="en-US" altLang="ja-JP" sz="2000" dirty="0">
                  <a:solidFill>
                    <a:schemeClr val="tx1"/>
                  </a:solidFill>
                  <a:latin typeface="ＭＳ Ｐゴシック" panose="020B0600070205080204" pitchFamily="50" charset="-128"/>
                  <a:ea typeface="ＭＳ Ｐゴシック" panose="020B0600070205080204" pitchFamily="50" charset="-128"/>
                </a:rPr>
                <a:t>7</a:t>
              </a:r>
              <a:r>
                <a:rPr kumimoji="1" lang="en-US" altLang="ja-JP" sz="2000" dirty="0">
                  <a:solidFill>
                    <a:schemeClr val="tx1"/>
                  </a:solidFill>
                  <a:latin typeface="ＭＳ Ｐゴシック" panose="020B0600070205080204" pitchFamily="50" charset="-128"/>
                  <a:ea typeface="ＭＳ Ｐゴシック" panose="020B0600070205080204" pitchFamily="50" charset="-128"/>
                </a:rPr>
                <a:t>0)</a:t>
              </a: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grpSp>
      <p:sp>
        <p:nvSpPr>
          <p:cNvPr id="3" name="四角形吹き出し 18">
            <a:extLst>
              <a:ext uri="{FF2B5EF4-FFF2-40B4-BE49-F238E27FC236}">
                <a16:creationId xmlns:a16="http://schemas.microsoft.com/office/drawing/2014/main" id="{4C043EB0-9424-2A34-621D-272C9154FAC9}"/>
              </a:ext>
            </a:extLst>
          </p:cNvPr>
          <p:cNvSpPr/>
          <p:nvPr/>
        </p:nvSpPr>
        <p:spPr>
          <a:xfrm>
            <a:off x="8121268" y="4210736"/>
            <a:ext cx="2879873" cy="737088"/>
          </a:xfrm>
          <a:prstGeom prst="wedgeRectCallout">
            <a:avLst>
              <a:gd name="adj1" fmla="val -109022"/>
              <a:gd name="adj2" fmla="val -199114"/>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000" dirty="0">
                <a:solidFill>
                  <a:schemeClr val="tx1"/>
                </a:solidFill>
                <a:latin typeface="ＭＳ Ｐゴシック" panose="020B0600070205080204" pitchFamily="50" charset="-128"/>
                <a:ea typeface="ＭＳ Ｐゴシック" panose="020B0600070205080204" pitchFamily="50" charset="-128"/>
              </a:rPr>
              <a:t>スピーカー</a:t>
            </a:r>
            <a:r>
              <a:rPr kumimoji="1" lang="en-US" altLang="ja-JP" sz="2000" dirty="0">
                <a:solidFill>
                  <a:schemeClr val="tx1"/>
                </a:solidFill>
                <a:latin typeface="ＭＳ Ｐゴシック" panose="020B0600070205080204" pitchFamily="50" charset="-128"/>
                <a:ea typeface="ＭＳ Ｐゴシック" panose="020B0600070205080204" pitchFamily="50" charset="-128"/>
              </a:rPr>
              <a:t>(\</a:t>
            </a:r>
            <a:r>
              <a:rPr lang="en-US" altLang="ja-JP" sz="2000" dirty="0">
                <a:solidFill>
                  <a:schemeClr val="tx1"/>
                </a:solidFill>
                <a:latin typeface="ＭＳ Ｐゴシック" panose="020B0600070205080204" pitchFamily="50" charset="-128"/>
                <a:ea typeface="ＭＳ Ｐゴシック" panose="020B0600070205080204" pitchFamily="50" charset="-128"/>
              </a:rPr>
              <a:t>5</a:t>
            </a:r>
            <a:r>
              <a:rPr kumimoji="1" lang="en-US" altLang="ja-JP" sz="2000" dirty="0">
                <a:solidFill>
                  <a:schemeClr val="tx1"/>
                </a:solidFill>
                <a:latin typeface="ＭＳ Ｐゴシック" panose="020B0600070205080204" pitchFamily="50" charset="-128"/>
                <a:ea typeface="ＭＳ Ｐゴシック" panose="020B0600070205080204" pitchFamily="50" charset="-128"/>
              </a:rPr>
              <a:t>0)</a:t>
            </a:r>
            <a:br>
              <a:rPr kumimoji="1" lang="en-US" altLang="ja-JP" sz="2000" dirty="0">
                <a:solidFill>
                  <a:schemeClr val="tx1"/>
                </a:solidFill>
                <a:latin typeface="ＭＳ Ｐゴシック" panose="020B0600070205080204" pitchFamily="50" charset="-128"/>
                <a:ea typeface="ＭＳ Ｐゴシック" panose="020B0600070205080204" pitchFamily="50" charset="-128"/>
              </a:rPr>
            </a:br>
            <a:r>
              <a:rPr kumimoji="1" lang="ja-JP" altLang="en-US" sz="2000" dirty="0">
                <a:solidFill>
                  <a:srgbClr val="FF0000"/>
                </a:solidFill>
                <a:latin typeface="ＭＳ Ｐゴシック" panose="020B0600070205080204" pitchFamily="50" charset="-128"/>
                <a:ea typeface="ＭＳ Ｐゴシック" panose="020B0600070205080204" pitchFamily="50" charset="-128"/>
              </a:rPr>
              <a:t>上昇</a:t>
            </a:r>
            <a:r>
              <a:rPr lang="en-US" altLang="ja-JP" sz="2000" dirty="0">
                <a:solidFill>
                  <a:srgbClr val="FF0000"/>
                </a:solidFill>
                <a:latin typeface="ＭＳ Ｐゴシック" panose="020B0600070205080204" pitchFamily="50" charset="-128"/>
                <a:ea typeface="ＭＳ Ｐゴシック" panose="020B0600070205080204" pitchFamily="50" charset="-128"/>
              </a:rPr>
              <a:t>5</a:t>
            </a:r>
            <a:r>
              <a:rPr kumimoji="1" lang="en-US" altLang="ja-JP" sz="2000" dirty="0">
                <a:solidFill>
                  <a:srgbClr val="FF0000"/>
                </a:solidFill>
                <a:latin typeface="ＭＳ Ｐゴシック" panose="020B0600070205080204" pitchFamily="50" charset="-128"/>
                <a:ea typeface="ＭＳ Ｐゴシック" panose="020B0600070205080204" pitchFamily="50" charset="-128"/>
              </a:rPr>
              <a:t>00Hz</a:t>
            </a:r>
            <a:r>
              <a:rPr kumimoji="1" lang="en-US" altLang="ja-JP" sz="20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2000" dirty="0">
                <a:solidFill>
                  <a:srgbClr val="0070C0"/>
                </a:solidFill>
                <a:latin typeface="ＭＳ Ｐゴシック" panose="020B0600070205080204" pitchFamily="50" charset="-128"/>
                <a:ea typeface="ＭＳ Ｐゴシック" panose="020B0600070205080204" pitchFamily="50" charset="-128"/>
              </a:rPr>
              <a:t>下降</a:t>
            </a:r>
            <a:r>
              <a:rPr kumimoji="1" lang="en-US" altLang="ja-JP" sz="2000" dirty="0">
                <a:solidFill>
                  <a:srgbClr val="0070C0"/>
                </a:solidFill>
                <a:latin typeface="ＭＳ Ｐゴシック" panose="020B0600070205080204" pitchFamily="50" charset="-128"/>
                <a:ea typeface="ＭＳ Ｐゴシック" panose="020B0600070205080204" pitchFamily="50" charset="-128"/>
              </a:rPr>
              <a:t>1000Hz</a:t>
            </a:r>
            <a:endParaRPr kumimoji="1" lang="ja-JP" altLang="en-US" sz="2000" dirty="0">
              <a:solidFill>
                <a:srgbClr val="0070C0"/>
              </a:solidFill>
              <a:latin typeface="ＭＳ Ｐゴシック" panose="020B0600070205080204" pitchFamily="50" charset="-128"/>
              <a:ea typeface="ＭＳ Ｐゴシック" panose="020B0600070205080204" pitchFamily="50" charset="-128"/>
            </a:endParaRPr>
          </a:p>
        </p:txBody>
      </p:sp>
      <p:sp>
        <p:nvSpPr>
          <p:cNvPr id="11" name="四角形吹き出し 18">
            <a:extLst>
              <a:ext uri="{FF2B5EF4-FFF2-40B4-BE49-F238E27FC236}">
                <a16:creationId xmlns:a16="http://schemas.microsoft.com/office/drawing/2014/main" id="{C2731F7C-7E96-D9D7-C6A0-67FFB73BCD6F}"/>
              </a:ext>
            </a:extLst>
          </p:cNvPr>
          <p:cNvSpPr/>
          <p:nvPr/>
        </p:nvSpPr>
        <p:spPr>
          <a:xfrm>
            <a:off x="1298464" y="5681094"/>
            <a:ext cx="2558544" cy="653108"/>
          </a:xfrm>
          <a:prstGeom prst="wedgeRectCallout">
            <a:avLst>
              <a:gd name="adj1" fmla="val 91568"/>
              <a:gd name="adj2" fmla="val -31177"/>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000" dirty="0">
                <a:latin typeface="ＭＳ Ｐゴシック" panose="020B0600070205080204" pitchFamily="50" charset="-128"/>
                <a:ea typeface="ＭＳ Ｐゴシック" panose="020B0600070205080204" pitchFamily="50" charset="-128"/>
              </a:rPr>
              <a:t>スイッチ</a:t>
            </a:r>
            <a:r>
              <a:rPr kumimoji="1" lang="en-US" altLang="ja-JP" sz="2000" dirty="0">
                <a:solidFill>
                  <a:schemeClr val="tx1"/>
                </a:solidFill>
                <a:latin typeface="ＭＳ Ｐゴシック" panose="020B0600070205080204" pitchFamily="50" charset="-128"/>
                <a:ea typeface="ＭＳ Ｐゴシック" panose="020B0600070205080204" pitchFamily="50" charset="-128"/>
              </a:rPr>
              <a:t>(\25)</a:t>
            </a:r>
            <a:br>
              <a:rPr kumimoji="1" lang="en-US" altLang="ja-JP" sz="2000" dirty="0">
                <a:latin typeface="ＭＳ Ｐゴシック" panose="020B0600070205080204" pitchFamily="50" charset="-128"/>
                <a:ea typeface="ＭＳ Ｐゴシック" panose="020B0600070205080204" pitchFamily="50" charset="-128"/>
              </a:rPr>
            </a:br>
            <a:r>
              <a:rPr kumimoji="1" lang="en-US" altLang="ja-JP" sz="2000" dirty="0">
                <a:latin typeface="ＭＳ Ｐゴシック" panose="020B0600070205080204" pitchFamily="50" charset="-128"/>
                <a:ea typeface="ＭＳ Ｐゴシック" panose="020B0600070205080204" pitchFamily="50" charset="-128"/>
              </a:rPr>
              <a:t>FB</a:t>
            </a:r>
            <a:r>
              <a:rPr kumimoji="1" lang="ja-JP" altLang="en-US" sz="2000" dirty="0">
                <a:latin typeface="ＭＳ Ｐゴシック" panose="020B0600070205080204" pitchFamily="50" charset="-128"/>
                <a:ea typeface="ＭＳ Ｐゴシック" panose="020B0600070205080204" pitchFamily="50" charset="-128"/>
              </a:rPr>
              <a:t>有無の切替</a:t>
            </a:r>
            <a:r>
              <a:rPr kumimoji="1" lang="en-US" altLang="ja-JP" sz="2000" dirty="0">
                <a:latin typeface="ＭＳ Ｐゴシック" panose="020B0600070205080204" pitchFamily="50" charset="-128"/>
                <a:ea typeface="ＭＳ Ｐゴシック" panose="020B0600070205080204" pitchFamily="50" charset="-128"/>
              </a:rPr>
              <a:t>(</a:t>
            </a:r>
            <a:r>
              <a:rPr kumimoji="1" lang="ja-JP" altLang="en-US" sz="2000" dirty="0">
                <a:latin typeface="ＭＳ Ｐゴシック" panose="020B0600070205080204" pitchFamily="50" charset="-128"/>
                <a:ea typeface="ＭＳ Ｐゴシック" panose="020B0600070205080204" pitchFamily="50" charset="-128"/>
              </a:rPr>
              <a:t>光</a:t>
            </a:r>
            <a:r>
              <a:rPr kumimoji="1" lang="en-US" altLang="ja-JP" sz="2000" dirty="0">
                <a:latin typeface="ＭＳ Ｐゴシック" panose="020B0600070205080204" pitchFamily="50" charset="-128"/>
                <a:ea typeface="ＭＳ Ｐゴシック" panose="020B0600070205080204" pitchFamily="50" charset="-128"/>
              </a:rPr>
              <a:t>, </a:t>
            </a:r>
            <a:r>
              <a:rPr kumimoji="1" lang="ja-JP" altLang="en-US" sz="2000" dirty="0">
                <a:latin typeface="ＭＳ Ｐゴシック" panose="020B0600070205080204" pitchFamily="50" charset="-128"/>
                <a:ea typeface="ＭＳ Ｐゴシック" panose="020B0600070205080204" pitchFamily="50" charset="-128"/>
              </a:rPr>
              <a:t>音</a:t>
            </a:r>
            <a:r>
              <a:rPr kumimoji="1" lang="en-US" altLang="ja-JP" sz="2000" dirty="0">
                <a:latin typeface="ＭＳ Ｐゴシック" panose="020B0600070205080204" pitchFamily="50" charset="-128"/>
                <a:ea typeface="ＭＳ Ｐゴシック" panose="020B0600070205080204" pitchFamily="50" charset="-128"/>
              </a:rPr>
              <a:t>)</a:t>
            </a:r>
            <a:endParaRPr kumimoji="1" lang="ja-JP" altLang="en-US" sz="2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571954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4DB9EB1C-D119-CEBE-ABBF-3DA352F99E82}"/>
              </a:ext>
            </a:extLst>
          </p:cNvPr>
          <p:cNvSpPr txBox="1"/>
          <p:nvPr/>
        </p:nvSpPr>
        <p:spPr>
          <a:xfrm>
            <a:off x="517939" y="524748"/>
            <a:ext cx="6190312" cy="523220"/>
          </a:xfrm>
          <a:prstGeom prst="rect">
            <a:avLst/>
          </a:prstGeom>
          <a:noFill/>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訓練回</a:t>
            </a:r>
            <a:r>
              <a:rPr kumimoji="1" lang="en-US" altLang="ja-JP" sz="2800" dirty="0">
                <a:latin typeface="ＭＳ Ｐゴシック" panose="020B0600070205080204" pitchFamily="50" charset="-128"/>
                <a:ea typeface="ＭＳ Ｐゴシック" panose="020B0600070205080204" pitchFamily="50" charset="-128"/>
              </a:rPr>
              <a:t>×</a:t>
            </a:r>
            <a:r>
              <a:rPr kumimoji="1" lang="ja-JP" altLang="en-US" sz="2800" dirty="0">
                <a:latin typeface="ＭＳ Ｐゴシック" panose="020B0600070205080204" pitchFamily="50" charset="-128"/>
                <a:ea typeface="ＭＳ Ｐゴシック" panose="020B0600070205080204" pitchFamily="50" charset="-128"/>
              </a:rPr>
              <a:t>訓練方向</a:t>
            </a:r>
            <a:r>
              <a:rPr kumimoji="1" lang="en-US" altLang="ja-JP" sz="2800" dirty="0">
                <a:latin typeface="ＭＳ Ｐゴシック" panose="020B0600070205080204" pitchFamily="50" charset="-128"/>
                <a:ea typeface="ＭＳ Ｐゴシック" panose="020B0600070205080204" pitchFamily="50" charset="-128"/>
              </a:rPr>
              <a:t>×</a:t>
            </a:r>
            <a:r>
              <a:rPr kumimoji="1" lang="ja-JP" altLang="en-US" sz="2800" dirty="0">
                <a:latin typeface="ＭＳ Ｐゴシック" panose="020B0600070205080204" pitchFamily="50" charset="-128"/>
                <a:ea typeface="ＭＳ Ｐゴシック" panose="020B0600070205080204" pitchFamily="50" charset="-128"/>
              </a:rPr>
              <a:t>期間の交互作用</a:t>
            </a:r>
          </a:p>
        </p:txBody>
      </p:sp>
      <p:pic>
        <p:nvPicPr>
          <p:cNvPr id="15" name="図 14">
            <a:extLst>
              <a:ext uri="{FF2B5EF4-FFF2-40B4-BE49-F238E27FC236}">
                <a16:creationId xmlns:a16="http://schemas.microsoft.com/office/drawing/2014/main" id="{4E1B51C9-7D1D-7B00-9FF3-8FC547145754}"/>
              </a:ext>
            </a:extLst>
          </p:cNvPr>
          <p:cNvPicPr>
            <a:picLocks noChangeAspect="1"/>
          </p:cNvPicPr>
          <p:nvPr/>
        </p:nvPicPr>
        <p:blipFill rotWithShape="1">
          <a:blip r:embed="rId3">
            <a:extLst>
              <a:ext uri="{28A0092B-C50C-407E-A947-70E740481C1C}">
                <a14:useLocalDpi xmlns:a14="http://schemas.microsoft.com/office/drawing/2010/main" val="0"/>
              </a:ext>
            </a:extLst>
          </a:blip>
          <a:srcRect b="7960"/>
          <a:stretch/>
        </p:blipFill>
        <p:spPr>
          <a:xfrm>
            <a:off x="5899826" y="2017385"/>
            <a:ext cx="5885082" cy="3357331"/>
          </a:xfrm>
          <a:prstGeom prst="rect">
            <a:avLst/>
          </a:prstGeom>
        </p:spPr>
      </p:pic>
      <p:pic>
        <p:nvPicPr>
          <p:cNvPr id="16" name="図 15">
            <a:extLst>
              <a:ext uri="{FF2B5EF4-FFF2-40B4-BE49-F238E27FC236}">
                <a16:creationId xmlns:a16="http://schemas.microsoft.com/office/drawing/2014/main" id="{9A3A81ED-5C3C-6497-98E7-005B65F70F65}"/>
              </a:ext>
            </a:extLst>
          </p:cNvPr>
          <p:cNvPicPr>
            <a:picLocks noChangeAspect="1"/>
          </p:cNvPicPr>
          <p:nvPr/>
        </p:nvPicPr>
        <p:blipFill rotWithShape="1">
          <a:blip r:embed="rId4">
            <a:extLst>
              <a:ext uri="{28A0092B-C50C-407E-A947-70E740481C1C}">
                <a14:useLocalDpi xmlns:a14="http://schemas.microsoft.com/office/drawing/2010/main" val="0"/>
              </a:ext>
            </a:extLst>
          </a:blip>
          <a:srcRect t="3590" b="6797"/>
          <a:stretch/>
        </p:blipFill>
        <p:spPr>
          <a:xfrm>
            <a:off x="517939" y="2252076"/>
            <a:ext cx="5646047" cy="2915151"/>
          </a:xfrm>
          <a:prstGeom prst="rect">
            <a:avLst/>
          </a:prstGeom>
        </p:spPr>
      </p:pic>
      <p:sp>
        <p:nvSpPr>
          <p:cNvPr id="5" name="テキスト ボックス 4">
            <a:extLst>
              <a:ext uri="{FF2B5EF4-FFF2-40B4-BE49-F238E27FC236}">
                <a16:creationId xmlns:a16="http://schemas.microsoft.com/office/drawing/2014/main" id="{F4B7B9D7-D90C-0E8B-28D7-3D7D5F94BC54}"/>
              </a:ext>
            </a:extLst>
          </p:cNvPr>
          <p:cNvSpPr txBox="1"/>
          <p:nvPr/>
        </p:nvSpPr>
        <p:spPr>
          <a:xfrm>
            <a:off x="771521" y="1436193"/>
            <a:ext cx="1903287" cy="523220"/>
          </a:xfrm>
          <a:prstGeom prst="rect">
            <a:avLst/>
          </a:prstGeom>
          <a:noFill/>
        </p:spPr>
        <p:txBody>
          <a:bodyPr wrap="square">
            <a:spAutoFit/>
          </a:bodyPr>
          <a:lstStyle/>
          <a:p>
            <a:r>
              <a:rPr lang="ja-JP" altLang="en-US" sz="2800" dirty="0">
                <a:latin typeface="ＭＳ Ｐゴシック" panose="020B0600070205080204" pitchFamily="50" charset="-128"/>
                <a:ea typeface="ＭＳ Ｐゴシック" panose="020B0600070205080204" pitchFamily="50" charset="-128"/>
              </a:rPr>
              <a:t>・仮説</a:t>
            </a:r>
            <a:endParaRPr lang="ja-JP" altLang="en-US" sz="2800" dirty="0"/>
          </a:p>
        </p:txBody>
      </p:sp>
      <p:sp>
        <p:nvSpPr>
          <p:cNvPr id="6" name="テキスト ボックス 5">
            <a:extLst>
              <a:ext uri="{FF2B5EF4-FFF2-40B4-BE49-F238E27FC236}">
                <a16:creationId xmlns:a16="http://schemas.microsoft.com/office/drawing/2014/main" id="{5987B18D-7D35-6334-7FA9-003F2FD2301C}"/>
              </a:ext>
            </a:extLst>
          </p:cNvPr>
          <p:cNvSpPr txBox="1"/>
          <p:nvPr/>
        </p:nvSpPr>
        <p:spPr>
          <a:xfrm>
            <a:off x="6263310" y="1436193"/>
            <a:ext cx="2900553" cy="523220"/>
          </a:xfrm>
          <a:prstGeom prst="rect">
            <a:avLst/>
          </a:prstGeom>
          <a:noFill/>
        </p:spPr>
        <p:txBody>
          <a:bodyPr wrap="square">
            <a:spAutoFit/>
          </a:bodyPr>
          <a:lstStyle/>
          <a:p>
            <a:r>
              <a:rPr lang="ja-JP" altLang="en-US" sz="2800" dirty="0">
                <a:latin typeface="ＭＳ Ｐゴシック" panose="020B0600070205080204" pitchFamily="50" charset="-128"/>
                <a:ea typeface="ＭＳ Ｐゴシック" panose="020B0600070205080204" pitchFamily="50" charset="-128"/>
              </a:rPr>
              <a:t>・本研究の結果</a:t>
            </a:r>
          </a:p>
        </p:txBody>
      </p:sp>
      <p:sp>
        <p:nvSpPr>
          <p:cNvPr id="2" name="楕円 1">
            <a:extLst>
              <a:ext uri="{FF2B5EF4-FFF2-40B4-BE49-F238E27FC236}">
                <a16:creationId xmlns:a16="http://schemas.microsoft.com/office/drawing/2014/main" id="{231FF581-45D9-2829-6AA8-D3677F5D1BB8}"/>
              </a:ext>
            </a:extLst>
          </p:cNvPr>
          <p:cNvSpPr/>
          <p:nvPr/>
        </p:nvSpPr>
        <p:spPr>
          <a:xfrm>
            <a:off x="4704080" y="2505306"/>
            <a:ext cx="1391920" cy="2245361"/>
          </a:xfrm>
          <a:prstGeom prst="ellipse">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E0D6F873-9B4B-5BB5-50AE-4A440A07C829}"/>
              </a:ext>
            </a:extLst>
          </p:cNvPr>
          <p:cNvSpPr/>
          <p:nvPr/>
        </p:nvSpPr>
        <p:spPr>
          <a:xfrm>
            <a:off x="10485120" y="2252076"/>
            <a:ext cx="1513840" cy="2427471"/>
          </a:xfrm>
          <a:prstGeom prst="ellipse">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19566184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828</TotalTime>
  <Words>1410</Words>
  <Application>Microsoft Office PowerPoint</Application>
  <PresentationFormat>ワイド画面</PresentationFormat>
  <Paragraphs>133</Paragraphs>
  <Slides>7</Slides>
  <Notes>7</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7</vt:i4>
      </vt:variant>
    </vt:vector>
  </HeadingPairs>
  <TitlesOfParts>
    <vt:vector size="13" baseType="lpstr">
      <vt:lpstr>ＭＳ Ｐゴシック</vt:lpstr>
      <vt:lpstr>游ゴシック</vt:lpstr>
      <vt:lpstr>游ゴシック Light</vt:lpstr>
      <vt:lpstr>游明朝</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 o</dc:creator>
  <cp:lastModifiedBy>重田 真宏</cp:lastModifiedBy>
  <cp:revision>6</cp:revision>
  <dcterms:created xsi:type="dcterms:W3CDTF">2024-05-11T02:54:17Z</dcterms:created>
  <dcterms:modified xsi:type="dcterms:W3CDTF">2024-08-03T03:56:51Z</dcterms:modified>
</cp:coreProperties>
</file>