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63" r:id="rId2"/>
    <p:sldId id="270" r:id="rId3"/>
    <p:sldId id="257" r:id="rId4"/>
    <p:sldId id="258" r:id="rId5"/>
    <p:sldId id="303" r:id="rId6"/>
    <p:sldId id="264" r:id="rId7"/>
    <p:sldId id="259" r:id="rId8"/>
    <p:sldId id="265" r:id="rId9"/>
    <p:sldId id="268" r:id="rId10"/>
    <p:sldId id="380" r:id="rId11"/>
    <p:sldId id="267" r:id="rId12"/>
    <p:sldId id="305" r:id="rId13"/>
    <p:sldId id="381" r:id="rId14"/>
    <p:sldId id="306" r:id="rId15"/>
    <p:sldId id="301" r:id="rId16"/>
    <p:sldId id="296" r:id="rId17"/>
    <p:sldId id="290" r:id="rId18"/>
    <p:sldId id="383" r:id="rId19"/>
    <p:sldId id="298" r:id="rId20"/>
    <p:sldId id="286" r:id="rId21"/>
    <p:sldId id="379" r:id="rId22"/>
    <p:sldId id="288" r:id="rId2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408" autoAdjust="0"/>
  </p:normalViewPr>
  <p:slideViewPr>
    <p:cSldViewPr snapToGrid="0">
      <p:cViewPr varScale="1">
        <p:scale>
          <a:sx n="78" d="100"/>
          <a:sy n="78" d="100"/>
        </p:scale>
        <p:origin x="120" y="4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AAA255-C4B2-4B4D-86C0-BB9DAD4062E3}" type="datetimeFigureOut">
              <a:rPr kumimoji="1" lang="ja-JP" altLang="en-US" smtClean="0"/>
              <a:t>2024/3/1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F0D968-F4F1-46F9-8065-892B1C5E39FD}" type="slidenum">
              <a:rPr kumimoji="1" lang="ja-JP" altLang="en-US" smtClean="0"/>
              <a:t>‹#›</a:t>
            </a:fld>
            <a:endParaRPr kumimoji="1" lang="ja-JP" altLang="en-US"/>
          </a:p>
        </p:txBody>
      </p:sp>
    </p:spTree>
    <p:extLst>
      <p:ext uri="{BB962C8B-B14F-4D97-AF65-F5344CB8AC3E}">
        <p14:creationId xmlns:p14="http://schemas.microsoft.com/office/powerpoint/2010/main" val="417844488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2</a:t>
            </a:fld>
            <a:endParaRPr kumimoji="1" lang="ja-JP" altLang="en-US"/>
          </a:p>
        </p:txBody>
      </p:sp>
    </p:spTree>
    <p:extLst>
      <p:ext uri="{BB962C8B-B14F-4D97-AF65-F5344CB8AC3E}">
        <p14:creationId xmlns:p14="http://schemas.microsoft.com/office/powerpoint/2010/main" val="3318913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3DC01-BD51-1341-8B54-EFBBE052DF5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262D922-BA86-64C7-84CA-7FE20200907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C63FE8B-5FBF-3519-2440-B98A379E98ED}"/>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0635BCCA-2AA3-D375-285B-2A4BF5BD22C7}"/>
              </a:ext>
            </a:extLst>
          </p:cNvPr>
          <p:cNvSpPr>
            <a:spLocks noGrp="1"/>
          </p:cNvSpPr>
          <p:nvPr>
            <p:ph type="sldNum" sz="quarter" idx="5"/>
          </p:nvPr>
        </p:nvSpPr>
        <p:spPr/>
        <p:txBody>
          <a:bodyPr/>
          <a:lstStyle/>
          <a:p>
            <a:fld id="{06F0D968-F4F1-46F9-8065-892B1C5E39FD}" type="slidenum">
              <a:rPr kumimoji="1" lang="ja-JP" altLang="en-US" smtClean="0"/>
              <a:t>12</a:t>
            </a:fld>
            <a:endParaRPr kumimoji="1" lang="ja-JP" altLang="en-US"/>
          </a:p>
        </p:txBody>
      </p:sp>
    </p:spTree>
    <p:extLst>
      <p:ext uri="{BB962C8B-B14F-4D97-AF65-F5344CB8AC3E}">
        <p14:creationId xmlns:p14="http://schemas.microsoft.com/office/powerpoint/2010/main" val="1325504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715E5-82A9-5BB7-C63B-F56CD1EED6E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07B51FC-7161-60B8-19F9-D84565E056D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EB5FB7D-93B5-9059-EB9E-865B654A9AD2}"/>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FA9A3E6C-1C94-CDB1-656D-B7D532BF0C97}"/>
              </a:ext>
            </a:extLst>
          </p:cNvPr>
          <p:cNvSpPr>
            <a:spLocks noGrp="1"/>
          </p:cNvSpPr>
          <p:nvPr>
            <p:ph type="sldNum" sz="quarter" idx="5"/>
          </p:nvPr>
        </p:nvSpPr>
        <p:spPr/>
        <p:txBody>
          <a:bodyPr/>
          <a:lstStyle/>
          <a:p>
            <a:fld id="{06F0D968-F4F1-46F9-8065-892B1C5E39FD}" type="slidenum">
              <a:rPr kumimoji="1" lang="ja-JP" altLang="en-US" smtClean="0"/>
              <a:t>13</a:t>
            </a:fld>
            <a:endParaRPr kumimoji="1" lang="ja-JP" altLang="en-US"/>
          </a:p>
        </p:txBody>
      </p:sp>
    </p:spTree>
    <p:extLst>
      <p:ext uri="{BB962C8B-B14F-4D97-AF65-F5344CB8AC3E}">
        <p14:creationId xmlns:p14="http://schemas.microsoft.com/office/powerpoint/2010/main" val="3719901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D2A0A-AA89-0847-5491-B6E67D8444B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CA10177-1D18-3611-E89F-63C848D188F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187BA8D-C9B0-F9F9-12DF-9B823477E85D}"/>
              </a:ext>
            </a:extLst>
          </p:cNvPr>
          <p:cNvSpPr>
            <a:spLocks noGrp="1"/>
          </p:cNvSpPr>
          <p:nvPr>
            <p:ph type="body" idx="1"/>
          </p:nvPr>
        </p:nvSpPr>
        <p:spPr/>
        <p:txBody>
          <a:bodyPr/>
          <a:lstStyle/>
          <a:p>
            <a:r>
              <a:rPr kumimoji="1" lang="ja-JP" altLang="en-US" dirty="0"/>
              <a:t>次に</a:t>
            </a:r>
            <a:r>
              <a:rPr kumimoji="1" lang="en-US" altLang="ja-JP" dirty="0"/>
              <a:t>, </a:t>
            </a:r>
            <a:r>
              <a:rPr kumimoji="1" lang="ja-JP" altLang="en-US" dirty="0"/>
              <a:t>皮膚コンダクタンスの説明に移ります。</a:t>
            </a:r>
          </a:p>
        </p:txBody>
      </p:sp>
      <p:sp>
        <p:nvSpPr>
          <p:cNvPr id="4" name="スライド番号プレースホルダー 3">
            <a:extLst>
              <a:ext uri="{FF2B5EF4-FFF2-40B4-BE49-F238E27FC236}">
                <a16:creationId xmlns:a16="http://schemas.microsoft.com/office/drawing/2014/main" id="{D690067F-4DB0-D72E-DB5F-B4B3093CCA44}"/>
              </a:ext>
            </a:extLst>
          </p:cNvPr>
          <p:cNvSpPr>
            <a:spLocks noGrp="1"/>
          </p:cNvSpPr>
          <p:nvPr>
            <p:ph type="sldNum" sz="quarter" idx="5"/>
          </p:nvPr>
        </p:nvSpPr>
        <p:spPr/>
        <p:txBody>
          <a:bodyPr/>
          <a:lstStyle/>
          <a:p>
            <a:fld id="{06F0D968-F4F1-46F9-8065-892B1C5E39FD}" type="slidenum">
              <a:rPr kumimoji="1" lang="ja-JP" altLang="en-US" smtClean="0"/>
              <a:t>14</a:t>
            </a:fld>
            <a:endParaRPr kumimoji="1" lang="ja-JP" altLang="en-US"/>
          </a:p>
        </p:txBody>
      </p:sp>
    </p:spTree>
    <p:extLst>
      <p:ext uri="{BB962C8B-B14F-4D97-AF65-F5344CB8AC3E}">
        <p14:creationId xmlns:p14="http://schemas.microsoft.com/office/powerpoint/2010/main" val="2901605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次に</a:t>
            </a:r>
            <a:r>
              <a:rPr kumimoji="1" lang="en-US" altLang="ja-JP" dirty="0"/>
              <a:t>, </a:t>
            </a:r>
            <a:r>
              <a:rPr kumimoji="1" lang="ja-JP" altLang="en-US" dirty="0"/>
              <a:t>皮膚温の説明に移ります。</a:t>
            </a:r>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15</a:t>
            </a:fld>
            <a:endParaRPr kumimoji="1" lang="ja-JP" altLang="en-US"/>
          </a:p>
        </p:txBody>
      </p:sp>
    </p:spTree>
    <p:extLst>
      <p:ext uri="{BB962C8B-B14F-4D97-AF65-F5344CB8AC3E}">
        <p14:creationId xmlns:p14="http://schemas.microsoft.com/office/powerpoint/2010/main" val="3177615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本研究で試作した低コスト</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BF</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装置の要である</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Arduino</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型マイクロコンピュータについて紹介します。</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特徴としては、オープンソースハードウェアのため</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設計情報などが無料公開されていること。多種多様なセンサにも対応し、</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Bluetooth</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通信などが簡単に行える</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こと</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また</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コスト面</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では</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1</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台数千円とリーズナブル</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です</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r>
              <a:rPr lang="ja-JP" altLang="en-US" sz="1800" dirty="0">
                <a:effectLst/>
                <a:ea typeface="游明朝" panose="02020400000000000000" pitchFamily="18" charset="-128"/>
                <a:cs typeface="Times New Roman" panose="02020603050405020304" pitchFamily="18" charset="0"/>
              </a:rPr>
              <a:t>入出力の例として</a:t>
            </a:r>
            <a:r>
              <a:rPr lang="en-US" altLang="ja-JP" sz="1800" dirty="0">
                <a:effectLst/>
                <a:ea typeface="游明朝" panose="02020400000000000000" pitchFamily="18" charset="-128"/>
                <a:cs typeface="Times New Roman" panose="02020603050405020304" pitchFamily="18" charset="0"/>
              </a:rPr>
              <a:t>, </a:t>
            </a:r>
            <a:r>
              <a:rPr lang="ja-JP" altLang="ja-JP" sz="1800" dirty="0">
                <a:effectLst/>
                <a:ea typeface="游明朝" panose="02020400000000000000" pitchFamily="18" charset="-128"/>
                <a:cs typeface="Times New Roman" panose="02020603050405020304" pitchFamily="18" charset="0"/>
              </a:rPr>
              <a:t>温度センサからマイコンにデータを入力し</a:t>
            </a:r>
            <a:r>
              <a:rPr lang="en-US" altLang="ja-JP" sz="1800" dirty="0">
                <a:effectLst/>
                <a:ea typeface="游明朝" panose="02020400000000000000" pitchFamily="18" charset="-128"/>
                <a:cs typeface="Times New Roman" panose="02020603050405020304" pitchFamily="18" charset="0"/>
              </a:rPr>
              <a:t>, </a:t>
            </a:r>
            <a:r>
              <a:rPr lang="ja-JP" altLang="ja-JP" sz="1800" dirty="0">
                <a:effectLst/>
                <a:ea typeface="游明朝" panose="02020400000000000000" pitchFamily="18" charset="-128"/>
                <a:cs typeface="Times New Roman" panose="02020603050405020304" pitchFamily="18" charset="0"/>
              </a:rPr>
              <a:t>それに応じて</a:t>
            </a:r>
            <a:r>
              <a:rPr lang="en-US" altLang="ja-JP" sz="1800" dirty="0">
                <a:effectLst/>
                <a:ea typeface="游明朝" panose="02020400000000000000" pitchFamily="18" charset="-128"/>
                <a:cs typeface="Times New Roman" panose="02020603050405020304" pitchFamily="18" charset="0"/>
              </a:rPr>
              <a:t>, </a:t>
            </a:r>
            <a:r>
              <a:rPr lang="ja-JP" altLang="en-US" sz="1800" dirty="0">
                <a:effectLst/>
                <a:ea typeface="游明朝" panose="02020400000000000000" pitchFamily="18" charset="-128"/>
                <a:cs typeface="Times New Roman" panose="02020603050405020304" pitchFamily="18" charset="0"/>
              </a:rPr>
              <a:t>寝ていると判定された場合にスピーカーを鳴らすなどが行えます</a:t>
            </a:r>
            <a:r>
              <a:rPr lang="ja-JP" altLang="ja-JP" sz="1800" dirty="0">
                <a:effectLst/>
                <a:ea typeface="游明朝" panose="02020400000000000000" pitchFamily="18" charset="-128"/>
                <a:cs typeface="Times New Roman" panose="02020603050405020304" pitchFamily="18" charset="0"/>
              </a:rPr>
              <a:t>。</a:t>
            </a:r>
            <a:endParaRPr kumimoji="1" lang="ja-JP" altLang="en-US" dirty="0"/>
          </a:p>
        </p:txBody>
      </p:sp>
      <p:sp>
        <p:nvSpPr>
          <p:cNvPr id="4" name="スライド番号プレースホルダー 3"/>
          <p:cNvSpPr>
            <a:spLocks noGrp="1"/>
          </p:cNvSpPr>
          <p:nvPr>
            <p:ph type="sldNum" sz="quarter" idx="5"/>
          </p:nvPr>
        </p:nvSpPr>
        <p:spPr/>
        <p:txBody>
          <a:bodyPr/>
          <a:lstStyle/>
          <a:p>
            <a:fld id="{2DA45C84-1FDA-AA40-AABD-5174EFE884F0}" type="slidenum">
              <a:rPr kumimoji="1" lang="ja-JP" altLang="en-US" smtClean="0"/>
              <a:t>20</a:t>
            </a:fld>
            <a:endParaRPr kumimoji="1" lang="ja-JP" altLang="en-US"/>
          </a:p>
        </p:txBody>
      </p:sp>
    </p:spTree>
    <p:extLst>
      <p:ext uri="{BB962C8B-B14F-4D97-AF65-F5344CB8AC3E}">
        <p14:creationId xmlns:p14="http://schemas.microsoft.com/office/powerpoint/2010/main" val="484575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本研究におけるまとめとして，従来の装置は「高い・重い・難しい」などの理由から，クリニックに通わない限り，訓練を行うことができません。</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しかし，ストラップ型装置を用いることで，</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これらの</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問題が解消され，電車</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の</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移動中や就寝前など，訓練場所を問わず，自由に訓練を行うことが可能となりました。</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日常的に訓練を行えることで，日々の隙間時間に</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リラクセーションの介入</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が可能となり，</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より多くの人が</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BF</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の恩恵に預かることができるように</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なりました。</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800" dirty="0">
                <a:effectLst/>
                <a:ea typeface="Century" panose="02040604050505020304" pitchFamily="18" charset="0"/>
                <a:cs typeface="Times New Roman" panose="02020603050405020304" pitchFamily="18" charset="0"/>
              </a:rPr>
              <a:t>今後，</a:t>
            </a:r>
            <a:r>
              <a:rPr lang="ja-JP" altLang="ja-JP" sz="1800" dirty="0">
                <a:effectLst/>
                <a:ea typeface="Century" panose="02040604050505020304" pitchFamily="18" charset="0"/>
                <a:cs typeface="Times New Roman" panose="02020603050405020304" pitchFamily="18" charset="0"/>
              </a:rPr>
              <a:t>これら</a:t>
            </a:r>
            <a:r>
              <a:rPr lang="ja-JP" altLang="en-US" sz="1800" dirty="0">
                <a:effectLst/>
                <a:ea typeface="Century" panose="02040604050505020304" pitchFamily="18" charset="0"/>
                <a:cs typeface="Times New Roman" panose="02020603050405020304" pitchFamily="18" charset="0"/>
              </a:rPr>
              <a:t>の</a:t>
            </a:r>
            <a:r>
              <a:rPr lang="ja-JP" altLang="ja-JP" sz="1800" dirty="0">
                <a:effectLst/>
                <a:ea typeface="Century" panose="02040604050505020304" pitchFamily="18" charset="0"/>
                <a:cs typeface="Times New Roman" panose="02020603050405020304" pitchFamily="18" charset="0"/>
              </a:rPr>
              <a:t>機能</a:t>
            </a:r>
            <a:r>
              <a:rPr lang="ja-JP" altLang="en-US" sz="1800" dirty="0">
                <a:effectLst/>
                <a:ea typeface="Century" panose="02040604050505020304" pitchFamily="18" charset="0"/>
                <a:cs typeface="Times New Roman" panose="02020603050405020304" pitchFamily="18" charset="0"/>
              </a:rPr>
              <a:t>が普及し</a:t>
            </a:r>
            <a:r>
              <a:rPr lang="en-US" altLang="ja-JP" sz="1800" dirty="0">
                <a:effectLst/>
                <a:ea typeface="Century" panose="02040604050505020304" pitchFamily="18" charset="0"/>
                <a:cs typeface="Times New Roman" panose="02020603050405020304" pitchFamily="18" charset="0"/>
              </a:rPr>
              <a:t>, </a:t>
            </a:r>
            <a:r>
              <a:rPr lang="ja-JP" altLang="ja-JP" sz="1800" dirty="0">
                <a:effectLst/>
                <a:ea typeface="Century" panose="02040604050505020304" pitchFamily="18" charset="0"/>
                <a:cs typeface="Times New Roman" panose="02020603050405020304" pitchFamily="18" charset="0"/>
              </a:rPr>
              <a:t>心身のリラクセーションに役立てる日</a:t>
            </a:r>
            <a:r>
              <a:rPr lang="ja-JP" altLang="en-US" sz="1800" dirty="0">
                <a:effectLst/>
                <a:ea typeface="Century" panose="02040604050505020304" pitchFamily="18" charset="0"/>
                <a:cs typeface="Times New Roman" panose="02020603050405020304" pitchFamily="18" charset="0"/>
              </a:rPr>
              <a:t>が来ること</a:t>
            </a:r>
            <a:r>
              <a:rPr lang="ja-JP" altLang="ja-JP" sz="1800" dirty="0">
                <a:effectLst/>
                <a:ea typeface="Century" panose="02040604050505020304" pitchFamily="18" charset="0"/>
                <a:cs typeface="Times New Roman" panose="02020603050405020304" pitchFamily="18" charset="0"/>
              </a:rPr>
              <a:t>を願って</a:t>
            </a:r>
            <a:r>
              <a:rPr lang="ja-JP" altLang="en-US" sz="1800" dirty="0">
                <a:effectLst/>
                <a:ea typeface="Century" panose="02040604050505020304" pitchFamily="18" charset="0"/>
                <a:cs typeface="Times New Roman" panose="02020603050405020304" pitchFamily="18" charset="0"/>
              </a:rPr>
              <a:t>おります</a:t>
            </a:r>
            <a:r>
              <a:rPr lang="ja-JP" altLang="ja-JP" sz="1800" dirty="0">
                <a:effectLst/>
                <a:ea typeface="Century" panose="02040604050505020304" pitchFamily="18" charset="0"/>
                <a:cs typeface="Times New Roman" panose="02020603050405020304" pitchFamily="18" charset="0"/>
              </a:rPr>
              <a:t>。</a:t>
            </a:r>
            <a:endParaRPr lang="en-US" altLang="ja-JP" sz="1800" dirty="0">
              <a:effectLst/>
              <a:ea typeface="Century" panose="02040604050505020304" pitchFamily="18" charset="0"/>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2DA45C84-1FDA-AA40-AABD-5174EFE884F0}" type="slidenum">
              <a:rPr kumimoji="1" lang="ja-JP" altLang="en-US" smtClean="0"/>
              <a:t>21</a:t>
            </a:fld>
            <a:endParaRPr kumimoji="1" lang="ja-JP" altLang="en-US"/>
          </a:p>
        </p:txBody>
      </p:sp>
    </p:spTree>
    <p:extLst>
      <p:ext uri="{BB962C8B-B14F-4D97-AF65-F5344CB8AC3E}">
        <p14:creationId xmlns:p14="http://schemas.microsoft.com/office/powerpoint/2010/main" val="104502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dirty="0">
                <a:effectLst/>
                <a:ea typeface="游明朝" panose="02020400000000000000" pitchFamily="18" charset="-128"/>
                <a:cs typeface="Times New Roman" panose="02020603050405020304" pitchFamily="18" charset="0"/>
              </a:rPr>
              <a:t>（デジタルファブリケーション：</a:t>
            </a:r>
            <a:r>
              <a:rPr lang="ja-JP" altLang="ja-JP" sz="1800" b="0" dirty="0"/>
              <a:t>デジタルデータをもとに創造物を制作する技術のこと</a:t>
            </a:r>
            <a:r>
              <a:rPr kumimoji="1" lang="ja-JP" altLang="en-US" sz="1200" dirty="0">
                <a:effectLst/>
                <a:ea typeface="游明朝" panose="02020400000000000000" pitchFamily="18" charset="-128"/>
                <a:cs typeface="Times New Roman" panose="02020603050405020304" pitchFamily="18" charset="0"/>
              </a:rPr>
              <a:t>）</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注力点の１つ目として、「持ち運びが可能なストラップ型装置」が挙げられます。デジタルファブリケーションの切削マシーンや</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3D</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プリンタを活用することで実現可能になりました。最初にブレッドボードから</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BF</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装置の回路を確認し、これを基に切削マシーンから基盤を作成。最後に、各パーツをはんだ付けして、</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BF</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装置</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を</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コンパクトに</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し</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ます。</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　これをもとに</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装置を採寸し、デザインを考え、</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3D</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プリンタ</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で</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ケース</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を</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作成し</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持ち運び</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可能な</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BF</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装置を作成しました。</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デジタルファブリケーション：</a:t>
            </a:r>
            <a:r>
              <a:rPr lang="ja-JP" altLang="en-US" dirty="0">
                <a:solidFill>
                  <a:srgbClr val="FF0000"/>
                </a:solidFill>
              </a:rPr>
              <a:t>コンピュータと接続された工作機械</a:t>
            </a:r>
            <a:r>
              <a:rPr lang="ja-JP" altLang="en-US" dirty="0"/>
              <a:t>を用いて、様々な素材を加工したり成型したりする技術</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2DA45C84-1FDA-AA40-AABD-5174EFE884F0}" type="slidenum">
              <a:rPr kumimoji="1" lang="ja-JP" altLang="en-US" smtClean="0"/>
              <a:t>22</a:t>
            </a:fld>
            <a:endParaRPr kumimoji="1" lang="ja-JP" altLang="en-US"/>
          </a:p>
        </p:txBody>
      </p:sp>
    </p:spTree>
    <p:extLst>
      <p:ext uri="{BB962C8B-B14F-4D97-AF65-F5344CB8AC3E}">
        <p14:creationId xmlns:p14="http://schemas.microsoft.com/office/powerpoint/2010/main" val="687302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3</a:t>
            </a:fld>
            <a:endParaRPr kumimoji="1" lang="ja-JP" altLang="en-US"/>
          </a:p>
        </p:txBody>
      </p:sp>
    </p:spTree>
    <p:extLst>
      <p:ext uri="{BB962C8B-B14F-4D97-AF65-F5344CB8AC3E}">
        <p14:creationId xmlns:p14="http://schemas.microsoft.com/office/powerpoint/2010/main" val="3550325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AF220-C31F-110B-55ED-127419D5E6B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35AAD8E-12C0-8070-5DA9-6CF3AF0B4FC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2163E2D-FFF8-7347-E3B0-B526EC4F578F}"/>
              </a:ext>
            </a:extLst>
          </p:cNvPr>
          <p:cNvSpPr>
            <a:spLocks noGrp="1"/>
          </p:cNvSpPr>
          <p:nvPr>
            <p:ph type="body" idx="1"/>
          </p:nvPr>
        </p:nvSpPr>
        <p:spPr/>
        <p:txBody>
          <a:bodyPr/>
          <a:lstStyle/>
          <a:p>
            <a:r>
              <a:rPr kumimoji="1" lang="ja-JP" altLang="en-US" dirty="0"/>
              <a:t>・心拍数：ストレス，運動</a:t>
            </a:r>
            <a:endParaRPr kumimoji="1" lang="en-US" altLang="ja-JP" dirty="0"/>
          </a:p>
          <a:p>
            <a:r>
              <a:rPr kumimoji="1" lang="ja-JP" altLang="en-US" dirty="0"/>
              <a:t>・図の説明を例に挙げる→縦軸・横軸</a:t>
            </a:r>
            <a:endParaRPr kumimoji="1" lang="en-US" altLang="ja-JP" dirty="0"/>
          </a:p>
          <a:p>
            <a:r>
              <a:rPr kumimoji="1" lang="ja-JP" altLang="en-US" dirty="0"/>
              <a:t>・腕時計型</a:t>
            </a:r>
            <a:r>
              <a:rPr kumimoji="1" lang="en-US" altLang="ja-JP" dirty="0"/>
              <a:t>(</a:t>
            </a:r>
            <a:r>
              <a:rPr kumimoji="1" lang="ja-JP" altLang="en-US" dirty="0"/>
              <a:t>ウェアラブルデバイス</a:t>
            </a:r>
            <a:r>
              <a:rPr kumimoji="1" lang="en-US" altLang="ja-JP" dirty="0"/>
              <a:t>)</a:t>
            </a:r>
            <a:r>
              <a:rPr kumimoji="1" lang="ja-JP" altLang="en-US" dirty="0"/>
              <a:t>を使うことで，モニタリングできるから健康管理ができる。</a:t>
            </a:r>
          </a:p>
        </p:txBody>
      </p:sp>
      <p:sp>
        <p:nvSpPr>
          <p:cNvPr id="4" name="スライド番号プレースホルダー 3">
            <a:extLst>
              <a:ext uri="{FF2B5EF4-FFF2-40B4-BE49-F238E27FC236}">
                <a16:creationId xmlns:a16="http://schemas.microsoft.com/office/drawing/2014/main" id="{129105BB-9A6A-10E7-9A08-996D2CBD8ED4}"/>
              </a:ext>
            </a:extLst>
          </p:cNvPr>
          <p:cNvSpPr>
            <a:spLocks noGrp="1"/>
          </p:cNvSpPr>
          <p:nvPr>
            <p:ph type="sldNum" sz="quarter" idx="5"/>
          </p:nvPr>
        </p:nvSpPr>
        <p:spPr/>
        <p:txBody>
          <a:bodyPr/>
          <a:lstStyle/>
          <a:p>
            <a:fld id="{06F0D968-F4F1-46F9-8065-892B1C5E39FD}" type="slidenum">
              <a:rPr kumimoji="1" lang="ja-JP" altLang="en-US" smtClean="0"/>
              <a:t>5</a:t>
            </a:fld>
            <a:endParaRPr kumimoji="1" lang="ja-JP" altLang="en-US"/>
          </a:p>
        </p:txBody>
      </p:sp>
    </p:spTree>
    <p:extLst>
      <p:ext uri="{BB962C8B-B14F-4D97-AF65-F5344CB8AC3E}">
        <p14:creationId xmlns:p14="http://schemas.microsoft.com/office/powerpoint/2010/main" val="3023650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・映像視聴で心拍低下は，長野先生の論文に書かれている→</a:t>
            </a:r>
            <a:r>
              <a:rPr kumimoji="1" lang="en-US" altLang="ja-JP" dirty="0"/>
              <a:t>Bing</a:t>
            </a:r>
            <a:r>
              <a:rPr kumimoji="1" lang="ja-JP" altLang="en-US" dirty="0"/>
              <a:t>の</a:t>
            </a:r>
            <a:r>
              <a:rPr kumimoji="1" lang="en-US" altLang="ja-JP" dirty="0"/>
              <a:t>Copilot</a:t>
            </a:r>
            <a:r>
              <a:rPr kumimoji="1" lang="ja-JP" altLang="en-US" dirty="0"/>
              <a:t>で探す</a:t>
            </a:r>
            <a:endParaRPr kumimoji="1" lang="en-US" altLang="ja-JP" dirty="0"/>
          </a:p>
          <a:p>
            <a:endParaRPr kumimoji="1" lang="en-US" altLang="ja-JP" dirty="0"/>
          </a:p>
          <a:p>
            <a:r>
              <a:rPr kumimoji="1" lang="ja-JP" altLang="en-US" dirty="0"/>
              <a:t>＊「心拍数が低下」したからといって</a:t>
            </a:r>
            <a:r>
              <a:rPr kumimoji="1" lang="en-US" altLang="ja-JP" dirty="0"/>
              <a:t>, </a:t>
            </a:r>
            <a:r>
              <a:rPr kumimoji="1" lang="ja-JP" altLang="en-US" dirty="0"/>
              <a:t>必ずしもリラックスしているとは限らないため</a:t>
            </a:r>
            <a:r>
              <a:rPr kumimoji="1" lang="en-US" altLang="ja-JP" dirty="0"/>
              <a:t>, </a:t>
            </a:r>
            <a:r>
              <a:rPr kumimoji="1" lang="ja-JP" altLang="en-US" dirty="0"/>
              <a:t>皮膚コンダクタンスなど様々な指標と得られたデータを解釈する必要があります。</a:t>
            </a:r>
            <a:endParaRPr kumimoji="1" lang="en-US" altLang="ja-JP" dirty="0"/>
          </a:p>
          <a:p>
            <a:r>
              <a:rPr kumimoji="1" lang="ja-JP" altLang="en-US" dirty="0"/>
              <a:t>　→ジャングルの話「遠くで怪しい動きをしている天敵を見つけたときに</a:t>
            </a:r>
            <a:r>
              <a:rPr kumimoji="1" lang="en-US" altLang="ja-JP" dirty="0"/>
              <a:t>, </a:t>
            </a:r>
            <a:r>
              <a:rPr kumimoji="1" lang="ja-JP" altLang="en-US" dirty="0"/>
              <a:t>情報を取り込むために体をぴたっと静止させる習性があります。これにより</a:t>
            </a:r>
            <a:r>
              <a:rPr kumimoji="1" lang="en-US" altLang="ja-JP" dirty="0"/>
              <a:t>, </a:t>
            </a:r>
            <a:r>
              <a:rPr kumimoji="1" lang="ja-JP" altLang="en-US" dirty="0"/>
              <a:t>生存確率が上がるため</a:t>
            </a:r>
            <a:r>
              <a:rPr kumimoji="1" lang="en-US" altLang="ja-JP" dirty="0"/>
              <a:t>, </a:t>
            </a:r>
            <a:r>
              <a:rPr kumimoji="1" lang="ja-JP" altLang="en-US" dirty="0"/>
              <a:t>注意を向けると心拍数が下降します」</a:t>
            </a:r>
            <a:endParaRPr kumimoji="1" lang="en-US" altLang="ja-JP" dirty="0"/>
          </a:p>
          <a:p>
            <a:r>
              <a:rPr kumimoji="1" lang="ja-JP" altLang="en-US" dirty="0"/>
              <a:t>　→心臓血管系の反応は</a:t>
            </a:r>
            <a:r>
              <a:rPr kumimoji="1" lang="en-US" altLang="ja-JP" dirty="0"/>
              <a:t>, </a:t>
            </a:r>
            <a:r>
              <a:rPr kumimoji="1" lang="ja-JP" altLang="en-US" dirty="0"/>
              <a:t>生物的な意味があるため，心の状態を必ずしも知らせてくれるための道具ではない。</a:t>
            </a:r>
            <a:endParaRPr kumimoji="1" lang="en-US" altLang="ja-JP" dirty="0"/>
          </a:p>
          <a:p>
            <a:endParaRPr kumimoji="1" lang="en-US" altLang="ja-JP" dirty="0"/>
          </a:p>
          <a:p>
            <a:r>
              <a:rPr kumimoji="1" lang="en-US" altLang="ja-JP" dirty="0"/>
              <a:t>================================</a:t>
            </a:r>
          </a:p>
          <a:p>
            <a:r>
              <a:rPr kumimoji="1" lang="ja-JP" altLang="en-US" dirty="0"/>
              <a:t>結果はグラフの通りです。</a:t>
            </a:r>
            <a:endParaRPr kumimoji="1" lang="en-US" altLang="ja-JP" dirty="0"/>
          </a:p>
          <a:p>
            <a:r>
              <a:rPr kumimoji="1" lang="ja-JP" altLang="en-US" dirty="0"/>
              <a:t>折れ線が各種</a:t>
            </a:r>
            <a:r>
              <a:rPr kumimoji="1" lang="en-US" altLang="ja-JP" dirty="0"/>
              <a:t>CM</a:t>
            </a:r>
            <a:r>
              <a:rPr kumimoji="1" lang="ja-JP" altLang="en-US" dirty="0"/>
              <a:t>です。</a:t>
            </a:r>
            <a:endParaRPr kumimoji="1" lang="en-US" altLang="ja-JP" dirty="0"/>
          </a:p>
          <a:p>
            <a:endParaRPr kumimoji="1" lang="en-US" altLang="ja-JP" dirty="0"/>
          </a:p>
          <a:p>
            <a:r>
              <a:rPr kumimoji="1" lang="en-US" altLang="ja-JP" dirty="0"/>
              <a:t>CM</a:t>
            </a:r>
            <a:r>
              <a:rPr kumimoji="1" lang="ja-JP" altLang="en-US" dirty="0"/>
              <a:t>の呈示直前は一定の状態をキープしてますが</a:t>
            </a:r>
            <a:r>
              <a:rPr kumimoji="1" lang="en-US" altLang="ja-JP" dirty="0"/>
              <a:t>, CM</a:t>
            </a:r>
            <a:r>
              <a:rPr kumimoji="1" lang="ja-JP" altLang="en-US" dirty="0"/>
              <a:t>が再生されると上半分がビール系の</a:t>
            </a:r>
            <a:r>
              <a:rPr kumimoji="1" lang="en-US" altLang="ja-JP" dirty="0"/>
              <a:t>CM</a:t>
            </a:r>
            <a:r>
              <a:rPr kumimoji="1" lang="ja-JP" altLang="en-US" dirty="0"/>
              <a:t>。</a:t>
            </a:r>
            <a:endParaRPr kumimoji="1" lang="en-US" altLang="ja-JP" dirty="0"/>
          </a:p>
          <a:p>
            <a:r>
              <a:rPr kumimoji="1" lang="ja-JP" altLang="en-US" dirty="0"/>
              <a:t>下半分が</a:t>
            </a:r>
            <a:r>
              <a:rPr kumimoji="1" lang="en-US" altLang="ja-JP" dirty="0"/>
              <a:t>, </a:t>
            </a:r>
            <a:r>
              <a:rPr kumimoji="1" lang="ja-JP" altLang="en-US" dirty="0"/>
              <a:t>フィッツや十六茶に別れる傾向にありました。</a:t>
            </a:r>
            <a:endParaRPr kumimoji="1" lang="en-US" altLang="ja-JP" dirty="0"/>
          </a:p>
          <a:p>
            <a:endParaRPr kumimoji="1" lang="en-US" altLang="ja-JP" dirty="0"/>
          </a:p>
          <a:p>
            <a:r>
              <a:rPr kumimoji="1" lang="ja-JP" altLang="en-US" dirty="0"/>
              <a:t>一般的に</a:t>
            </a:r>
            <a:r>
              <a:rPr kumimoji="1" lang="en-US" altLang="ja-JP" dirty="0"/>
              <a:t>, </a:t>
            </a:r>
            <a:r>
              <a:rPr kumimoji="1" lang="ja-JP" altLang="en-US" dirty="0"/>
              <a:t>映像呈示の実験では</a:t>
            </a:r>
            <a:r>
              <a:rPr kumimoji="1" lang="en-US" altLang="ja-JP" dirty="0"/>
              <a:t>, </a:t>
            </a:r>
            <a:r>
              <a:rPr kumimoji="1" lang="ja-JP" altLang="en-US" dirty="0"/>
              <a:t>興味がある対象に注意を向けると</a:t>
            </a:r>
            <a:r>
              <a:rPr kumimoji="1" lang="en-US" altLang="ja-JP" dirty="0"/>
              <a:t>, </a:t>
            </a:r>
            <a:r>
              <a:rPr kumimoji="1" lang="ja-JP" altLang="en-US" dirty="0"/>
              <a:t>心拍数が下降していく現象がみられます。</a:t>
            </a:r>
            <a:endParaRPr kumimoji="1" lang="en-US" altLang="ja-JP" dirty="0"/>
          </a:p>
          <a:p>
            <a:r>
              <a:rPr kumimoji="1" lang="ja-JP" altLang="en-US" dirty="0"/>
              <a:t>これは人間の進化の何を反映しているかというと</a:t>
            </a:r>
            <a:r>
              <a:rPr kumimoji="1" lang="en-US" altLang="ja-JP" dirty="0"/>
              <a:t>, </a:t>
            </a:r>
            <a:r>
              <a:rPr kumimoji="1" lang="ja-JP" altLang="en-US" dirty="0"/>
              <a:t>これもまたジャングルの話になりますが</a:t>
            </a:r>
            <a:r>
              <a:rPr kumimoji="1" lang="en-US" altLang="ja-JP" dirty="0"/>
              <a:t>, </a:t>
            </a:r>
            <a:r>
              <a:rPr kumimoji="1" lang="ja-JP" altLang="en-US" dirty="0"/>
              <a:t>「遠くで怪しい動きをしている天敵を見つけたときに</a:t>
            </a:r>
            <a:r>
              <a:rPr kumimoji="1" lang="en-US" altLang="ja-JP" dirty="0"/>
              <a:t>, </a:t>
            </a:r>
            <a:r>
              <a:rPr kumimoji="1" lang="ja-JP" altLang="en-US" dirty="0"/>
              <a:t>情報を取り込むために体をぴたっと静止させる習性があります。</a:t>
            </a:r>
            <a:endParaRPr kumimoji="1" lang="en-US" altLang="ja-JP" dirty="0"/>
          </a:p>
          <a:p>
            <a:r>
              <a:rPr kumimoji="1" lang="ja-JP" altLang="en-US" dirty="0"/>
              <a:t>これにより</a:t>
            </a:r>
            <a:r>
              <a:rPr kumimoji="1" lang="en-US" altLang="ja-JP" dirty="0"/>
              <a:t>, </a:t>
            </a:r>
            <a:r>
              <a:rPr kumimoji="1" lang="ja-JP" altLang="en-US" dirty="0"/>
              <a:t>生存確率が上がるため</a:t>
            </a:r>
            <a:r>
              <a:rPr kumimoji="1" lang="en-US" altLang="ja-JP" dirty="0"/>
              <a:t>, </a:t>
            </a:r>
            <a:r>
              <a:rPr kumimoji="1" lang="ja-JP" altLang="en-US" dirty="0"/>
              <a:t>注意を向けると心拍数が下降します」。</a:t>
            </a:r>
            <a:endParaRPr kumimoji="1" lang="en-US" altLang="ja-JP" dirty="0"/>
          </a:p>
          <a:p>
            <a:endParaRPr kumimoji="1" lang="en-US" altLang="ja-JP" dirty="0"/>
          </a:p>
          <a:p>
            <a:r>
              <a:rPr kumimoji="1" lang="ja-JP" altLang="en-US" dirty="0"/>
              <a:t>話を戻しますと</a:t>
            </a:r>
            <a:r>
              <a:rPr kumimoji="1" lang="en-US" altLang="ja-JP" dirty="0"/>
              <a:t>, CM</a:t>
            </a:r>
            <a:r>
              <a:rPr kumimoji="1" lang="ja-JP" altLang="en-US" dirty="0"/>
              <a:t>視聴において</a:t>
            </a:r>
            <a:r>
              <a:rPr kumimoji="1" lang="en-US" altLang="ja-JP" dirty="0"/>
              <a:t>, </a:t>
            </a:r>
            <a:r>
              <a:rPr kumimoji="1" lang="ja-JP" altLang="en-US" dirty="0"/>
              <a:t>フィッツなどは下降しているため興味があるのではないかと考えられます。</a:t>
            </a:r>
            <a:endParaRPr kumimoji="1" lang="en-US" altLang="ja-JP" dirty="0"/>
          </a:p>
          <a:p>
            <a:r>
              <a:rPr kumimoji="1" lang="ja-JP" altLang="en-US" dirty="0"/>
              <a:t>また</a:t>
            </a:r>
            <a:r>
              <a:rPr kumimoji="1" lang="en-US" altLang="ja-JP" dirty="0"/>
              <a:t>, </a:t>
            </a:r>
            <a:r>
              <a:rPr kumimoji="1" lang="ja-JP" altLang="en-US" dirty="0"/>
              <a:t>ビール系の</a:t>
            </a:r>
            <a:r>
              <a:rPr kumimoji="1" lang="en-US" altLang="ja-JP" dirty="0"/>
              <a:t>CM</a:t>
            </a:r>
            <a:r>
              <a:rPr kumimoji="1" lang="ja-JP" altLang="en-US" dirty="0"/>
              <a:t>に関しては</a:t>
            </a:r>
            <a:r>
              <a:rPr kumimoji="1" lang="en-US" altLang="ja-JP" dirty="0"/>
              <a:t>, </a:t>
            </a:r>
            <a:r>
              <a:rPr kumimoji="1" lang="ja-JP" altLang="en-US" dirty="0"/>
              <a:t>実験参加者が大学生であったため</a:t>
            </a:r>
            <a:r>
              <a:rPr kumimoji="1" lang="en-US" altLang="ja-JP" dirty="0"/>
              <a:t>, </a:t>
            </a:r>
            <a:r>
              <a:rPr kumimoji="1" lang="ja-JP" altLang="en-US" dirty="0"/>
              <a:t>あまり受けが良くなかったのかもしれません。</a:t>
            </a:r>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6</a:t>
            </a:fld>
            <a:endParaRPr kumimoji="1" lang="ja-JP" altLang="en-US"/>
          </a:p>
        </p:txBody>
      </p:sp>
    </p:spTree>
    <p:extLst>
      <p:ext uri="{BB962C8B-B14F-4D97-AF65-F5344CB8AC3E}">
        <p14:creationId xmlns:p14="http://schemas.microsoft.com/office/powerpoint/2010/main" val="2827052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右上の猫の状態について、聞いたことがあるっていう人がいるかもしれませんが</a:t>
            </a:r>
            <a:r>
              <a:rPr kumimoji="1" lang="en-US" altLang="ja-JP" dirty="0"/>
              <a:t>, </a:t>
            </a:r>
            <a:r>
              <a:rPr kumimoji="1" lang="ja-JP" altLang="en-US" dirty="0"/>
              <a:t>この猫の毛が逆立っている状況を「闘争逃走反応」といいます。</a:t>
            </a:r>
            <a:endParaRPr kumimoji="1" lang="en-US" altLang="ja-JP" dirty="0"/>
          </a:p>
          <a:p>
            <a:r>
              <a:rPr kumimoji="1" lang="ja-JP" altLang="en-US" dirty="0"/>
              <a:t>ジャングルで</a:t>
            </a:r>
            <a:r>
              <a:rPr kumimoji="1" lang="en-US" altLang="ja-JP" dirty="0"/>
              <a:t>, </a:t>
            </a:r>
            <a:r>
              <a:rPr kumimoji="1" lang="ja-JP" altLang="en-US" dirty="0"/>
              <a:t>草食動物が肉食動物に遭遇した際に</a:t>
            </a:r>
            <a:r>
              <a:rPr kumimoji="1" lang="en-US" altLang="ja-JP" dirty="0"/>
              <a:t>, </a:t>
            </a:r>
            <a:r>
              <a:rPr kumimoji="1" lang="ja-JP" altLang="en-US" dirty="0"/>
              <a:t>「戦うか」あるいは「逃げるか」といった反応になります。</a:t>
            </a:r>
            <a:endParaRPr kumimoji="1" lang="en-US" altLang="ja-JP" dirty="0"/>
          </a:p>
          <a:p>
            <a:endParaRPr kumimoji="1" lang="en-US" altLang="ja-JP" dirty="0"/>
          </a:p>
          <a:p>
            <a:r>
              <a:rPr kumimoji="1" lang="ja-JP" altLang="en-US" dirty="0"/>
              <a:t>こういった状況では</a:t>
            </a:r>
            <a:r>
              <a:rPr kumimoji="1" lang="en-US" altLang="ja-JP" dirty="0"/>
              <a:t>, </a:t>
            </a:r>
            <a:r>
              <a:rPr kumimoji="1" lang="ja-JP" altLang="en-US" dirty="0"/>
              <a:t>非常時に心拍数を上昇させることによって</a:t>
            </a:r>
            <a:r>
              <a:rPr kumimoji="1" lang="en-US" altLang="ja-JP" dirty="0"/>
              <a:t>, </a:t>
            </a:r>
            <a:r>
              <a:rPr kumimoji="1" lang="ja-JP" altLang="en-US" dirty="0"/>
              <a:t>運動機能の向上や多量出血を未然に防ぐことができます。</a:t>
            </a:r>
            <a:endParaRPr kumimoji="1" lang="en-US" altLang="ja-JP" dirty="0"/>
          </a:p>
          <a:p>
            <a:r>
              <a:rPr kumimoji="1" lang="ja-JP" altLang="en-US" dirty="0"/>
              <a:t>ここからわかることは</a:t>
            </a:r>
            <a:r>
              <a:rPr kumimoji="1" lang="en-US" altLang="ja-JP" dirty="0"/>
              <a:t>, </a:t>
            </a:r>
            <a:r>
              <a:rPr kumimoji="1" lang="ja-JP" altLang="en-US" dirty="0"/>
              <a:t>心臓血管系の反応は</a:t>
            </a:r>
            <a:r>
              <a:rPr kumimoji="1" lang="en-US" altLang="ja-JP" dirty="0"/>
              <a:t>, </a:t>
            </a:r>
            <a:r>
              <a:rPr kumimoji="1" lang="ja-JP" altLang="en-US" dirty="0"/>
              <a:t>生物的な意味があること。</a:t>
            </a:r>
            <a:endParaRPr kumimoji="1" lang="en-US" altLang="ja-JP" dirty="0"/>
          </a:p>
          <a:p>
            <a:r>
              <a:rPr kumimoji="1" lang="ja-JP" altLang="en-US" dirty="0"/>
              <a:t>また</a:t>
            </a:r>
            <a:r>
              <a:rPr kumimoji="1" lang="en-US" altLang="ja-JP" dirty="0"/>
              <a:t>, </a:t>
            </a:r>
            <a:r>
              <a:rPr kumimoji="1" lang="ja-JP" altLang="en-US" dirty="0"/>
              <a:t>心臓や血管は我々が生きるための器官であり</a:t>
            </a:r>
            <a:r>
              <a:rPr kumimoji="1" lang="en-US" altLang="ja-JP" dirty="0"/>
              <a:t>, </a:t>
            </a:r>
            <a:r>
              <a:rPr kumimoji="1" lang="ja-JP" altLang="en-US" dirty="0"/>
              <a:t>心の状態を必ずしも知らせてくれるための道具ではないことがわかります。</a:t>
            </a:r>
            <a:endParaRPr kumimoji="1" lang="en-US" altLang="ja-JP" dirty="0"/>
          </a:p>
          <a:p>
            <a:endParaRPr kumimoji="1" lang="en-US" altLang="ja-JP" dirty="0"/>
          </a:p>
          <a:p>
            <a:r>
              <a:rPr kumimoji="1" lang="ja-JP" altLang="en-US" dirty="0"/>
              <a:t>そのため</a:t>
            </a:r>
            <a:r>
              <a:rPr kumimoji="1" lang="en-US" altLang="ja-JP" dirty="0"/>
              <a:t>, </a:t>
            </a:r>
            <a:r>
              <a:rPr kumimoji="1" lang="ja-JP" altLang="en-US" dirty="0"/>
              <a:t>心臓は心のなんらかの表現にはなりますが</a:t>
            </a:r>
            <a:r>
              <a:rPr kumimoji="1" lang="en-US" altLang="ja-JP" dirty="0"/>
              <a:t>, </a:t>
            </a:r>
            <a:r>
              <a:rPr kumimoji="1" lang="ja-JP" altLang="en-US" dirty="0"/>
              <a:t>「心拍数が低下」したからといって</a:t>
            </a:r>
            <a:r>
              <a:rPr kumimoji="1" lang="en-US" altLang="ja-JP" dirty="0"/>
              <a:t>, </a:t>
            </a:r>
            <a:r>
              <a:rPr kumimoji="1" lang="ja-JP" altLang="en-US" dirty="0"/>
              <a:t>必ずしもリラックスしているとは限らないため</a:t>
            </a:r>
            <a:r>
              <a:rPr kumimoji="1" lang="en-US" altLang="ja-JP" dirty="0"/>
              <a:t>, </a:t>
            </a:r>
            <a:r>
              <a:rPr kumimoji="1" lang="ja-JP" altLang="en-US" dirty="0"/>
              <a:t>皮膚コンダクタンスなど様々な指標と得られたデータを解釈する必要があります。</a:t>
            </a:r>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7</a:t>
            </a:fld>
            <a:endParaRPr kumimoji="1" lang="ja-JP" altLang="en-US"/>
          </a:p>
        </p:txBody>
      </p:sp>
    </p:spTree>
    <p:extLst>
      <p:ext uri="{BB962C8B-B14F-4D97-AF65-F5344CB8AC3E}">
        <p14:creationId xmlns:p14="http://schemas.microsoft.com/office/powerpoint/2010/main" val="2006296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a:t>
            </a:r>
            <a:r>
              <a:rPr kumimoji="1" lang="en-US" altLang="ja-JP" dirty="0"/>
              <a:t>, </a:t>
            </a:r>
            <a:r>
              <a:rPr kumimoji="1" lang="ja-JP" altLang="en-US" dirty="0"/>
              <a:t>皮膚コンダクタンスの説明に移ります。</a:t>
            </a:r>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8</a:t>
            </a:fld>
            <a:endParaRPr kumimoji="1" lang="ja-JP" altLang="en-US"/>
          </a:p>
        </p:txBody>
      </p:sp>
    </p:spTree>
    <p:extLst>
      <p:ext uri="{BB962C8B-B14F-4D97-AF65-F5344CB8AC3E}">
        <p14:creationId xmlns:p14="http://schemas.microsoft.com/office/powerpoint/2010/main" val="1134643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・ポスター発表で質問受けた時，論文書くときなどに参照</a:t>
            </a:r>
            <a:endParaRPr kumimoji="1" lang="en-US" altLang="ja-JP" dirty="0"/>
          </a:p>
          <a:p>
            <a:r>
              <a:rPr kumimoji="1" lang="ja-JP" altLang="en-US" dirty="0"/>
              <a:t>・今回の計測には，通電法を使う</a:t>
            </a:r>
            <a:endParaRPr kumimoji="1" lang="en-US" altLang="ja-JP" dirty="0"/>
          </a:p>
          <a:p>
            <a:endParaRPr kumimoji="1" lang="en-US" altLang="ja-JP" dirty="0"/>
          </a:p>
          <a:p>
            <a:r>
              <a:rPr kumimoji="1" lang="en-US" altLang="ja-JP" dirty="0"/>
              <a:t>=====================</a:t>
            </a:r>
          </a:p>
          <a:p>
            <a:r>
              <a:rPr kumimoji="1" lang="ja-JP" altLang="en-US" dirty="0"/>
              <a:t>皮膚コンダクタンスとは</a:t>
            </a:r>
            <a:r>
              <a:rPr kumimoji="1" lang="en-US" altLang="ja-JP" dirty="0"/>
              <a:t>, </a:t>
            </a:r>
            <a:r>
              <a:rPr kumimoji="1" lang="ja-JP" altLang="en-US" dirty="0"/>
              <a:t>皮膚の汗腺活動に起因する電気的性質の変化を指します。これは</a:t>
            </a:r>
            <a:r>
              <a:rPr kumimoji="1" lang="en-US" altLang="ja-JP" dirty="0"/>
              <a:t>, </a:t>
            </a:r>
            <a:r>
              <a:rPr kumimoji="1" lang="ja-JP" altLang="en-US" dirty="0"/>
              <a:t>電圧や電気の流れやすさの変化であったりします。</a:t>
            </a:r>
            <a:endParaRPr kumimoji="1" lang="en-US" altLang="ja-JP" dirty="0"/>
          </a:p>
          <a:p>
            <a:r>
              <a:rPr kumimoji="1" lang="ja-JP" altLang="en-US" dirty="0"/>
              <a:t>こちらの図では</a:t>
            </a:r>
            <a:r>
              <a:rPr kumimoji="1" lang="en-US" altLang="ja-JP" dirty="0"/>
              <a:t>, Skin Potential Response(SPR)</a:t>
            </a:r>
            <a:r>
              <a:rPr kumimoji="1" lang="ja-JP" altLang="en-US" dirty="0"/>
              <a:t>という典型的な波形ですが</a:t>
            </a:r>
            <a:r>
              <a:rPr kumimoji="1" lang="en-US" altLang="ja-JP" dirty="0"/>
              <a:t>, (</a:t>
            </a:r>
            <a:r>
              <a:rPr kumimoji="1" lang="ja-JP" altLang="en-US" dirty="0"/>
              <a:t>図を指しながら</a:t>
            </a:r>
            <a:r>
              <a:rPr kumimoji="1" lang="en-US" altLang="ja-JP" dirty="0"/>
              <a:t>)</a:t>
            </a:r>
            <a:r>
              <a:rPr kumimoji="1" lang="ja-JP" altLang="en-US" dirty="0"/>
              <a:t>「刺激を与えて一定時間後に</a:t>
            </a:r>
            <a:r>
              <a:rPr kumimoji="1" lang="en-US" altLang="ja-JP" dirty="0"/>
              <a:t>, </a:t>
            </a:r>
            <a:r>
              <a:rPr kumimoji="1" lang="ja-JP" altLang="en-US" dirty="0"/>
              <a:t>このような上昇波が出てきて</a:t>
            </a:r>
            <a:r>
              <a:rPr kumimoji="1" lang="en-US" altLang="ja-JP" dirty="0"/>
              <a:t>, </a:t>
            </a:r>
            <a:r>
              <a:rPr kumimoji="1" lang="ja-JP" altLang="en-US" dirty="0"/>
              <a:t>時間が過ぎるにつれて落ち着いていく</a:t>
            </a:r>
            <a:r>
              <a:rPr kumimoji="1" lang="en-US" altLang="ja-JP" dirty="0"/>
              <a:t>, </a:t>
            </a:r>
            <a:r>
              <a:rPr kumimoji="1" lang="ja-JP" altLang="en-US" dirty="0"/>
              <a:t>こういった波形が一般的になります。</a:t>
            </a:r>
            <a:endParaRPr kumimoji="1" lang="en-US" altLang="ja-JP" dirty="0"/>
          </a:p>
          <a:p>
            <a:endParaRPr kumimoji="1" lang="en-US" altLang="ja-JP" dirty="0"/>
          </a:p>
          <a:p>
            <a:r>
              <a:rPr kumimoji="1" lang="ja-JP" altLang="en-US" dirty="0"/>
              <a:t>射撃課題やホラー映像など</a:t>
            </a:r>
            <a:r>
              <a:rPr kumimoji="1" lang="en-US" altLang="ja-JP" dirty="0"/>
              <a:t>, </a:t>
            </a:r>
            <a:r>
              <a:rPr kumimoji="1" lang="ja-JP" altLang="en-US" dirty="0"/>
              <a:t>視覚・聴覚などへの刺激を行うと皮膚コンダクタンスに変化が生じます。</a:t>
            </a:r>
            <a:endParaRPr kumimoji="1" lang="en-US" altLang="ja-JP" dirty="0"/>
          </a:p>
          <a:p>
            <a:r>
              <a:rPr kumimoji="1" lang="ja-JP" altLang="en-US" dirty="0"/>
              <a:t>また</a:t>
            </a:r>
            <a:r>
              <a:rPr kumimoji="1" lang="en-US" altLang="ja-JP" dirty="0"/>
              <a:t>, </a:t>
            </a:r>
            <a:r>
              <a:rPr kumimoji="1" lang="ja-JP" altLang="en-US" dirty="0"/>
              <a:t>測定方法としては</a:t>
            </a:r>
            <a:r>
              <a:rPr kumimoji="1" lang="en-US" altLang="ja-JP" dirty="0"/>
              <a:t>, </a:t>
            </a:r>
            <a:r>
              <a:rPr kumimoji="1" lang="ja-JP" altLang="en-US" dirty="0"/>
              <a:t>通電法と電位法の</a:t>
            </a:r>
            <a:r>
              <a:rPr kumimoji="1" lang="en-US" altLang="ja-JP" dirty="0"/>
              <a:t>2</a:t>
            </a:r>
            <a:r>
              <a:rPr kumimoji="1" lang="ja-JP" altLang="en-US" dirty="0"/>
              <a:t>つに分かれます。我々の用いる通電法は</a:t>
            </a:r>
            <a:r>
              <a:rPr kumimoji="1" lang="en-US" altLang="ja-JP" dirty="0"/>
              <a:t>, </a:t>
            </a:r>
            <a:r>
              <a:rPr kumimoji="1" lang="ja-JP" altLang="en-US" dirty="0"/>
              <a:t>微弱な電流を流し</a:t>
            </a:r>
            <a:r>
              <a:rPr kumimoji="1" lang="en-US" altLang="ja-JP" dirty="0"/>
              <a:t>, </a:t>
            </a:r>
            <a:r>
              <a:rPr kumimoji="1" lang="ja-JP" altLang="en-US" dirty="0"/>
              <a:t>皮膚の抵抗変化つまり電気の流れやすさをもとに調べます。</a:t>
            </a:r>
            <a:endParaRPr kumimoji="1" lang="en-US" altLang="ja-JP" dirty="0"/>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9</a:t>
            </a:fld>
            <a:endParaRPr kumimoji="1" lang="ja-JP" altLang="en-US"/>
          </a:p>
        </p:txBody>
      </p:sp>
    </p:spTree>
    <p:extLst>
      <p:ext uri="{BB962C8B-B14F-4D97-AF65-F5344CB8AC3E}">
        <p14:creationId xmlns:p14="http://schemas.microsoft.com/office/powerpoint/2010/main" val="3544178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C9747-74B8-0F71-6C19-EF33EEC6CAE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5552103-CB88-7160-0076-243B671B638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7FA693C-4649-1EB4-220C-8D007F6CDD41}"/>
              </a:ext>
            </a:extLst>
          </p:cNvPr>
          <p:cNvSpPr>
            <a:spLocks noGrp="1"/>
          </p:cNvSpPr>
          <p:nvPr>
            <p:ph type="body" idx="1"/>
          </p:nvPr>
        </p:nvSpPr>
        <p:spPr/>
        <p:txBody>
          <a:bodyPr/>
          <a:lstStyle/>
          <a:p>
            <a:r>
              <a:rPr kumimoji="1" lang="ja-JP" altLang="en-US" dirty="0"/>
              <a:t>・ポスター発表で質問受けた時，論文書くときなどに参照</a:t>
            </a:r>
            <a:endParaRPr kumimoji="1" lang="en-US" altLang="ja-JP" dirty="0"/>
          </a:p>
          <a:p>
            <a:r>
              <a:rPr kumimoji="1" lang="ja-JP" altLang="en-US" dirty="0"/>
              <a:t>・今回の計測には，通電法を使う</a:t>
            </a:r>
            <a:endParaRPr kumimoji="1" lang="en-US" altLang="ja-JP" dirty="0"/>
          </a:p>
          <a:p>
            <a:endParaRPr kumimoji="1" lang="en-US" altLang="ja-JP" dirty="0"/>
          </a:p>
          <a:p>
            <a:r>
              <a:rPr kumimoji="1" lang="en-US" altLang="ja-JP" dirty="0"/>
              <a:t>=====================</a:t>
            </a:r>
          </a:p>
          <a:p>
            <a:r>
              <a:rPr kumimoji="1" lang="ja-JP" altLang="en-US" dirty="0"/>
              <a:t>皮膚コンダクタンスとは</a:t>
            </a:r>
            <a:r>
              <a:rPr kumimoji="1" lang="en-US" altLang="ja-JP" dirty="0"/>
              <a:t>, </a:t>
            </a:r>
            <a:r>
              <a:rPr kumimoji="1" lang="ja-JP" altLang="en-US" dirty="0"/>
              <a:t>皮膚の汗腺活動に起因する電気的性質の変化を指します。これは</a:t>
            </a:r>
            <a:r>
              <a:rPr kumimoji="1" lang="en-US" altLang="ja-JP" dirty="0"/>
              <a:t>, </a:t>
            </a:r>
            <a:r>
              <a:rPr kumimoji="1" lang="ja-JP" altLang="en-US" dirty="0"/>
              <a:t>電圧や電気の流れやすさの変化であったりします。</a:t>
            </a:r>
            <a:endParaRPr kumimoji="1" lang="en-US" altLang="ja-JP" dirty="0"/>
          </a:p>
          <a:p>
            <a:r>
              <a:rPr kumimoji="1" lang="ja-JP" altLang="en-US" dirty="0"/>
              <a:t>こちらの図では</a:t>
            </a:r>
            <a:r>
              <a:rPr kumimoji="1" lang="en-US" altLang="ja-JP" dirty="0"/>
              <a:t>, Skin Potential Response(SPR)</a:t>
            </a:r>
            <a:r>
              <a:rPr kumimoji="1" lang="ja-JP" altLang="en-US" dirty="0"/>
              <a:t>という典型的な波形ですが</a:t>
            </a:r>
            <a:r>
              <a:rPr kumimoji="1" lang="en-US" altLang="ja-JP" dirty="0"/>
              <a:t>, (</a:t>
            </a:r>
            <a:r>
              <a:rPr kumimoji="1" lang="ja-JP" altLang="en-US" dirty="0"/>
              <a:t>図を指しながら</a:t>
            </a:r>
            <a:r>
              <a:rPr kumimoji="1" lang="en-US" altLang="ja-JP" dirty="0"/>
              <a:t>)</a:t>
            </a:r>
            <a:r>
              <a:rPr kumimoji="1" lang="ja-JP" altLang="en-US" dirty="0"/>
              <a:t>「刺激を与えて一定時間後に</a:t>
            </a:r>
            <a:r>
              <a:rPr kumimoji="1" lang="en-US" altLang="ja-JP" dirty="0"/>
              <a:t>, </a:t>
            </a:r>
            <a:r>
              <a:rPr kumimoji="1" lang="ja-JP" altLang="en-US" dirty="0"/>
              <a:t>このような上昇波が出てきて</a:t>
            </a:r>
            <a:r>
              <a:rPr kumimoji="1" lang="en-US" altLang="ja-JP" dirty="0"/>
              <a:t>, </a:t>
            </a:r>
            <a:r>
              <a:rPr kumimoji="1" lang="ja-JP" altLang="en-US" dirty="0"/>
              <a:t>時間が過ぎるにつれて落ち着いていく</a:t>
            </a:r>
            <a:r>
              <a:rPr kumimoji="1" lang="en-US" altLang="ja-JP" dirty="0"/>
              <a:t>, </a:t>
            </a:r>
            <a:r>
              <a:rPr kumimoji="1" lang="ja-JP" altLang="en-US" dirty="0"/>
              <a:t>こういった波形が一般的になります。</a:t>
            </a:r>
            <a:endParaRPr kumimoji="1" lang="en-US" altLang="ja-JP" dirty="0"/>
          </a:p>
          <a:p>
            <a:endParaRPr kumimoji="1" lang="en-US" altLang="ja-JP" dirty="0"/>
          </a:p>
          <a:p>
            <a:r>
              <a:rPr kumimoji="1" lang="ja-JP" altLang="en-US" dirty="0"/>
              <a:t>射撃課題やホラー映像など</a:t>
            </a:r>
            <a:r>
              <a:rPr kumimoji="1" lang="en-US" altLang="ja-JP" dirty="0"/>
              <a:t>, </a:t>
            </a:r>
            <a:r>
              <a:rPr kumimoji="1" lang="ja-JP" altLang="en-US" dirty="0"/>
              <a:t>視覚・聴覚などへの刺激を行うと皮膚コンダクタンスに変化が生じます。</a:t>
            </a:r>
            <a:endParaRPr kumimoji="1" lang="en-US" altLang="ja-JP" dirty="0"/>
          </a:p>
          <a:p>
            <a:r>
              <a:rPr kumimoji="1" lang="ja-JP" altLang="en-US" dirty="0"/>
              <a:t>また</a:t>
            </a:r>
            <a:r>
              <a:rPr kumimoji="1" lang="en-US" altLang="ja-JP" dirty="0"/>
              <a:t>, </a:t>
            </a:r>
            <a:r>
              <a:rPr kumimoji="1" lang="ja-JP" altLang="en-US" dirty="0"/>
              <a:t>測定方法としては</a:t>
            </a:r>
            <a:r>
              <a:rPr kumimoji="1" lang="en-US" altLang="ja-JP" dirty="0"/>
              <a:t>, </a:t>
            </a:r>
            <a:r>
              <a:rPr kumimoji="1" lang="ja-JP" altLang="en-US" dirty="0"/>
              <a:t>通電法と電位法の</a:t>
            </a:r>
            <a:r>
              <a:rPr kumimoji="1" lang="en-US" altLang="ja-JP" dirty="0"/>
              <a:t>2</a:t>
            </a:r>
            <a:r>
              <a:rPr kumimoji="1" lang="ja-JP" altLang="en-US" dirty="0"/>
              <a:t>つに分かれます。我々の用いる通電法は</a:t>
            </a:r>
            <a:r>
              <a:rPr kumimoji="1" lang="en-US" altLang="ja-JP" dirty="0"/>
              <a:t>, </a:t>
            </a:r>
            <a:r>
              <a:rPr kumimoji="1" lang="ja-JP" altLang="en-US" dirty="0"/>
              <a:t>微弱な電流を流し</a:t>
            </a:r>
            <a:r>
              <a:rPr kumimoji="1" lang="en-US" altLang="ja-JP" dirty="0"/>
              <a:t>, </a:t>
            </a:r>
            <a:r>
              <a:rPr kumimoji="1" lang="ja-JP" altLang="en-US" dirty="0"/>
              <a:t>皮膚の抵抗変化つまり電気の流れやすさをもとに調べます。</a:t>
            </a:r>
            <a:endParaRPr kumimoji="1" lang="en-US" altLang="ja-JP" dirty="0"/>
          </a:p>
        </p:txBody>
      </p:sp>
      <p:sp>
        <p:nvSpPr>
          <p:cNvPr id="4" name="スライド番号プレースホルダー 3">
            <a:extLst>
              <a:ext uri="{FF2B5EF4-FFF2-40B4-BE49-F238E27FC236}">
                <a16:creationId xmlns:a16="http://schemas.microsoft.com/office/drawing/2014/main" id="{FAF75B65-917D-9587-3DE6-F5C4072438A3}"/>
              </a:ext>
            </a:extLst>
          </p:cNvPr>
          <p:cNvSpPr>
            <a:spLocks noGrp="1"/>
          </p:cNvSpPr>
          <p:nvPr>
            <p:ph type="sldNum" sz="quarter" idx="5"/>
          </p:nvPr>
        </p:nvSpPr>
        <p:spPr/>
        <p:txBody>
          <a:bodyPr/>
          <a:lstStyle/>
          <a:p>
            <a:fld id="{06F0D968-F4F1-46F9-8065-892B1C5E39FD}" type="slidenum">
              <a:rPr kumimoji="1" lang="ja-JP" altLang="en-US" smtClean="0"/>
              <a:t>10</a:t>
            </a:fld>
            <a:endParaRPr kumimoji="1" lang="ja-JP" altLang="en-US"/>
          </a:p>
        </p:txBody>
      </p:sp>
    </p:spTree>
    <p:extLst>
      <p:ext uri="{BB962C8B-B14F-4D97-AF65-F5344CB8AC3E}">
        <p14:creationId xmlns:p14="http://schemas.microsoft.com/office/powerpoint/2010/main" val="4189371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・請野さんの方が詳しい</a:t>
            </a:r>
            <a:endParaRPr kumimoji="1" lang="en-US" altLang="ja-JP" dirty="0"/>
          </a:p>
          <a:p>
            <a:r>
              <a:rPr kumimoji="1" lang="ja-JP" altLang="en-US" dirty="0"/>
              <a:t>・</a:t>
            </a:r>
            <a:r>
              <a:rPr kumimoji="1" lang="en-US" altLang="ja-JP" dirty="0"/>
              <a:t>SC</a:t>
            </a:r>
            <a:r>
              <a:rPr kumimoji="1" lang="ja-JP" altLang="en-US" dirty="0"/>
              <a:t>計測には，エクリン腺</a:t>
            </a:r>
            <a:endParaRPr kumimoji="1" lang="en-US" altLang="ja-JP" dirty="0"/>
          </a:p>
          <a:p>
            <a:endParaRPr kumimoji="1" lang="en-US" altLang="ja-JP" dirty="0"/>
          </a:p>
          <a:p>
            <a:r>
              <a:rPr kumimoji="1" lang="en-US" altLang="ja-JP" dirty="0"/>
              <a:t>================</a:t>
            </a:r>
          </a:p>
          <a:p>
            <a:r>
              <a:rPr kumimoji="1" lang="ja-JP" altLang="en-US" dirty="0"/>
              <a:t>また</a:t>
            </a:r>
            <a:r>
              <a:rPr kumimoji="1" lang="en-US" altLang="ja-JP" dirty="0"/>
              <a:t>, </a:t>
            </a:r>
            <a:r>
              <a:rPr kumimoji="1" lang="ja-JP" altLang="en-US" dirty="0"/>
              <a:t>汗腺には</a:t>
            </a:r>
            <a:r>
              <a:rPr kumimoji="1" lang="en-US" altLang="ja-JP" dirty="0"/>
              <a:t>, </a:t>
            </a:r>
            <a:r>
              <a:rPr kumimoji="1" lang="ja-JP" altLang="en-US" dirty="0"/>
              <a:t>大きく分けて「アポクリン腺・エクリン腺」の</a:t>
            </a:r>
            <a:r>
              <a:rPr kumimoji="1" lang="en-US" altLang="ja-JP" dirty="0"/>
              <a:t>2</a:t>
            </a:r>
            <a:r>
              <a:rPr kumimoji="1" lang="ja-JP" altLang="en-US" dirty="0"/>
              <a:t>種類あるとされています。</a:t>
            </a:r>
            <a:endParaRPr kumimoji="1" lang="en-US" altLang="ja-JP" dirty="0"/>
          </a:p>
          <a:p>
            <a:r>
              <a:rPr kumimoji="1" lang="ja-JP" altLang="en-US" dirty="0"/>
              <a:t>皮膚コンダクタンスには</a:t>
            </a:r>
            <a:r>
              <a:rPr kumimoji="1" lang="en-US" altLang="ja-JP" dirty="0"/>
              <a:t>, </a:t>
            </a:r>
            <a:r>
              <a:rPr kumimoji="1" lang="ja-JP" altLang="en-US" dirty="0"/>
              <a:t>エクリン腺が関与されているとされ</a:t>
            </a:r>
            <a:r>
              <a:rPr kumimoji="1" lang="en-US" altLang="ja-JP" dirty="0"/>
              <a:t>,</a:t>
            </a:r>
            <a:r>
              <a:rPr kumimoji="1" lang="ja-JP" altLang="en-US" dirty="0"/>
              <a:t>アポクリン腺はほとんど関与されていないとされています。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11</a:t>
            </a:fld>
            <a:endParaRPr kumimoji="1" lang="ja-JP" altLang="en-US"/>
          </a:p>
        </p:txBody>
      </p:sp>
    </p:spTree>
    <p:extLst>
      <p:ext uri="{BB962C8B-B14F-4D97-AF65-F5344CB8AC3E}">
        <p14:creationId xmlns:p14="http://schemas.microsoft.com/office/powerpoint/2010/main" val="2163974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6EE2E7-A76A-6DE9-8BD8-16B940CDD7D5}"/>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B164C478-3763-40E4-ADE0-323E877985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DBC103B-97AC-8861-DF42-0ECACAA4B810}"/>
              </a:ext>
            </a:extLst>
          </p:cNvPr>
          <p:cNvSpPr>
            <a:spLocks noGrp="1"/>
          </p:cNvSpPr>
          <p:nvPr>
            <p:ph type="dt" sz="half" idx="10"/>
          </p:nvPr>
        </p:nvSpPr>
        <p:spPr/>
        <p:txBody>
          <a:bodyPr/>
          <a:lstStyle/>
          <a:p>
            <a:fld id="{32E17962-10BD-4417-B329-E2FD317CA7A1}" type="datetimeFigureOut">
              <a:rPr kumimoji="1" lang="ja-JP" altLang="en-US" smtClean="0"/>
              <a:t>2024/3/1</a:t>
            </a:fld>
            <a:endParaRPr kumimoji="1" lang="ja-JP" altLang="en-US"/>
          </a:p>
        </p:txBody>
      </p:sp>
      <p:sp>
        <p:nvSpPr>
          <p:cNvPr id="5" name="フッター プレースホルダー 4">
            <a:extLst>
              <a:ext uri="{FF2B5EF4-FFF2-40B4-BE49-F238E27FC236}">
                <a16:creationId xmlns:a16="http://schemas.microsoft.com/office/drawing/2014/main" id="{31C8B7D5-436C-A455-B1C0-F1F9DF176D1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AE8A661-74DB-CF72-5E1E-46F0463ED23C}"/>
              </a:ext>
            </a:extLst>
          </p:cNvPr>
          <p:cNvSpPr>
            <a:spLocks noGrp="1"/>
          </p:cNvSpPr>
          <p:nvPr>
            <p:ph type="sldNum" sz="quarter" idx="12"/>
          </p:nvPr>
        </p:nvSpPr>
        <p:spPr/>
        <p:txBody>
          <a:bodyPr/>
          <a:lstStyle/>
          <a:p>
            <a:fld id="{B75AF6F0-7E9D-482C-AA17-3FD6CB7ECC19}" type="slidenum">
              <a:rPr kumimoji="1" lang="ja-JP" altLang="en-US" smtClean="0"/>
              <a:t>‹#›</a:t>
            </a:fld>
            <a:endParaRPr kumimoji="1" lang="ja-JP" altLang="en-US"/>
          </a:p>
        </p:txBody>
      </p:sp>
    </p:spTree>
    <p:extLst>
      <p:ext uri="{BB962C8B-B14F-4D97-AF65-F5344CB8AC3E}">
        <p14:creationId xmlns:p14="http://schemas.microsoft.com/office/powerpoint/2010/main" val="3191308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282DA6-2F94-8239-98BD-94EF70C35E18}"/>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093A3A0-DDDD-1124-3991-61F2D062EE76}"/>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2F03B38-D076-C035-F387-0F3EC1080F3E}"/>
              </a:ext>
            </a:extLst>
          </p:cNvPr>
          <p:cNvSpPr>
            <a:spLocks noGrp="1"/>
          </p:cNvSpPr>
          <p:nvPr>
            <p:ph type="dt" sz="half" idx="10"/>
          </p:nvPr>
        </p:nvSpPr>
        <p:spPr/>
        <p:txBody>
          <a:bodyPr/>
          <a:lstStyle/>
          <a:p>
            <a:fld id="{32E17962-10BD-4417-B329-E2FD317CA7A1}" type="datetimeFigureOut">
              <a:rPr kumimoji="1" lang="ja-JP" altLang="en-US" smtClean="0"/>
              <a:t>2024/3/1</a:t>
            </a:fld>
            <a:endParaRPr kumimoji="1" lang="ja-JP" altLang="en-US"/>
          </a:p>
        </p:txBody>
      </p:sp>
      <p:sp>
        <p:nvSpPr>
          <p:cNvPr id="5" name="フッター プレースホルダー 4">
            <a:extLst>
              <a:ext uri="{FF2B5EF4-FFF2-40B4-BE49-F238E27FC236}">
                <a16:creationId xmlns:a16="http://schemas.microsoft.com/office/drawing/2014/main" id="{5234D936-5C85-C6F6-5DB5-CDE05527A62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39B6C04-14EF-EA08-7F20-5368A513FECF}"/>
              </a:ext>
            </a:extLst>
          </p:cNvPr>
          <p:cNvSpPr>
            <a:spLocks noGrp="1"/>
          </p:cNvSpPr>
          <p:nvPr>
            <p:ph type="sldNum" sz="quarter" idx="12"/>
          </p:nvPr>
        </p:nvSpPr>
        <p:spPr/>
        <p:txBody>
          <a:bodyPr/>
          <a:lstStyle/>
          <a:p>
            <a:fld id="{B75AF6F0-7E9D-482C-AA17-3FD6CB7ECC19}" type="slidenum">
              <a:rPr kumimoji="1" lang="ja-JP" altLang="en-US" smtClean="0"/>
              <a:t>‹#›</a:t>
            </a:fld>
            <a:endParaRPr kumimoji="1" lang="ja-JP" altLang="en-US"/>
          </a:p>
        </p:txBody>
      </p:sp>
    </p:spTree>
    <p:extLst>
      <p:ext uri="{BB962C8B-B14F-4D97-AF65-F5344CB8AC3E}">
        <p14:creationId xmlns:p14="http://schemas.microsoft.com/office/powerpoint/2010/main" val="1996066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01A99927-23FF-11EF-901B-66532E30658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81BA3DE-A64A-AA3F-E981-2FFB3B614922}"/>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46B188A-B068-FF4C-B500-8A15D8B0F8CC}"/>
              </a:ext>
            </a:extLst>
          </p:cNvPr>
          <p:cNvSpPr>
            <a:spLocks noGrp="1"/>
          </p:cNvSpPr>
          <p:nvPr>
            <p:ph type="dt" sz="half" idx="10"/>
          </p:nvPr>
        </p:nvSpPr>
        <p:spPr/>
        <p:txBody>
          <a:bodyPr/>
          <a:lstStyle/>
          <a:p>
            <a:fld id="{32E17962-10BD-4417-B329-E2FD317CA7A1}" type="datetimeFigureOut">
              <a:rPr kumimoji="1" lang="ja-JP" altLang="en-US" smtClean="0"/>
              <a:t>2024/3/1</a:t>
            </a:fld>
            <a:endParaRPr kumimoji="1" lang="ja-JP" altLang="en-US"/>
          </a:p>
        </p:txBody>
      </p:sp>
      <p:sp>
        <p:nvSpPr>
          <p:cNvPr id="5" name="フッター プレースホルダー 4">
            <a:extLst>
              <a:ext uri="{FF2B5EF4-FFF2-40B4-BE49-F238E27FC236}">
                <a16:creationId xmlns:a16="http://schemas.microsoft.com/office/drawing/2014/main" id="{D0179161-F0E8-B4D8-CD5E-9CC3A64346E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4511E9D-2CCE-3E8C-E808-C1C45191BD7D}"/>
              </a:ext>
            </a:extLst>
          </p:cNvPr>
          <p:cNvSpPr>
            <a:spLocks noGrp="1"/>
          </p:cNvSpPr>
          <p:nvPr>
            <p:ph type="sldNum" sz="quarter" idx="12"/>
          </p:nvPr>
        </p:nvSpPr>
        <p:spPr/>
        <p:txBody>
          <a:bodyPr/>
          <a:lstStyle/>
          <a:p>
            <a:fld id="{B75AF6F0-7E9D-482C-AA17-3FD6CB7ECC19}" type="slidenum">
              <a:rPr kumimoji="1" lang="ja-JP" altLang="en-US" smtClean="0"/>
              <a:t>‹#›</a:t>
            </a:fld>
            <a:endParaRPr kumimoji="1" lang="ja-JP" altLang="en-US"/>
          </a:p>
        </p:txBody>
      </p:sp>
    </p:spTree>
    <p:extLst>
      <p:ext uri="{BB962C8B-B14F-4D97-AF65-F5344CB8AC3E}">
        <p14:creationId xmlns:p14="http://schemas.microsoft.com/office/powerpoint/2010/main" val="3173944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584BDE-EB46-D0C4-2C7E-63F61454F97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B0FDBB1-3CEA-6A76-3C40-D0CE5AFB75BC}"/>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6168C2E-3F78-669F-919F-CF027EABF6DC}"/>
              </a:ext>
            </a:extLst>
          </p:cNvPr>
          <p:cNvSpPr>
            <a:spLocks noGrp="1"/>
          </p:cNvSpPr>
          <p:nvPr>
            <p:ph type="dt" sz="half" idx="10"/>
          </p:nvPr>
        </p:nvSpPr>
        <p:spPr/>
        <p:txBody>
          <a:bodyPr/>
          <a:lstStyle/>
          <a:p>
            <a:fld id="{32E17962-10BD-4417-B329-E2FD317CA7A1}" type="datetimeFigureOut">
              <a:rPr kumimoji="1" lang="ja-JP" altLang="en-US" smtClean="0"/>
              <a:t>2024/3/1</a:t>
            </a:fld>
            <a:endParaRPr kumimoji="1" lang="ja-JP" altLang="en-US"/>
          </a:p>
        </p:txBody>
      </p:sp>
      <p:sp>
        <p:nvSpPr>
          <p:cNvPr id="5" name="フッター プレースホルダー 4">
            <a:extLst>
              <a:ext uri="{FF2B5EF4-FFF2-40B4-BE49-F238E27FC236}">
                <a16:creationId xmlns:a16="http://schemas.microsoft.com/office/drawing/2014/main" id="{EE392304-1D67-EDF8-1F9F-9779B86A949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64FE537-97D5-8E4A-439C-E8A88E574BC6}"/>
              </a:ext>
            </a:extLst>
          </p:cNvPr>
          <p:cNvSpPr>
            <a:spLocks noGrp="1"/>
          </p:cNvSpPr>
          <p:nvPr>
            <p:ph type="sldNum" sz="quarter" idx="12"/>
          </p:nvPr>
        </p:nvSpPr>
        <p:spPr/>
        <p:txBody>
          <a:bodyPr/>
          <a:lstStyle/>
          <a:p>
            <a:fld id="{B75AF6F0-7E9D-482C-AA17-3FD6CB7ECC19}" type="slidenum">
              <a:rPr kumimoji="1" lang="ja-JP" altLang="en-US" smtClean="0"/>
              <a:t>‹#›</a:t>
            </a:fld>
            <a:endParaRPr kumimoji="1" lang="ja-JP" altLang="en-US"/>
          </a:p>
        </p:txBody>
      </p:sp>
    </p:spTree>
    <p:extLst>
      <p:ext uri="{BB962C8B-B14F-4D97-AF65-F5344CB8AC3E}">
        <p14:creationId xmlns:p14="http://schemas.microsoft.com/office/powerpoint/2010/main" val="3366491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ECC8B5-3627-C966-5F94-03144D88EF0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18C684A-87FB-2952-FB55-CEB300499D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F12F65EC-5833-A5DB-3D3A-9A1B3C281226}"/>
              </a:ext>
            </a:extLst>
          </p:cNvPr>
          <p:cNvSpPr>
            <a:spLocks noGrp="1"/>
          </p:cNvSpPr>
          <p:nvPr>
            <p:ph type="dt" sz="half" idx="10"/>
          </p:nvPr>
        </p:nvSpPr>
        <p:spPr/>
        <p:txBody>
          <a:bodyPr/>
          <a:lstStyle/>
          <a:p>
            <a:fld id="{32E17962-10BD-4417-B329-E2FD317CA7A1}" type="datetimeFigureOut">
              <a:rPr kumimoji="1" lang="ja-JP" altLang="en-US" smtClean="0"/>
              <a:t>2024/3/1</a:t>
            </a:fld>
            <a:endParaRPr kumimoji="1" lang="ja-JP" altLang="en-US"/>
          </a:p>
        </p:txBody>
      </p:sp>
      <p:sp>
        <p:nvSpPr>
          <p:cNvPr id="5" name="フッター プレースホルダー 4">
            <a:extLst>
              <a:ext uri="{FF2B5EF4-FFF2-40B4-BE49-F238E27FC236}">
                <a16:creationId xmlns:a16="http://schemas.microsoft.com/office/drawing/2014/main" id="{FEE81582-F7D7-3E5D-9822-C6AC4CEC201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DD5D739-389D-ACC5-1361-8BFC5B6807F5}"/>
              </a:ext>
            </a:extLst>
          </p:cNvPr>
          <p:cNvSpPr>
            <a:spLocks noGrp="1"/>
          </p:cNvSpPr>
          <p:nvPr>
            <p:ph type="sldNum" sz="quarter" idx="12"/>
          </p:nvPr>
        </p:nvSpPr>
        <p:spPr/>
        <p:txBody>
          <a:bodyPr/>
          <a:lstStyle/>
          <a:p>
            <a:fld id="{B75AF6F0-7E9D-482C-AA17-3FD6CB7ECC19}" type="slidenum">
              <a:rPr kumimoji="1" lang="ja-JP" altLang="en-US" smtClean="0"/>
              <a:t>‹#›</a:t>
            </a:fld>
            <a:endParaRPr kumimoji="1" lang="ja-JP" altLang="en-US"/>
          </a:p>
        </p:txBody>
      </p:sp>
    </p:spTree>
    <p:extLst>
      <p:ext uri="{BB962C8B-B14F-4D97-AF65-F5344CB8AC3E}">
        <p14:creationId xmlns:p14="http://schemas.microsoft.com/office/powerpoint/2010/main" val="2462321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259033-9729-727B-6542-F6CD8EBEA5E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D8D7669-FB18-C5B2-A0B0-8E67FA472920}"/>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44BDE2F-1949-4BED-250B-2A53662E2F22}"/>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1F83550C-B1DA-4E6C-3603-F5864A4A9099}"/>
              </a:ext>
            </a:extLst>
          </p:cNvPr>
          <p:cNvSpPr>
            <a:spLocks noGrp="1"/>
          </p:cNvSpPr>
          <p:nvPr>
            <p:ph type="dt" sz="half" idx="10"/>
          </p:nvPr>
        </p:nvSpPr>
        <p:spPr/>
        <p:txBody>
          <a:bodyPr/>
          <a:lstStyle/>
          <a:p>
            <a:fld id="{32E17962-10BD-4417-B329-E2FD317CA7A1}" type="datetimeFigureOut">
              <a:rPr kumimoji="1" lang="ja-JP" altLang="en-US" smtClean="0"/>
              <a:t>2024/3/1</a:t>
            </a:fld>
            <a:endParaRPr kumimoji="1" lang="ja-JP" altLang="en-US"/>
          </a:p>
        </p:txBody>
      </p:sp>
      <p:sp>
        <p:nvSpPr>
          <p:cNvPr id="6" name="フッター プレースホルダー 5">
            <a:extLst>
              <a:ext uri="{FF2B5EF4-FFF2-40B4-BE49-F238E27FC236}">
                <a16:creationId xmlns:a16="http://schemas.microsoft.com/office/drawing/2014/main" id="{97D06E3C-B6D1-5FB8-B1CD-38E8D770918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1BC7674-0B61-FA29-EC19-4F01BF2A9631}"/>
              </a:ext>
            </a:extLst>
          </p:cNvPr>
          <p:cNvSpPr>
            <a:spLocks noGrp="1"/>
          </p:cNvSpPr>
          <p:nvPr>
            <p:ph type="sldNum" sz="quarter" idx="12"/>
          </p:nvPr>
        </p:nvSpPr>
        <p:spPr/>
        <p:txBody>
          <a:bodyPr/>
          <a:lstStyle/>
          <a:p>
            <a:fld id="{B75AF6F0-7E9D-482C-AA17-3FD6CB7ECC19}" type="slidenum">
              <a:rPr kumimoji="1" lang="ja-JP" altLang="en-US" smtClean="0"/>
              <a:t>‹#›</a:t>
            </a:fld>
            <a:endParaRPr kumimoji="1" lang="ja-JP" altLang="en-US"/>
          </a:p>
        </p:txBody>
      </p:sp>
    </p:spTree>
    <p:extLst>
      <p:ext uri="{BB962C8B-B14F-4D97-AF65-F5344CB8AC3E}">
        <p14:creationId xmlns:p14="http://schemas.microsoft.com/office/powerpoint/2010/main" val="3014506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A473B4-F3FB-FE78-02F2-6CE5036D911E}"/>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51FD06F-4FC4-6CCC-EF1E-4F169C62FB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EC5557E2-3379-7242-3369-CEFEE0E62497}"/>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5D80420-B1A9-0F9B-DB5F-FC3D8CA301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52D0E67-BD5B-A24A-FCA5-FD8CA093BA6E}"/>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819CECE-D2DF-3313-E508-FD986663CB6B}"/>
              </a:ext>
            </a:extLst>
          </p:cNvPr>
          <p:cNvSpPr>
            <a:spLocks noGrp="1"/>
          </p:cNvSpPr>
          <p:nvPr>
            <p:ph type="dt" sz="half" idx="10"/>
          </p:nvPr>
        </p:nvSpPr>
        <p:spPr/>
        <p:txBody>
          <a:bodyPr/>
          <a:lstStyle/>
          <a:p>
            <a:fld id="{32E17962-10BD-4417-B329-E2FD317CA7A1}" type="datetimeFigureOut">
              <a:rPr kumimoji="1" lang="ja-JP" altLang="en-US" smtClean="0"/>
              <a:t>2024/3/1</a:t>
            </a:fld>
            <a:endParaRPr kumimoji="1" lang="ja-JP" altLang="en-US"/>
          </a:p>
        </p:txBody>
      </p:sp>
      <p:sp>
        <p:nvSpPr>
          <p:cNvPr id="8" name="フッター プレースホルダー 7">
            <a:extLst>
              <a:ext uri="{FF2B5EF4-FFF2-40B4-BE49-F238E27FC236}">
                <a16:creationId xmlns:a16="http://schemas.microsoft.com/office/drawing/2014/main" id="{4DA48151-ED32-9A18-C8F8-59C65CCE7146}"/>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1F1EDBEE-7AA9-7A86-4CC1-805902268519}"/>
              </a:ext>
            </a:extLst>
          </p:cNvPr>
          <p:cNvSpPr>
            <a:spLocks noGrp="1"/>
          </p:cNvSpPr>
          <p:nvPr>
            <p:ph type="sldNum" sz="quarter" idx="12"/>
          </p:nvPr>
        </p:nvSpPr>
        <p:spPr/>
        <p:txBody>
          <a:bodyPr/>
          <a:lstStyle/>
          <a:p>
            <a:fld id="{B75AF6F0-7E9D-482C-AA17-3FD6CB7ECC19}" type="slidenum">
              <a:rPr kumimoji="1" lang="ja-JP" altLang="en-US" smtClean="0"/>
              <a:t>‹#›</a:t>
            </a:fld>
            <a:endParaRPr kumimoji="1" lang="ja-JP" altLang="en-US"/>
          </a:p>
        </p:txBody>
      </p:sp>
    </p:spTree>
    <p:extLst>
      <p:ext uri="{BB962C8B-B14F-4D97-AF65-F5344CB8AC3E}">
        <p14:creationId xmlns:p14="http://schemas.microsoft.com/office/powerpoint/2010/main" val="2564955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B2786C-00D6-D668-4F79-B99E443EA41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7032D54-393B-9ACF-E4A9-A2657D9B9505}"/>
              </a:ext>
            </a:extLst>
          </p:cNvPr>
          <p:cNvSpPr>
            <a:spLocks noGrp="1"/>
          </p:cNvSpPr>
          <p:nvPr>
            <p:ph type="dt" sz="half" idx="10"/>
          </p:nvPr>
        </p:nvSpPr>
        <p:spPr/>
        <p:txBody>
          <a:bodyPr/>
          <a:lstStyle/>
          <a:p>
            <a:fld id="{32E17962-10BD-4417-B329-E2FD317CA7A1}" type="datetimeFigureOut">
              <a:rPr kumimoji="1" lang="ja-JP" altLang="en-US" smtClean="0"/>
              <a:t>2024/3/1</a:t>
            </a:fld>
            <a:endParaRPr kumimoji="1" lang="ja-JP" altLang="en-US"/>
          </a:p>
        </p:txBody>
      </p:sp>
      <p:sp>
        <p:nvSpPr>
          <p:cNvPr id="4" name="フッター プレースホルダー 3">
            <a:extLst>
              <a:ext uri="{FF2B5EF4-FFF2-40B4-BE49-F238E27FC236}">
                <a16:creationId xmlns:a16="http://schemas.microsoft.com/office/drawing/2014/main" id="{8D803CC8-13B7-835E-F670-62F559D6105B}"/>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B132B78-E1DE-C89E-3719-92475DD1A27C}"/>
              </a:ext>
            </a:extLst>
          </p:cNvPr>
          <p:cNvSpPr>
            <a:spLocks noGrp="1"/>
          </p:cNvSpPr>
          <p:nvPr>
            <p:ph type="sldNum" sz="quarter" idx="12"/>
          </p:nvPr>
        </p:nvSpPr>
        <p:spPr/>
        <p:txBody>
          <a:bodyPr/>
          <a:lstStyle/>
          <a:p>
            <a:fld id="{B75AF6F0-7E9D-482C-AA17-3FD6CB7ECC19}" type="slidenum">
              <a:rPr kumimoji="1" lang="ja-JP" altLang="en-US" smtClean="0"/>
              <a:t>‹#›</a:t>
            </a:fld>
            <a:endParaRPr kumimoji="1" lang="ja-JP" altLang="en-US"/>
          </a:p>
        </p:txBody>
      </p:sp>
    </p:spTree>
    <p:extLst>
      <p:ext uri="{BB962C8B-B14F-4D97-AF65-F5344CB8AC3E}">
        <p14:creationId xmlns:p14="http://schemas.microsoft.com/office/powerpoint/2010/main" val="2833137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BEB7C57-609D-406D-0CE8-882C39536386}"/>
              </a:ext>
            </a:extLst>
          </p:cNvPr>
          <p:cNvSpPr>
            <a:spLocks noGrp="1"/>
          </p:cNvSpPr>
          <p:nvPr>
            <p:ph type="dt" sz="half" idx="10"/>
          </p:nvPr>
        </p:nvSpPr>
        <p:spPr/>
        <p:txBody>
          <a:bodyPr/>
          <a:lstStyle/>
          <a:p>
            <a:fld id="{32E17962-10BD-4417-B329-E2FD317CA7A1}" type="datetimeFigureOut">
              <a:rPr kumimoji="1" lang="ja-JP" altLang="en-US" smtClean="0"/>
              <a:t>2024/3/1</a:t>
            </a:fld>
            <a:endParaRPr kumimoji="1" lang="ja-JP" altLang="en-US"/>
          </a:p>
        </p:txBody>
      </p:sp>
      <p:sp>
        <p:nvSpPr>
          <p:cNvPr id="3" name="フッター プレースホルダー 2">
            <a:extLst>
              <a:ext uri="{FF2B5EF4-FFF2-40B4-BE49-F238E27FC236}">
                <a16:creationId xmlns:a16="http://schemas.microsoft.com/office/drawing/2014/main" id="{3451CFCE-0C01-6D7A-0B8B-9ED6802D4373}"/>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24B8E7E-EC71-9B2B-36D0-40B7692E7B27}"/>
              </a:ext>
            </a:extLst>
          </p:cNvPr>
          <p:cNvSpPr>
            <a:spLocks noGrp="1"/>
          </p:cNvSpPr>
          <p:nvPr>
            <p:ph type="sldNum" sz="quarter" idx="12"/>
          </p:nvPr>
        </p:nvSpPr>
        <p:spPr/>
        <p:txBody>
          <a:bodyPr/>
          <a:lstStyle/>
          <a:p>
            <a:fld id="{B75AF6F0-7E9D-482C-AA17-3FD6CB7ECC19}" type="slidenum">
              <a:rPr kumimoji="1" lang="ja-JP" altLang="en-US" smtClean="0"/>
              <a:t>‹#›</a:t>
            </a:fld>
            <a:endParaRPr kumimoji="1" lang="ja-JP" altLang="en-US"/>
          </a:p>
        </p:txBody>
      </p:sp>
    </p:spTree>
    <p:extLst>
      <p:ext uri="{BB962C8B-B14F-4D97-AF65-F5344CB8AC3E}">
        <p14:creationId xmlns:p14="http://schemas.microsoft.com/office/powerpoint/2010/main" val="4090002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F5E6AA-CBB8-F25B-3933-33D594EFE78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484B7E7-9829-CCE7-6312-D0D0118908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2E7AB96A-2512-883A-A44B-C10469B3D0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5EBA5FE-5270-7ABA-236A-A4B2462B91E8}"/>
              </a:ext>
            </a:extLst>
          </p:cNvPr>
          <p:cNvSpPr>
            <a:spLocks noGrp="1"/>
          </p:cNvSpPr>
          <p:nvPr>
            <p:ph type="dt" sz="half" idx="10"/>
          </p:nvPr>
        </p:nvSpPr>
        <p:spPr/>
        <p:txBody>
          <a:bodyPr/>
          <a:lstStyle/>
          <a:p>
            <a:fld id="{32E17962-10BD-4417-B329-E2FD317CA7A1}" type="datetimeFigureOut">
              <a:rPr kumimoji="1" lang="ja-JP" altLang="en-US" smtClean="0"/>
              <a:t>2024/3/1</a:t>
            </a:fld>
            <a:endParaRPr kumimoji="1" lang="ja-JP" altLang="en-US"/>
          </a:p>
        </p:txBody>
      </p:sp>
      <p:sp>
        <p:nvSpPr>
          <p:cNvPr id="6" name="フッター プレースホルダー 5">
            <a:extLst>
              <a:ext uri="{FF2B5EF4-FFF2-40B4-BE49-F238E27FC236}">
                <a16:creationId xmlns:a16="http://schemas.microsoft.com/office/drawing/2014/main" id="{50D91D4E-C0A1-509B-1FE6-1C5BC79E2FE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A3D22E8-FE3F-0948-F243-D20C63EC5D92}"/>
              </a:ext>
            </a:extLst>
          </p:cNvPr>
          <p:cNvSpPr>
            <a:spLocks noGrp="1"/>
          </p:cNvSpPr>
          <p:nvPr>
            <p:ph type="sldNum" sz="quarter" idx="12"/>
          </p:nvPr>
        </p:nvSpPr>
        <p:spPr/>
        <p:txBody>
          <a:bodyPr/>
          <a:lstStyle/>
          <a:p>
            <a:fld id="{B75AF6F0-7E9D-482C-AA17-3FD6CB7ECC19}" type="slidenum">
              <a:rPr kumimoji="1" lang="ja-JP" altLang="en-US" smtClean="0"/>
              <a:t>‹#›</a:t>
            </a:fld>
            <a:endParaRPr kumimoji="1" lang="ja-JP" altLang="en-US"/>
          </a:p>
        </p:txBody>
      </p:sp>
    </p:spTree>
    <p:extLst>
      <p:ext uri="{BB962C8B-B14F-4D97-AF65-F5344CB8AC3E}">
        <p14:creationId xmlns:p14="http://schemas.microsoft.com/office/powerpoint/2010/main" val="891119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80A963-2C00-6B1D-5839-998E47E93D0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74D8FE2-EAF3-DF72-B63C-E7F3088D27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017D5978-571A-039D-9BA0-74AF961226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ACCD246-6A62-C679-F95D-72C9F5E51676}"/>
              </a:ext>
            </a:extLst>
          </p:cNvPr>
          <p:cNvSpPr>
            <a:spLocks noGrp="1"/>
          </p:cNvSpPr>
          <p:nvPr>
            <p:ph type="dt" sz="half" idx="10"/>
          </p:nvPr>
        </p:nvSpPr>
        <p:spPr/>
        <p:txBody>
          <a:bodyPr/>
          <a:lstStyle/>
          <a:p>
            <a:fld id="{32E17962-10BD-4417-B329-E2FD317CA7A1}" type="datetimeFigureOut">
              <a:rPr kumimoji="1" lang="ja-JP" altLang="en-US" smtClean="0"/>
              <a:t>2024/3/1</a:t>
            </a:fld>
            <a:endParaRPr kumimoji="1" lang="ja-JP" altLang="en-US"/>
          </a:p>
        </p:txBody>
      </p:sp>
      <p:sp>
        <p:nvSpPr>
          <p:cNvPr id="6" name="フッター プレースホルダー 5">
            <a:extLst>
              <a:ext uri="{FF2B5EF4-FFF2-40B4-BE49-F238E27FC236}">
                <a16:creationId xmlns:a16="http://schemas.microsoft.com/office/drawing/2014/main" id="{CB0FA58D-A0B8-D1C8-542F-DA6E3A1B2BE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0A1AC87-9D83-F945-E262-6C0C012EF144}"/>
              </a:ext>
            </a:extLst>
          </p:cNvPr>
          <p:cNvSpPr>
            <a:spLocks noGrp="1"/>
          </p:cNvSpPr>
          <p:nvPr>
            <p:ph type="sldNum" sz="quarter" idx="12"/>
          </p:nvPr>
        </p:nvSpPr>
        <p:spPr/>
        <p:txBody>
          <a:bodyPr/>
          <a:lstStyle/>
          <a:p>
            <a:fld id="{B75AF6F0-7E9D-482C-AA17-3FD6CB7ECC19}" type="slidenum">
              <a:rPr kumimoji="1" lang="ja-JP" altLang="en-US" smtClean="0"/>
              <a:t>‹#›</a:t>
            </a:fld>
            <a:endParaRPr kumimoji="1" lang="ja-JP" altLang="en-US"/>
          </a:p>
        </p:txBody>
      </p:sp>
    </p:spTree>
    <p:extLst>
      <p:ext uri="{BB962C8B-B14F-4D97-AF65-F5344CB8AC3E}">
        <p14:creationId xmlns:p14="http://schemas.microsoft.com/office/powerpoint/2010/main" val="3485741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FC7E3EF-93CB-6DAA-2825-BA9409974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183FF28-0342-6468-DC48-D3284F43E5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7B8270B-E73C-CBFA-C3BB-9F8525210D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E17962-10BD-4417-B329-E2FD317CA7A1}" type="datetimeFigureOut">
              <a:rPr kumimoji="1" lang="ja-JP" altLang="en-US" smtClean="0"/>
              <a:t>2024/3/1</a:t>
            </a:fld>
            <a:endParaRPr kumimoji="1" lang="ja-JP" altLang="en-US"/>
          </a:p>
        </p:txBody>
      </p:sp>
      <p:sp>
        <p:nvSpPr>
          <p:cNvPr id="5" name="フッター プレースホルダー 4">
            <a:extLst>
              <a:ext uri="{FF2B5EF4-FFF2-40B4-BE49-F238E27FC236}">
                <a16:creationId xmlns:a16="http://schemas.microsoft.com/office/drawing/2014/main" id="{5B367AA9-1695-22F0-CFD9-A0DBC2B12D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2288949-2B68-7A7B-9AAC-252C4617D4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5AF6F0-7E9D-482C-AA17-3FD6CB7ECC19}" type="slidenum">
              <a:rPr kumimoji="1" lang="ja-JP" altLang="en-US" smtClean="0"/>
              <a:t>‹#›</a:t>
            </a:fld>
            <a:endParaRPr kumimoji="1" lang="ja-JP" altLang="en-US"/>
          </a:p>
        </p:txBody>
      </p:sp>
    </p:spTree>
    <p:extLst>
      <p:ext uri="{BB962C8B-B14F-4D97-AF65-F5344CB8AC3E}">
        <p14:creationId xmlns:p14="http://schemas.microsoft.com/office/powerpoint/2010/main" val="2374281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jpg"/><Relationship Id="rId7"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web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F552DCA-77C0-D8F6-DAB9-028610B4DA7F}"/>
              </a:ext>
            </a:extLst>
          </p:cNvPr>
          <p:cNvSpPr txBox="1"/>
          <p:nvPr/>
        </p:nvSpPr>
        <p:spPr>
          <a:xfrm>
            <a:off x="2516864" y="2566657"/>
            <a:ext cx="6476172" cy="707886"/>
          </a:xfrm>
          <a:prstGeom prst="rect">
            <a:avLst/>
          </a:prstGeom>
          <a:noFill/>
        </p:spPr>
        <p:txBody>
          <a:bodyPr wrap="square" rtlCol="0">
            <a:spAutoFit/>
          </a:bodyPr>
          <a:lstStyle/>
          <a:p>
            <a:pPr algn="ctr"/>
            <a:r>
              <a:rPr kumimoji="1" lang="ja-JP" altLang="en-US" sz="4000" dirty="0">
                <a:latin typeface="ＭＳ Ｐゴシック" panose="020B0600070205080204" pitchFamily="50" charset="-128"/>
                <a:ea typeface="ＭＳ Ｐゴシック" panose="020B0600070205080204" pitchFamily="50" charset="-128"/>
              </a:rPr>
              <a:t>心拍数・</a:t>
            </a:r>
            <a:r>
              <a:rPr lang="ja-JP" altLang="en-US" sz="4000" dirty="0">
                <a:latin typeface="ＭＳ Ｐゴシック" panose="020B0600070205080204" pitchFamily="50" charset="-128"/>
                <a:ea typeface="ＭＳ Ｐゴシック" panose="020B0600070205080204" pitchFamily="50" charset="-128"/>
              </a:rPr>
              <a:t>発汗</a:t>
            </a:r>
            <a:r>
              <a:rPr kumimoji="1" lang="ja-JP" altLang="en-US" sz="4000" dirty="0">
                <a:latin typeface="ＭＳ Ｐゴシック" panose="020B0600070205080204" pitchFamily="50" charset="-128"/>
                <a:ea typeface="ＭＳ Ｐゴシック" panose="020B0600070205080204" pitchFamily="50" charset="-128"/>
              </a:rPr>
              <a:t>の</a:t>
            </a:r>
            <a:r>
              <a:rPr lang="ja-JP" altLang="en-US" sz="4000" dirty="0">
                <a:latin typeface="ＭＳ Ｐゴシック" panose="020B0600070205080204" pitchFamily="50" charset="-128"/>
                <a:ea typeface="ＭＳ Ｐゴシック" panose="020B0600070205080204" pitchFamily="50" charset="-128"/>
              </a:rPr>
              <a:t>計測体験</a:t>
            </a:r>
            <a:endParaRPr lang="en-US" altLang="ja-JP" sz="4000" dirty="0">
              <a:latin typeface="ＭＳ Ｐゴシック" panose="020B0600070205080204" pitchFamily="50" charset="-128"/>
              <a:ea typeface="ＭＳ Ｐゴシック" panose="020B0600070205080204" pitchFamily="50" charset="-128"/>
            </a:endParaRPr>
          </a:p>
        </p:txBody>
      </p:sp>
      <p:sp>
        <p:nvSpPr>
          <p:cNvPr id="3" name="テキスト ボックス 2">
            <a:extLst>
              <a:ext uri="{FF2B5EF4-FFF2-40B4-BE49-F238E27FC236}">
                <a16:creationId xmlns:a16="http://schemas.microsoft.com/office/drawing/2014/main" id="{0A00A7C4-DB79-7369-A79A-41E64C9DF303}"/>
              </a:ext>
            </a:extLst>
          </p:cNvPr>
          <p:cNvSpPr txBox="1"/>
          <p:nvPr/>
        </p:nvSpPr>
        <p:spPr>
          <a:xfrm>
            <a:off x="4123734" y="3728313"/>
            <a:ext cx="3262432" cy="830997"/>
          </a:xfrm>
          <a:prstGeom prst="rect">
            <a:avLst/>
          </a:prstGeom>
          <a:noFill/>
        </p:spPr>
        <p:txBody>
          <a:bodyPr wrap="none" rtlCol="0">
            <a:spAutoFit/>
          </a:bodyPr>
          <a:lstStyle/>
          <a:p>
            <a:pPr algn="ctr"/>
            <a:r>
              <a:rPr lang="ja-JP" altLang="en-US" sz="2400" dirty="0">
                <a:latin typeface="ＭＳ Ｐゴシック" panose="020B0600070205080204" pitchFamily="50" charset="-128"/>
                <a:ea typeface="ＭＳ Ｐゴシック" panose="020B0600070205080204" pitchFamily="50" charset="-128"/>
              </a:rPr>
              <a:t>文京学院大学人間学部</a:t>
            </a:r>
            <a:endParaRPr lang="en-US" altLang="ja-JP" sz="2400" dirty="0">
              <a:latin typeface="ＭＳ Ｐゴシック" panose="020B0600070205080204" pitchFamily="50" charset="-128"/>
              <a:ea typeface="ＭＳ Ｐゴシック" panose="020B0600070205080204" pitchFamily="50" charset="-128"/>
            </a:endParaRPr>
          </a:p>
          <a:p>
            <a:pPr algn="ctr"/>
            <a:r>
              <a:rPr lang="ja-JP" altLang="en-US" sz="2400" dirty="0">
                <a:latin typeface="ＭＳ Ｐゴシック" panose="020B0600070205080204" pitchFamily="50" charset="-128"/>
                <a:ea typeface="ＭＳ Ｐゴシック" panose="020B0600070205080204" pitchFamily="50" charset="-128"/>
              </a:rPr>
              <a:t>重田 真宏</a:t>
            </a:r>
            <a:endParaRPr lang="en-US" altLang="ja-JP" sz="24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735497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688FF-531D-82FD-5AF3-520602A17564}"/>
            </a:ext>
          </a:extLst>
        </p:cNvPr>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5B57DBC1-1204-D442-B2A4-AAAD1A7D45E3}"/>
              </a:ext>
            </a:extLst>
          </p:cNvPr>
          <p:cNvSpPr txBox="1"/>
          <p:nvPr/>
        </p:nvSpPr>
        <p:spPr>
          <a:xfrm>
            <a:off x="572926" y="292375"/>
            <a:ext cx="2960178" cy="461665"/>
          </a:xfrm>
          <a:prstGeom prst="rect">
            <a:avLst/>
          </a:prstGeom>
          <a:noFill/>
        </p:spPr>
        <p:txBody>
          <a:bodyPr wrap="square" rtlCol="0">
            <a:spAutoFit/>
          </a:bodyPr>
          <a:lstStyle/>
          <a:p>
            <a:r>
              <a:rPr lang="en-US" altLang="ja-JP" sz="2400" dirty="0">
                <a:latin typeface="ＭＳ Ｐゴシック" panose="020B0600070205080204" pitchFamily="50" charset="-128"/>
                <a:ea typeface="ＭＳ Ｐゴシック" panose="020B0600070205080204" pitchFamily="50" charset="-128"/>
              </a:rPr>
              <a:t>SCR</a:t>
            </a:r>
            <a:r>
              <a:rPr lang="ja-JP" altLang="en-US" sz="2400" dirty="0">
                <a:latin typeface="ＭＳ Ｐゴシック" panose="020B0600070205080204" pitchFamily="50" charset="-128"/>
                <a:ea typeface="ＭＳ Ｐゴシック" panose="020B0600070205080204" pitchFamily="50" charset="-128"/>
              </a:rPr>
              <a:t>・</a:t>
            </a:r>
            <a:r>
              <a:rPr lang="en-US" altLang="ja-JP" sz="2400" dirty="0">
                <a:latin typeface="ＭＳ Ｐゴシック" panose="020B0600070205080204" pitchFamily="50" charset="-128"/>
                <a:ea typeface="ＭＳ Ｐゴシック" panose="020B0600070205080204" pitchFamily="50" charset="-128"/>
              </a:rPr>
              <a:t>SCL</a:t>
            </a:r>
            <a:endParaRPr lang="ja-JP" altLang="en-US" sz="2400" dirty="0">
              <a:latin typeface="ＭＳ Ｐゴシック" panose="020B0600070205080204" pitchFamily="50" charset="-128"/>
              <a:ea typeface="ＭＳ Ｐゴシック" panose="020B0600070205080204" pitchFamily="50" charset="-128"/>
            </a:endParaRPr>
          </a:p>
        </p:txBody>
      </p:sp>
      <p:pic>
        <p:nvPicPr>
          <p:cNvPr id="9" name="図 8">
            <a:extLst>
              <a:ext uri="{FF2B5EF4-FFF2-40B4-BE49-F238E27FC236}">
                <a16:creationId xmlns:a16="http://schemas.microsoft.com/office/drawing/2014/main" id="{3A817166-9CCE-8EAE-C26F-F46CB24C9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926" y="1275702"/>
            <a:ext cx="8355106" cy="4728737"/>
          </a:xfrm>
          <a:prstGeom prst="rect">
            <a:avLst/>
          </a:prstGeom>
        </p:spPr>
      </p:pic>
      <p:sp>
        <p:nvSpPr>
          <p:cNvPr id="12" name="Text Box 12">
            <a:extLst>
              <a:ext uri="{FF2B5EF4-FFF2-40B4-BE49-F238E27FC236}">
                <a16:creationId xmlns:a16="http://schemas.microsoft.com/office/drawing/2014/main" id="{0936F58E-753F-E41B-6449-B361F1904211}"/>
              </a:ext>
            </a:extLst>
          </p:cNvPr>
          <p:cNvSpPr txBox="1">
            <a:spLocks noChangeArrowheads="1"/>
          </p:cNvSpPr>
          <p:nvPr/>
        </p:nvSpPr>
        <p:spPr bwMode="auto">
          <a:xfrm>
            <a:off x="735107" y="875592"/>
            <a:ext cx="9793697" cy="400110"/>
          </a:xfrm>
          <a:prstGeom prst="rect">
            <a:avLst/>
          </a:prstGeom>
          <a:noFill/>
          <a:ln w="9525">
            <a:noFill/>
            <a:miter lim="800000"/>
            <a:headEnd/>
            <a:tailEnd/>
          </a:ln>
          <a:effectLst/>
        </p:spPr>
        <p:txBody>
          <a:bodyPr wrap="square">
            <a:spAutoFit/>
          </a:bodyPr>
          <a:lstStyle/>
          <a:p>
            <a:r>
              <a:rPr lang="ja-JP" altLang="en-US" sz="2000" dirty="0">
                <a:latin typeface="ＭＳ Ｐゴシック" panose="020B0600070205080204" pitchFamily="50" charset="-128"/>
                <a:ea typeface="ＭＳ Ｐゴシック" panose="020B0600070205080204" pitchFamily="50" charset="-128"/>
              </a:rPr>
              <a:t>実験：モデルガンを用いた射撃課題（合計</a:t>
            </a:r>
            <a:r>
              <a:rPr lang="en-US" altLang="ja-JP" sz="2000" dirty="0">
                <a:latin typeface="ＭＳ Ｐゴシック" panose="020B0600070205080204" pitchFamily="50" charset="-128"/>
                <a:ea typeface="ＭＳ Ｐゴシック" panose="020B0600070205080204" pitchFamily="50" charset="-128"/>
              </a:rPr>
              <a:t>5</a:t>
            </a:r>
            <a:r>
              <a:rPr lang="ja-JP" altLang="en-US" sz="2000" dirty="0">
                <a:latin typeface="ＭＳ Ｐゴシック" panose="020B0600070205080204" pitchFamily="50" charset="-128"/>
                <a:ea typeface="ＭＳ Ｐゴシック" panose="020B0600070205080204" pitchFamily="50" charset="-128"/>
              </a:rPr>
              <a:t>発を</a:t>
            </a:r>
            <a:r>
              <a:rPr lang="en-US" altLang="ja-JP" sz="2000" dirty="0">
                <a:latin typeface="ＭＳ Ｐゴシック" panose="020B0600070205080204" pitchFamily="50" charset="-128"/>
                <a:ea typeface="ＭＳ Ｐゴシック" panose="020B0600070205080204" pitchFamily="50" charset="-128"/>
              </a:rPr>
              <a:t>10</a:t>
            </a:r>
            <a:r>
              <a:rPr lang="ja-JP" altLang="en-US" sz="2000" dirty="0">
                <a:latin typeface="ＭＳ Ｐゴシック" panose="020B0600070205080204" pitchFamily="50" charset="-128"/>
                <a:ea typeface="ＭＳ Ｐゴシック" panose="020B0600070205080204" pitchFamily="50" charset="-128"/>
              </a:rPr>
              <a:t>秒間隔で発射）</a:t>
            </a:r>
          </a:p>
        </p:txBody>
      </p:sp>
      <p:sp>
        <p:nvSpPr>
          <p:cNvPr id="15" name="テキスト ボックス 14">
            <a:extLst>
              <a:ext uri="{FF2B5EF4-FFF2-40B4-BE49-F238E27FC236}">
                <a16:creationId xmlns:a16="http://schemas.microsoft.com/office/drawing/2014/main" id="{D251F860-CA60-0A3B-9ADC-E4EBCEF2F595}"/>
              </a:ext>
            </a:extLst>
          </p:cNvPr>
          <p:cNvSpPr txBox="1"/>
          <p:nvPr/>
        </p:nvSpPr>
        <p:spPr>
          <a:xfrm>
            <a:off x="8257310" y="2112130"/>
            <a:ext cx="3800220" cy="646331"/>
          </a:xfrm>
          <a:prstGeom prst="rect">
            <a:avLst/>
          </a:prstGeom>
          <a:noFill/>
        </p:spPr>
        <p:txBody>
          <a:bodyPr wrap="square">
            <a:spAutoFit/>
          </a:bodyPr>
          <a:lstStyle/>
          <a:p>
            <a:r>
              <a:rPr lang="ja-JP" altLang="en-US" sz="1800" dirty="0">
                <a:latin typeface="ＭＳ Ｐゴシック" panose="020B0600070205080204" pitchFamily="50" charset="-128"/>
                <a:ea typeface="ＭＳ Ｐゴシック" panose="020B0600070205080204" pitchFamily="50" charset="-128"/>
              </a:rPr>
              <a:t>・</a:t>
            </a:r>
            <a:r>
              <a:rPr lang="en-US" altLang="ja-JP" sz="1800" dirty="0">
                <a:latin typeface="ＭＳ Ｐゴシック" panose="020B0600070205080204" pitchFamily="50" charset="-128"/>
                <a:ea typeface="ＭＳ Ｐゴシック" panose="020B0600070205080204" pitchFamily="50" charset="-128"/>
              </a:rPr>
              <a:t>SCR</a:t>
            </a:r>
            <a:r>
              <a:rPr lang="ja-JP" altLang="en-US" sz="1800"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一過性の反応</a:t>
            </a:r>
            <a:r>
              <a:rPr lang="en-US" altLang="ja-JP" dirty="0">
                <a:latin typeface="ＭＳ Ｐゴシック" panose="020B0600070205080204" pitchFamily="50" charset="-128"/>
                <a:ea typeface="ＭＳ Ｐゴシック" panose="020B0600070205080204" pitchFamily="50" charset="-128"/>
              </a:rPr>
              <a:t>(Response)</a:t>
            </a:r>
            <a:r>
              <a:rPr lang="ja-JP" altLang="en-US" dirty="0">
                <a:latin typeface="ＭＳ Ｐゴシック" panose="020B0600070205080204" pitchFamily="50" charset="-128"/>
                <a:ea typeface="ＭＳ Ｐゴシック" panose="020B0600070205080204" pitchFamily="50" charset="-128"/>
              </a:rPr>
              <a:t>」</a:t>
            </a:r>
            <a:endParaRPr lang="en-US" altLang="ja-JP" dirty="0">
              <a:latin typeface="ＭＳ Ｐゴシック" panose="020B0600070205080204" pitchFamily="50" charset="-128"/>
              <a:ea typeface="ＭＳ Ｐゴシック" panose="020B0600070205080204" pitchFamily="50" charset="-128"/>
            </a:endParaRPr>
          </a:p>
          <a:p>
            <a:r>
              <a:rPr lang="ja-JP" altLang="en-US" sz="1800" dirty="0">
                <a:latin typeface="ＭＳ Ｐゴシック" panose="020B0600070205080204" pitchFamily="50" charset="-128"/>
                <a:ea typeface="ＭＳ Ｐゴシック" panose="020B0600070205080204" pitchFamily="50" charset="-128"/>
              </a:rPr>
              <a:t>　→下矢印部分の反応</a:t>
            </a:r>
            <a:endParaRPr lang="en-US" altLang="ja-JP" sz="1800" dirty="0">
              <a:latin typeface="ＭＳ Ｐゴシック" panose="020B0600070205080204" pitchFamily="50" charset="-128"/>
              <a:ea typeface="ＭＳ Ｐゴシック" panose="020B0600070205080204" pitchFamily="50" charset="-128"/>
            </a:endParaRPr>
          </a:p>
        </p:txBody>
      </p:sp>
      <p:sp>
        <p:nvSpPr>
          <p:cNvPr id="22" name="テキスト ボックス 21">
            <a:extLst>
              <a:ext uri="{FF2B5EF4-FFF2-40B4-BE49-F238E27FC236}">
                <a16:creationId xmlns:a16="http://schemas.microsoft.com/office/drawing/2014/main" id="{3F317E37-7B18-D4B9-25BA-8C5BFF4A7952}"/>
              </a:ext>
            </a:extLst>
          </p:cNvPr>
          <p:cNvSpPr txBox="1"/>
          <p:nvPr/>
        </p:nvSpPr>
        <p:spPr>
          <a:xfrm>
            <a:off x="8257310" y="2973905"/>
            <a:ext cx="3765176" cy="646331"/>
          </a:xfrm>
          <a:prstGeom prst="rect">
            <a:avLst/>
          </a:prstGeom>
          <a:noFill/>
        </p:spPr>
        <p:txBody>
          <a:bodyPr wrap="square">
            <a:spAutoFit/>
          </a:bodyPr>
          <a:lstStyle/>
          <a:p>
            <a:r>
              <a:rPr lang="ja-JP" altLang="en-US" dirty="0">
                <a:latin typeface="ＭＳ Ｐゴシック" panose="020B0600070205080204" pitchFamily="50" charset="-128"/>
                <a:ea typeface="ＭＳ Ｐゴシック" panose="020B0600070205080204" pitchFamily="50" charset="-128"/>
              </a:rPr>
              <a:t>・</a:t>
            </a:r>
            <a:r>
              <a:rPr lang="en-US" altLang="ja-JP" dirty="0">
                <a:latin typeface="ＭＳ Ｐゴシック" panose="020B0600070205080204" pitchFamily="50" charset="-128"/>
                <a:ea typeface="ＭＳ Ｐゴシック" panose="020B0600070205080204" pitchFamily="50" charset="-128"/>
              </a:rPr>
              <a:t>SCL</a:t>
            </a:r>
            <a:r>
              <a:rPr lang="ja-JP" altLang="en-US" dirty="0">
                <a:latin typeface="ＭＳ Ｐゴシック" panose="020B0600070205080204" pitchFamily="50" charset="-128"/>
                <a:ea typeface="ＭＳ Ｐゴシック" panose="020B0600070205080204" pitchFamily="50" charset="-128"/>
              </a:rPr>
              <a:t>：「ゆっくりとした変動</a:t>
            </a:r>
            <a:r>
              <a:rPr lang="en-US" altLang="ja-JP" dirty="0">
                <a:latin typeface="ＭＳ Ｐゴシック" panose="020B0600070205080204" pitchFamily="50" charset="-128"/>
                <a:ea typeface="ＭＳ Ｐゴシック" panose="020B0600070205080204" pitchFamily="50" charset="-128"/>
              </a:rPr>
              <a:t>(Level)</a:t>
            </a:r>
            <a:r>
              <a:rPr lang="ja-JP" altLang="en-US" dirty="0">
                <a:latin typeface="ＭＳ Ｐゴシック" panose="020B0600070205080204" pitchFamily="50" charset="-128"/>
                <a:ea typeface="ＭＳ Ｐゴシック" panose="020B0600070205080204" pitchFamily="50" charset="-128"/>
              </a:rPr>
              <a:t>」</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　→全体のっぺりとした変動</a:t>
            </a:r>
            <a:endParaRPr lang="ja-JP" altLang="en-US" dirty="0"/>
          </a:p>
        </p:txBody>
      </p:sp>
      <p:sp>
        <p:nvSpPr>
          <p:cNvPr id="3" name="テキスト ボックス 2">
            <a:extLst>
              <a:ext uri="{FF2B5EF4-FFF2-40B4-BE49-F238E27FC236}">
                <a16:creationId xmlns:a16="http://schemas.microsoft.com/office/drawing/2014/main" id="{C8233C1A-8E21-A2B9-7E3E-E9640DFBE671}"/>
              </a:ext>
            </a:extLst>
          </p:cNvPr>
          <p:cNvSpPr txBox="1"/>
          <p:nvPr/>
        </p:nvSpPr>
        <p:spPr>
          <a:xfrm>
            <a:off x="3533104" y="2092035"/>
            <a:ext cx="1041169" cy="369332"/>
          </a:xfrm>
          <a:prstGeom prst="rect">
            <a:avLst/>
          </a:prstGeom>
          <a:noFill/>
        </p:spPr>
        <p:txBody>
          <a:bodyPr wrap="square">
            <a:spAutoFit/>
          </a:bodyPr>
          <a:lstStyle/>
          <a:p>
            <a:r>
              <a:rPr lang="en-US" altLang="ja-JP" sz="1800" dirty="0">
                <a:latin typeface="ＭＳ Ｐゴシック" panose="020B0600070205080204" pitchFamily="50" charset="-128"/>
                <a:ea typeface="ＭＳ Ｐゴシック" panose="020B0600070205080204" pitchFamily="50" charset="-128"/>
              </a:rPr>
              <a:t>SCR</a:t>
            </a:r>
            <a:endParaRPr lang="ja-JP" altLang="en-US" dirty="0"/>
          </a:p>
        </p:txBody>
      </p:sp>
      <p:sp>
        <p:nvSpPr>
          <p:cNvPr id="4" name="テキスト ボックス 3">
            <a:extLst>
              <a:ext uri="{FF2B5EF4-FFF2-40B4-BE49-F238E27FC236}">
                <a16:creationId xmlns:a16="http://schemas.microsoft.com/office/drawing/2014/main" id="{4BFC97AC-8060-BD3D-70B3-1547C043BBDC}"/>
              </a:ext>
            </a:extLst>
          </p:cNvPr>
          <p:cNvSpPr txBox="1"/>
          <p:nvPr/>
        </p:nvSpPr>
        <p:spPr>
          <a:xfrm>
            <a:off x="6096000" y="3297070"/>
            <a:ext cx="1041169" cy="369332"/>
          </a:xfrm>
          <a:prstGeom prst="rect">
            <a:avLst/>
          </a:prstGeom>
          <a:noFill/>
        </p:spPr>
        <p:txBody>
          <a:bodyPr wrap="square">
            <a:spAutoFit/>
          </a:bodyPr>
          <a:lstStyle/>
          <a:p>
            <a:r>
              <a:rPr lang="en-US" altLang="ja-JP" sz="1800" dirty="0">
                <a:latin typeface="ＭＳ Ｐゴシック" panose="020B0600070205080204" pitchFamily="50" charset="-128"/>
                <a:ea typeface="ＭＳ Ｐゴシック" panose="020B0600070205080204" pitchFamily="50" charset="-128"/>
              </a:rPr>
              <a:t>SCL</a:t>
            </a:r>
            <a:endParaRPr lang="ja-JP" altLang="en-US" dirty="0"/>
          </a:p>
        </p:txBody>
      </p:sp>
    </p:spTree>
    <p:extLst>
      <p:ext uri="{BB962C8B-B14F-4D97-AF65-F5344CB8AC3E}">
        <p14:creationId xmlns:p14="http://schemas.microsoft.com/office/powerpoint/2010/main" val="3664783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1538422-F2B9-4BD6-8130-B8178F289B04}"/>
              </a:ext>
            </a:extLst>
          </p:cNvPr>
          <p:cNvSpPr txBox="1"/>
          <p:nvPr/>
        </p:nvSpPr>
        <p:spPr>
          <a:xfrm>
            <a:off x="646973" y="412153"/>
            <a:ext cx="3477234" cy="461665"/>
          </a:xfrm>
          <a:prstGeom prst="rect">
            <a:avLst/>
          </a:prstGeom>
          <a:noFill/>
        </p:spPr>
        <p:txBody>
          <a:bodyPr wrap="none" rtlCol="0">
            <a:spAutoFit/>
          </a:bodyPr>
          <a:lstStyle/>
          <a:p>
            <a:r>
              <a:rPr lang="ja-JP" altLang="en-US" sz="2400" dirty="0">
                <a:latin typeface="ＭＳ Ｐゴシック" panose="020B0600070205080204" pitchFamily="50" charset="-128"/>
                <a:ea typeface="ＭＳ Ｐゴシック" panose="020B0600070205080204" pitchFamily="50" charset="-128"/>
              </a:rPr>
              <a:t>汗腺</a:t>
            </a:r>
            <a:r>
              <a:rPr lang="en-US" altLang="ja-JP" sz="2400" dirty="0">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アポクリン・エクリン</a:t>
            </a:r>
            <a:r>
              <a:rPr lang="en-US" altLang="ja-JP" sz="2400" dirty="0">
                <a:latin typeface="ＭＳ Ｐゴシック" panose="020B0600070205080204" pitchFamily="50" charset="-128"/>
                <a:ea typeface="ＭＳ Ｐゴシック" panose="020B0600070205080204" pitchFamily="50" charset="-128"/>
              </a:rPr>
              <a:t>)</a:t>
            </a:r>
            <a:endParaRPr lang="ja-JP" altLang="en-US" sz="2400" dirty="0">
              <a:latin typeface="ＭＳ Ｐゴシック" panose="020B0600070205080204" pitchFamily="50" charset="-128"/>
              <a:ea typeface="ＭＳ Ｐゴシック" panose="020B0600070205080204" pitchFamily="50" charset="-128"/>
            </a:endParaRPr>
          </a:p>
        </p:txBody>
      </p:sp>
      <p:sp>
        <p:nvSpPr>
          <p:cNvPr id="3" name="テキスト ボックス 2">
            <a:extLst>
              <a:ext uri="{FF2B5EF4-FFF2-40B4-BE49-F238E27FC236}">
                <a16:creationId xmlns:a16="http://schemas.microsoft.com/office/drawing/2014/main" id="{68529E7F-5D5E-4049-9BC6-9F5368C5E5E3}"/>
              </a:ext>
            </a:extLst>
          </p:cNvPr>
          <p:cNvSpPr txBox="1"/>
          <p:nvPr/>
        </p:nvSpPr>
        <p:spPr>
          <a:xfrm>
            <a:off x="812206" y="1076424"/>
            <a:ext cx="10705123" cy="646331"/>
          </a:xfrm>
          <a:prstGeom prst="rect">
            <a:avLst/>
          </a:prstGeom>
          <a:noFill/>
        </p:spPr>
        <p:txBody>
          <a:bodyPr wrap="square" rtlCol="0">
            <a:spAutoFit/>
          </a:bodyPr>
          <a:lstStyle/>
          <a:p>
            <a:r>
              <a:rPr lang="ja-JP" altLang="en-US" dirty="0">
                <a:latin typeface="ＭＳ Ｐゴシック" panose="020B0600070205080204" pitchFamily="50" charset="-128"/>
                <a:ea typeface="ＭＳ Ｐゴシック" panose="020B0600070205080204" pitchFamily="50" charset="-128"/>
              </a:rPr>
              <a:t>　発汗現象は、</a:t>
            </a:r>
            <a:r>
              <a:rPr lang="ja-JP" altLang="en-US" dirty="0">
                <a:solidFill>
                  <a:srgbClr val="FF0000"/>
                </a:solidFill>
                <a:latin typeface="ＭＳ Ｐゴシック" panose="020B0600070205080204" pitchFamily="50" charset="-128"/>
                <a:ea typeface="ＭＳ Ｐゴシック" panose="020B0600070205080204" pitchFamily="50" charset="-128"/>
              </a:rPr>
              <a:t>温熱性</a:t>
            </a:r>
            <a:r>
              <a:rPr lang="ja-JP" altLang="en-US" dirty="0">
                <a:latin typeface="ＭＳ Ｐゴシック" panose="020B0600070205080204" pitchFamily="50" charset="-128"/>
                <a:ea typeface="ＭＳ Ｐゴシック" panose="020B0600070205080204" pitchFamily="50" charset="-128"/>
              </a:rPr>
              <a:t>のものと</a:t>
            </a:r>
            <a:r>
              <a:rPr lang="ja-JP" altLang="en-US" dirty="0">
                <a:solidFill>
                  <a:srgbClr val="0070C0"/>
                </a:solidFill>
                <a:latin typeface="ＭＳ Ｐゴシック" panose="020B0600070205080204" pitchFamily="50" charset="-128"/>
                <a:ea typeface="ＭＳ Ｐゴシック" panose="020B0600070205080204" pitchFamily="50" charset="-128"/>
              </a:rPr>
              <a:t>精神性</a:t>
            </a:r>
            <a:r>
              <a:rPr lang="ja-JP" altLang="en-US" dirty="0">
                <a:latin typeface="ＭＳ Ｐゴシック" panose="020B0600070205080204" pitchFamily="50" charset="-128"/>
                <a:ea typeface="ＭＳ Ｐゴシック" panose="020B0600070205080204" pitchFamily="50" charset="-128"/>
              </a:rPr>
              <a:t>のものにわけられる。前者が</a:t>
            </a:r>
            <a:r>
              <a:rPr lang="ja-JP" altLang="en-US" dirty="0">
                <a:solidFill>
                  <a:srgbClr val="FF0000"/>
                </a:solidFill>
                <a:latin typeface="ＭＳ Ｐゴシック" panose="020B0600070205080204" pitchFamily="50" charset="-128"/>
                <a:ea typeface="ＭＳ Ｐゴシック" panose="020B0600070205080204" pitchFamily="50" charset="-128"/>
              </a:rPr>
              <a:t>体温調節</a:t>
            </a:r>
            <a:r>
              <a:rPr lang="ja-JP" altLang="en-US" dirty="0">
                <a:latin typeface="ＭＳ Ｐゴシック" panose="020B0600070205080204" pitchFamily="50" charset="-128"/>
                <a:ea typeface="ＭＳ Ｐゴシック" panose="020B0600070205080204" pitchFamily="50" charset="-128"/>
              </a:rPr>
              <a:t>を目的としたものであるのに対し、後者は</a:t>
            </a:r>
            <a:r>
              <a:rPr lang="en-US" altLang="ja-JP" dirty="0">
                <a:solidFill>
                  <a:srgbClr val="0070C0"/>
                </a:solidFill>
                <a:latin typeface="ＭＳ Ｐゴシック" panose="020B0600070205080204" pitchFamily="50" charset="-128"/>
                <a:ea typeface="ＭＳ Ｐゴシック" panose="020B0600070205080204" pitchFamily="50" charset="-128"/>
              </a:rPr>
              <a:t>”</a:t>
            </a:r>
            <a:r>
              <a:rPr lang="ja-JP" altLang="en-US" dirty="0">
                <a:solidFill>
                  <a:srgbClr val="0070C0"/>
                </a:solidFill>
                <a:latin typeface="ＭＳ Ｐゴシック" panose="020B0600070205080204" pitchFamily="50" charset="-128"/>
                <a:ea typeface="ＭＳ Ｐゴシック" panose="020B0600070205080204" pitchFamily="50" charset="-128"/>
              </a:rPr>
              <a:t>ここ</a:t>
            </a:r>
            <a:r>
              <a:rPr lang="ja-JP" altLang="en-US" dirty="0" err="1">
                <a:solidFill>
                  <a:srgbClr val="0070C0"/>
                </a:solidFill>
                <a:latin typeface="ＭＳ Ｐゴシック" panose="020B0600070205080204" pitchFamily="50" charset="-128"/>
                <a:ea typeface="ＭＳ Ｐゴシック" panose="020B0600070205080204" pitchFamily="50" charset="-128"/>
              </a:rPr>
              <a:t>ぞの</a:t>
            </a:r>
            <a:r>
              <a:rPr lang="ja-JP" altLang="en-US" dirty="0">
                <a:solidFill>
                  <a:srgbClr val="0070C0"/>
                </a:solidFill>
                <a:latin typeface="ＭＳ Ｐゴシック" panose="020B0600070205080204" pitchFamily="50" charset="-128"/>
                <a:ea typeface="ＭＳ Ｐゴシック" panose="020B0600070205080204" pitchFamily="50" charset="-128"/>
              </a:rPr>
              <a:t>場面</a:t>
            </a:r>
            <a:r>
              <a:rPr lang="en-US" altLang="ja-JP" dirty="0">
                <a:solidFill>
                  <a:srgbClr val="0070C0"/>
                </a:solidFill>
                <a:latin typeface="ＭＳ Ｐゴシック" panose="020B0600070205080204" pitchFamily="50" charset="-128"/>
                <a:ea typeface="ＭＳ Ｐゴシック" panose="020B0600070205080204" pitchFamily="50" charset="-128"/>
              </a:rPr>
              <a:t>”</a:t>
            </a:r>
            <a:r>
              <a:rPr lang="ja-JP" altLang="en-US" dirty="0">
                <a:solidFill>
                  <a:srgbClr val="0070C0"/>
                </a:solidFill>
                <a:latin typeface="ＭＳ Ｐゴシック" panose="020B0600070205080204" pitchFamily="50" charset="-128"/>
                <a:ea typeface="ＭＳ Ｐゴシック" panose="020B0600070205080204" pitchFamily="50" charset="-128"/>
              </a:rPr>
              <a:t>に臨む際</a:t>
            </a:r>
            <a:r>
              <a:rPr lang="ja-JP" altLang="en-US" dirty="0">
                <a:latin typeface="ＭＳ Ｐゴシック" panose="020B0600070205080204" pitchFamily="50" charset="-128"/>
                <a:ea typeface="ＭＳ Ｐゴシック" panose="020B0600070205080204" pitchFamily="50" charset="-128"/>
              </a:rPr>
              <a:t>、緊張やあがりの状態に伴うものである。</a:t>
            </a:r>
          </a:p>
        </p:txBody>
      </p:sp>
      <p:graphicFrame>
        <p:nvGraphicFramePr>
          <p:cNvPr id="4" name="Object 10">
            <a:extLst>
              <a:ext uri="{FF2B5EF4-FFF2-40B4-BE49-F238E27FC236}">
                <a16:creationId xmlns:a16="http://schemas.microsoft.com/office/drawing/2014/main" id="{AC1F6714-D193-44D0-A851-E179245A6322}"/>
              </a:ext>
            </a:extLst>
          </p:cNvPr>
          <p:cNvGraphicFramePr>
            <a:graphicFrameLocks noChangeAspect="1"/>
          </p:cNvGraphicFramePr>
          <p:nvPr>
            <p:extLst>
              <p:ext uri="{D42A27DB-BD31-4B8C-83A1-F6EECF244321}">
                <p14:modId xmlns:p14="http://schemas.microsoft.com/office/powerpoint/2010/main" val="3278645290"/>
              </p:ext>
            </p:extLst>
          </p:nvPr>
        </p:nvGraphicFramePr>
        <p:xfrm>
          <a:off x="8198778" y="1583791"/>
          <a:ext cx="3478896" cy="5230257"/>
        </p:xfrm>
        <a:graphic>
          <a:graphicData uri="http://schemas.openxmlformats.org/presentationml/2006/ole">
            <mc:AlternateContent xmlns:mc="http://schemas.openxmlformats.org/markup-compatibility/2006">
              <mc:Choice xmlns:v="urn:schemas-microsoft-com:vml" Requires="v">
                <p:oleObj name="Image" r:id="rId3" imgW="2847320" imgH="3368902" progId="Photoshop.Image.9">
                  <p:embed/>
                </p:oleObj>
              </mc:Choice>
              <mc:Fallback>
                <p:oleObj name="Image" r:id="rId3" imgW="2847320" imgH="3368902" progId="Photoshop.Image.9">
                  <p:embed/>
                  <p:pic>
                    <p:nvPicPr>
                      <p:cNvPr id="4" name="Object 10">
                        <a:extLst>
                          <a:ext uri="{FF2B5EF4-FFF2-40B4-BE49-F238E27FC236}">
                            <a16:creationId xmlns:a16="http://schemas.microsoft.com/office/drawing/2014/main" id="{AC1F6714-D193-44D0-A851-E179245A63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8778" y="1583791"/>
                        <a:ext cx="3478896" cy="5230257"/>
                      </a:xfrm>
                      <a:prstGeom prst="rect">
                        <a:avLst/>
                      </a:prstGeom>
                      <a:noFill/>
                      <a:ln>
                        <a:noFill/>
                      </a:ln>
                      <a:effectLst/>
                    </p:spPr>
                  </p:pic>
                </p:oleObj>
              </mc:Fallback>
            </mc:AlternateContent>
          </a:graphicData>
        </a:graphic>
      </p:graphicFrame>
      <p:sp>
        <p:nvSpPr>
          <p:cNvPr id="5" name="Text Box 4">
            <a:extLst>
              <a:ext uri="{FF2B5EF4-FFF2-40B4-BE49-F238E27FC236}">
                <a16:creationId xmlns:a16="http://schemas.microsoft.com/office/drawing/2014/main" id="{A8EDDE9D-CA25-471C-A362-86729FE5C385}"/>
              </a:ext>
            </a:extLst>
          </p:cNvPr>
          <p:cNvSpPr txBox="1">
            <a:spLocks noChangeArrowheads="1"/>
          </p:cNvSpPr>
          <p:nvPr/>
        </p:nvSpPr>
        <p:spPr bwMode="auto">
          <a:xfrm>
            <a:off x="806595" y="1755583"/>
            <a:ext cx="7392183" cy="646331"/>
          </a:xfrm>
          <a:prstGeom prst="rect">
            <a:avLst/>
          </a:prstGeom>
          <a:noFill/>
          <a:ln w="9525">
            <a:noFill/>
            <a:miter lim="800000"/>
            <a:headEnd/>
            <a:tailEnd/>
          </a:ln>
          <a:effectLst/>
        </p:spPr>
        <p:txBody>
          <a:bodyPr wrap="square">
            <a:spAutoFit/>
          </a:bodyPr>
          <a:lstStyle/>
          <a:p>
            <a:pPr>
              <a:spcBef>
                <a:spcPct val="50000"/>
              </a:spcBef>
            </a:pPr>
            <a:r>
              <a:rPr lang="ja-JP" altLang="en-US" dirty="0">
                <a:latin typeface="ＭＳ Ｐゴシック" panose="020B0600070205080204" pitchFamily="50" charset="-128"/>
                <a:ea typeface="ＭＳ Ｐゴシック" panose="020B0600070205080204" pitchFamily="50" charset="-128"/>
              </a:rPr>
              <a:t>　汗腺には、アポクリン腺とエクリン腺の</a:t>
            </a:r>
            <a:r>
              <a:rPr lang="en-US" altLang="ja-JP" dirty="0">
                <a:latin typeface="ＭＳ Ｐゴシック" panose="020B0600070205080204" pitchFamily="50" charset="-128"/>
                <a:ea typeface="ＭＳ Ｐゴシック" panose="020B0600070205080204" pitchFamily="50" charset="-128"/>
              </a:rPr>
              <a:t>2</a:t>
            </a:r>
            <a:r>
              <a:rPr lang="ja-JP" altLang="en-US" dirty="0">
                <a:latin typeface="ＭＳ Ｐゴシック" panose="020B0600070205080204" pitchFamily="50" charset="-128"/>
                <a:ea typeface="ＭＳ Ｐゴシック" panose="020B0600070205080204" pitchFamily="50" charset="-128"/>
              </a:rPr>
              <a:t>種類がある。皮膚電気活動に主に関係するのはエクリン腺であり、アポクリン腺はほとんど関与しない。</a:t>
            </a:r>
          </a:p>
        </p:txBody>
      </p:sp>
      <p:sp>
        <p:nvSpPr>
          <p:cNvPr id="7" name="Text Box 7">
            <a:extLst>
              <a:ext uri="{FF2B5EF4-FFF2-40B4-BE49-F238E27FC236}">
                <a16:creationId xmlns:a16="http://schemas.microsoft.com/office/drawing/2014/main" id="{1A3973F9-197D-439D-8816-168A2F3AE5D1}"/>
              </a:ext>
            </a:extLst>
          </p:cNvPr>
          <p:cNvSpPr txBox="1">
            <a:spLocks noChangeArrowheads="1"/>
          </p:cNvSpPr>
          <p:nvPr/>
        </p:nvSpPr>
        <p:spPr bwMode="auto">
          <a:xfrm>
            <a:off x="940161" y="3021525"/>
            <a:ext cx="6559976" cy="1200329"/>
          </a:xfrm>
          <a:prstGeom prst="rect">
            <a:avLst/>
          </a:prstGeom>
          <a:noFill/>
          <a:ln w="9525">
            <a:noFill/>
            <a:miter lim="800000"/>
            <a:headEnd/>
            <a:tailEnd/>
          </a:ln>
          <a:effectLst/>
        </p:spPr>
        <p:txBody>
          <a:bodyPr wrap="square">
            <a:spAutoFit/>
          </a:bodyPr>
          <a:lstStyle/>
          <a:p>
            <a:pPr>
              <a:spcBef>
                <a:spcPct val="10000"/>
              </a:spcBef>
            </a:pPr>
            <a:r>
              <a:rPr lang="ja-JP" altLang="en-US" dirty="0">
                <a:latin typeface="ＭＳ Ｐゴシック" panose="020B0600070205080204" pitchFamily="50" charset="-128"/>
                <a:ea typeface="ＭＳ Ｐゴシック" panose="020B0600070205080204" pitchFamily="50" charset="-128"/>
              </a:rPr>
              <a:t>　主に腋下と生殖器周辺にみられ、体臭の主な原因。体温調節の機能はほとんどない。アポクリン発汗の機能については不明な点が多いが、発情期に充実し、フェロモンと呼ばれる性的信号となる物質の分泌に関係する。</a:t>
            </a:r>
          </a:p>
        </p:txBody>
      </p:sp>
      <p:sp>
        <p:nvSpPr>
          <p:cNvPr id="9" name="Text Box 9">
            <a:extLst>
              <a:ext uri="{FF2B5EF4-FFF2-40B4-BE49-F238E27FC236}">
                <a16:creationId xmlns:a16="http://schemas.microsoft.com/office/drawing/2014/main" id="{05B79EF7-DD93-4B00-8C9F-FDE18CA026F9}"/>
              </a:ext>
            </a:extLst>
          </p:cNvPr>
          <p:cNvSpPr txBox="1">
            <a:spLocks noChangeArrowheads="1"/>
          </p:cNvSpPr>
          <p:nvPr/>
        </p:nvSpPr>
        <p:spPr bwMode="auto">
          <a:xfrm>
            <a:off x="940161" y="4792647"/>
            <a:ext cx="6559976" cy="1477328"/>
          </a:xfrm>
          <a:prstGeom prst="rect">
            <a:avLst/>
          </a:prstGeom>
          <a:noFill/>
          <a:ln w="9525">
            <a:noFill/>
            <a:miter lim="800000"/>
            <a:headEnd/>
            <a:tailEnd/>
          </a:ln>
          <a:effectLst/>
        </p:spPr>
        <p:txBody>
          <a:bodyPr wrap="square">
            <a:spAutoFit/>
          </a:bodyPr>
          <a:lstStyle/>
          <a:p>
            <a:pPr>
              <a:spcBef>
                <a:spcPct val="10000"/>
              </a:spcBef>
            </a:pPr>
            <a:r>
              <a:rPr lang="ja-JP" altLang="en-US" dirty="0">
                <a:latin typeface="ＭＳ Ｐゴシック" panose="020B0600070205080204" pitchFamily="50" charset="-128"/>
                <a:ea typeface="ＭＳ Ｐゴシック" panose="020B0600070205080204" pitchFamily="50" charset="-128"/>
              </a:rPr>
              <a:t>　この腺は身体全体に分布し、発汗による熱発散により体温を恒温に保つ働きがある。この汗腺が十分に発達しているのは無尾猿類と人類のみである。エクリン腺は体温変化に反応するだけでなく、外部刺激やストレスにも反応する。</a:t>
            </a:r>
            <a:r>
              <a:rPr lang="ja-JP" altLang="en-US" dirty="0">
                <a:solidFill>
                  <a:srgbClr val="FF0000"/>
                </a:solidFill>
                <a:latin typeface="ＭＳ Ｐゴシック" panose="020B0600070205080204" pitchFamily="50" charset="-128"/>
                <a:ea typeface="ＭＳ Ｐゴシック" panose="020B0600070205080204" pitchFamily="50" charset="-128"/>
              </a:rPr>
              <a:t>手掌と足の裏に集中</a:t>
            </a:r>
            <a:r>
              <a:rPr lang="ja-JP" altLang="en-US" dirty="0">
                <a:latin typeface="ＭＳ Ｐゴシック" panose="020B0600070205080204" pitchFamily="50" charset="-128"/>
                <a:ea typeface="ＭＳ Ｐゴシック" panose="020B0600070205080204" pitchFamily="50" charset="-128"/>
              </a:rPr>
              <a:t>し、一部は額と腋下に分布する。</a:t>
            </a:r>
          </a:p>
        </p:txBody>
      </p:sp>
      <p:sp>
        <p:nvSpPr>
          <p:cNvPr id="12" name="テキスト ボックス 11">
            <a:extLst>
              <a:ext uri="{FF2B5EF4-FFF2-40B4-BE49-F238E27FC236}">
                <a16:creationId xmlns:a16="http://schemas.microsoft.com/office/drawing/2014/main" id="{0A624624-50C1-F630-E70D-563B15124896}"/>
              </a:ext>
            </a:extLst>
          </p:cNvPr>
          <p:cNvSpPr txBox="1"/>
          <p:nvPr/>
        </p:nvSpPr>
        <p:spPr>
          <a:xfrm>
            <a:off x="944367" y="2662480"/>
            <a:ext cx="6097712" cy="369332"/>
          </a:xfrm>
          <a:prstGeom prst="rect">
            <a:avLst/>
          </a:prstGeom>
          <a:noFill/>
        </p:spPr>
        <p:txBody>
          <a:bodyPr wrap="square">
            <a:spAutoFit/>
          </a:bodyPr>
          <a:lstStyle/>
          <a:p>
            <a:r>
              <a:rPr lang="ja-JP" altLang="en-US" dirty="0">
                <a:latin typeface="ＭＳ Ｐゴシック" panose="020B0600070205080204" pitchFamily="50" charset="-128"/>
                <a:ea typeface="ＭＳ Ｐゴシック" panose="020B0600070205080204" pitchFamily="50" charset="-128"/>
              </a:rPr>
              <a:t>・アポクリン腺</a:t>
            </a:r>
          </a:p>
        </p:txBody>
      </p:sp>
      <p:sp>
        <p:nvSpPr>
          <p:cNvPr id="15" name="テキスト ボックス 14">
            <a:extLst>
              <a:ext uri="{FF2B5EF4-FFF2-40B4-BE49-F238E27FC236}">
                <a16:creationId xmlns:a16="http://schemas.microsoft.com/office/drawing/2014/main" id="{D45109C3-B2C3-2406-75EA-FF7C11E2EE4B}"/>
              </a:ext>
            </a:extLst>
          </p:cNvPr>
          <p:cNvSpPr txBox="1"/>
          <p:nvPr/>
        </p:nvSpPr>
        <p:spPr>
          <a:xfrm>
            <a:off x="940161" y="4423315"/>
            <a:ext cx="6097712" cy="369332"/>
          </a:xfrm>
          <a:prstGeom prst="rect">
            <a:avLst/>
          </a:prstGeom>
          <a:noFill/>
        </p:spPr>
        <p:txBody>
          <a:bodyPr wrap="square">
            <a:spAutoFit/>
          </a:bodyPr>
          <a:lstStyle/>
          <a:p>
            <a:r>
              <a:rPr lang="ja-JP" altLang="en-US" dirty="0">
                <a:solidFill>
                  <a:srgbClr val="FF0000"/>
                </a:solidFill>
                <a:latin typeface="ＭＳ Ｐゴシック" panose="020B0600070205080204" pitchFamily="50" charset="-128"/>
                <a:ea typeface="ＭＳ Ｐゴシック" panose="020B0600070205080204" pitchFamily="50" charset="-128"/>
              </a:rPr>
              <a:t>・エクリン腺</a:t>
            </a:r>
          </a:p>
        </p:txBody>
      </p:sp>
    </p:spTree>
    <p:extLst>
      <p:ext uri="{BB962C8B-B14F-4D97-AF65-F5344CB8AC3E}">
        <p14:creationId xmlns:p14="http://schemas.microsoft.com/office/powerpoint/2010/main" val="1934758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4FFED-EB71-B97A-8036-144910A64928}"/>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021AFE2-AD5B-B017-789D-F38E8C09F2AA}"/>
              </a:ext>
            </a:extLst>
          </p:cNvPr>
          <p:cNvSpPr txBox="1"/>
          <p:nvPr/>
        </p:nvSpPr>
        <p:spPr>
          <a:xfrm>
            <a:off x="646972" y="412153"/>
            <a:ext cx="7735028" cy="461665"/>
          </a:xfrm>
          <a:prstGeom prst="rect">
            <a:avLst/>
          </a:prstGeom>
          <a:noFill/>
        </p:spPr>
        <p:txBody>
          <a:bodyPr wrap="square" rtlCol="0">
            <a:spAutoFit/>
          </a:bodyPr>
          <a:lstStyle/>
          <a:p>
            <a:r>
              <a:rPr lang="ja-JP" altLang="en-US" sz="2400" dirty="0">
                <a:latin typeface="ＭＳ Ｐゴシック" panose="020B0600070205080204" pitchFamily="50" charset="-128"/>
                <a:ea typeface="ＭＳ Ｐゴシック" panose="020B0600070205080204" pitchFamily="50" charset="-128"/>
              </a:rPr>
              <a:t>実験：プレッシャーの有無が音読課題時</a:t>
            </a:r>
            <a:r>
              <a:rPr lang="en-US" altLang="ja-JP" sz="2400" dirty="0">
                <a:latin typeface="ＭＳ Ｐゴシック" panose="020B0600070205080204" pitchFamily="50" charset="-128"/>
                <a:ea typeface="ＭＳ Ｐゴシック" panose="020B0600070205080204" pitchFamily="50" charset="-128"/>
              </a:rPr>
              <a:t>SC</a:t>
            </a:r>
            <a:r>
              <a:rPr lang="ja-JP" altLang="en-US" sz="2400" dirty="0">
                <a:latin typeface="ＭＳ Ｐゴシック" panose="020B0600070205080204" pitchFamily="50" charset="-128"/>
                <a:ea typeface="ＭＳ Ｐゴシック" panose="020B0600070205080204" pitchFamily="50" charset="-128"/>
              </a:rPr>
              <a:t>に与える影響</a:t>
            </a:r>
          </a:p>
        </p:txBody>
      </p:sp>
      <p:pic>
        <p:nvPicPr>
          <p:cNvPr id="8" name="図 7">
            <a:extLst>
              <a:ext uri="{FF2B5EF4-FFF2-40B4-BE49-F238E27FC236}">
                <a16:creationId xmlns:a16="http://schemas.microsoft.com/office/drawing/2014/main" id="{58CCC711-80C6-6889-C077-323F7D5CB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988" y="1579835"/>
            <a:ext cx="6435242" cy="3960149"/>
          </a:xfrm>
          <a:prstGeom prst="rect">
            <a:avLst/>
          </a:prstGeom>
        </p:spPr>
      </p:pic>
      <p:sp>
        <p:nvSpPr>
          <p:cNvPr id="10" name="Text Box 12">
            <a:extLst>
              <a:ext uri="{FF2B5EF4-FFF2-40B4-BE49-F238E27FC236}">
                <a16:creationId xmlns:a16="http://schemas.microsoft.com/office/drawing/2014/main" id="{91812233-3247-BF50-D7F3-E63BD5F283CB}"/>
              </a:ext>
            </a:extLst>
          </p:cNvPr>
          <p:cNvSpPr txBox="1">
            <a:spLocks noChangeArrowheads="1"/>
          </p:cNvSpPr>
          <p:nvPr/>
        </p:nvSpPr>
        <p:spPr bwMode="auto">
          <a:xfrm>
            <a:off x="808242" y="5746805"/>
            <a:ext cx="11168605" cy="707886"/>
          </a:xfrm>
          <a:prstGeom prst="rect">
            <a:avLst/>
          </a:prstGeom>
          <a:noFill/>
          <a:ln w="9525">
            <a:noFill/>
            <a:miter lim="800000"/>
            <a:headEnd/>
            <a:tailEnd/>
          </a:ln>
          <a:effectLst/>
        </p:spPr>
        <p:txBody>
          <a:bodyPr wrap="square">
            <a:spAutoFit/>
          </a:bodyPr>
          <a:lstStyle/>
          <a:p>
            <a:r>
              <a:rPr lang="ja-JP" altLang="en-US" sz="2000" dirty="0">
                <a:latin typeface="ＭＳ Ｐゴシック" panose="020B0600070205080204" pitchFamily="50" charset="-128"/>
                <a:ea typeface="ＭＳ Ｐゴシック" panose="020B0600070205080204" pitchFamily="50" charset="-128"/>
              </a:rPr>
              <a:t>＊プレッシャー有の手続き</a:t>
            </a:r>
            <a:endParaRPr lang="en-US" altLang="ja-JP" sz="2000" dirty="0">
              <a:latin typeface="ＭＳ Ｐゴシック" panose="020B0600070205080204" pitchFamily="50" charset="-128"/>
              <a:ea typeface="ＭＳ Ｐゴシック" panose="020B0600070205080204" pitchFamily="50" charset="-128"/>
            </a:endParaRPr>
          </a:p>
          <a:p>
            <a:r>
              <a:rPr lang="ja-JP" altLang="en-US" sz="2000" dirty="0">
                <a:latin typeface="ＭＳ Ｐゴシック" panose="020B0600070205080204" pitchFamily="50" charset="-128"/>
                <a:ea typeface="ＭＳ Ｐゴシック" panose="020B0600070205080204" pitchFamily="50" charset="-128"/>
              </a:rPr>
              <a:t>　①教示「間違えないよう読む，間違えたら全員やり直し」，②カメラ設置，③実験者による評価</a:t>
            </a:r>
            <a:endParaRPr lang="en-US" altLang="ja-JP" sz="2000" dirty="0">
              <a:latin typeface="ＭＳ Ｐゴシック" panose="020B0600070205080204" pitchFamily="50" charset="-128"/>
              <a:ea typeface="ＭＳ Ｐゴシック" panose="020B0600070205080204" pitchFamily="50" charset="-128"/>
            </a:endParaRPr>
          </a:p>
        </p:txBody>
      </p:sp>
      <p:sp>
        <p:nvSpPr>
          <p:cNvPr id="11" name="Text Box 12">
            <a:extLst>
              <a:ext uri="{FF2B5EF4-FFF2-40B4-BE49-F238E27FC236}">
                <a16:creationId xmlns:a16="http://schemas.microsoft.com/office/drawing/2014/main" id="{A6B3634C-2DC6-7D27-0086-F0396BC153C1}"/>
              </a:ext>
            </a:extLst>
          </p:cNvPr>
          <p:cNvSpPr txBox="1">
            <a:spLocks noChangeArrowheads="1"/>
          </p:cNvSpPr>
          <p:nvPr/>
        </p:nvSpPr>
        <p:spPr bwMode="auto">
          <a:xfrm>
            <a:off x="7968206" y="1762214"/>
            <a:ext cx="4008641" cy="1323439"/>
          </a:xfrm>
          <a:prstGeom prst="rect">
            <a:avLst/>
          </a:prstGeom>
          <a:noFill/>
          <a:ln w="9525">
            <a:noFill/>
            <a:miter lim="800000"/>
            <a:headEnd/>
            <a:tailEnd/>
          </a:ln>
          <a:effectLst/>
        </p:spPr>
        <p:txBody>
          <a:bodyPr wrap="square">
            <a:spAutoFit/>
          </a:bodyPr>
          <a:lstStyle/>
          <a:p>
            <a:r>
              <a:rPr lang="ja-JP" altLang="en-US" sz="2000" dirty="0">
                <a:latin typeface="ＭＳ Ｐゴシック" panose="020B0600070205080204" pitchFamily="50" charset="-128"/>
                <a:ea typeface="ＭＳ Ｐゴシック" panose="020B0600070205080204" pitchFamily="50" charset="-128"/>
              </a:rPr>
              <a:t>分析の結果</a:t>
            </a:r>
            <a:r>
              <a:rPr lang="en-US" altLang="ja-JP" sz="2000" dirty="0">
                <a:latin typeface="ＭＳ Ｐゴシック" panose="020B0600070205080204" pitchFamily="50" charset="-128"/>
                <a:ea typeface="ＭＳ Ｐゴシック" panose="020B0600070205080204" pitchFamily="50" charset="-128"/>
              </a:rPr>
              <a:t>…</a:t>
            </a:r>
          </a:p>
          <a:p>
            <a:r>
              <a:rPr lang="ja-JP" altLang="en-US" sz="2000" dirty="0">
                <a:latin typeface="ＭＳ Ｐゴシック" panose="020B0600070205080204" pitchFamily="50" charset="-128"/>
                <a:ea typeface="ＭＳ Ｐゴシック" panose="020B0600070205080204" pitchFamily="50" charset="-128"/>
              </a:rPr>
              <a:t> ・条件の主効果</a:t>
            </a:r>
            <a:r>
              <a:rPr lang="en-US" altLang="ja-JP" sz="2000" dirty="0">
                <a:latin typeface="ＭＳ Ｐゴシック" panose="020B0600070205080204" pitchFamily="50" charset="-128"/>
                <a:ea typeface="ＭＳ Ｐゴシック" panose="020B0600070205080204" pitchFamily="50" charset="-128"/>
              </a:rPr>
              <a:t>(</a:t>
            </a:r>
            <a:r>
              <a:rPr lang="en-US" altLang="ja-JP" sz="2000" i="1" dirty="0">
                <a:latin typeface="ＭＳ Ｐゴシック" panose="020B0600070205080204" pitchFamily="50" charset="-128"/>
                <a:ea typeface="ＭＳ Ｐゴシック" panose="020B0600070205080204" pitchFamily="50" charset="-128"/>
              </a:rPr>
              <a:t>p</a:t>
            </a:r>
            <a:r>
              <a:rPr lang="en-US" altLang="ja-JP" sz="2000" dirty="0">
                <a:latin typeface="ＭＳ Ｐゴシック" panose="020B0600070205080204" pitchFamily="50" charset="-128"/>
                <a:ea typeface="ＭＳ Ｐゴシック" panose="020B0600070205080204" pitchFamily="50" charset="-128"/>
              </a:rPr>
              <a:t>&lt;.01)</a:t>
            </a:r>
          </a:p>
          <a:p>
            <a:r>
              <a:rPr lang="ja-JP" altLang="en-US" sz="2000" dirty="0">
                <a:latin typeface="ＭＳ Ｐゴシック" panose="020B0600070205080204" pitchFamily="50" charset="-128"/>
                <a:ea typeface="ＭＳ Ｐゴシック" panose="020B0600070205080204" pitchFamily="50" charset="-128"/>
              </a:rPr>
              <a:t> ・期間の主効果</a:t>
            </a:r>
            <a:r>
              <a:rPr lang="en-US" altLang="ja-JP" sz="2000" dirty="0">
                <a:latin typeface="ＭＳ Ｐゴシック" panose="020B0600070205080204" pitchFamily="50" charset="-128"/>
                <a:ea typeface="ＭＳ Ｐゴシック" panose="020B0600070205080204" pitchFamily="50" charset="-128"/>
              </a:rPr>
              <a:t>(</a:t>
            </a:r>
            <a:r>
              <a:rPr lang="en-US" altLang="ja-JP" sz="2000" i="1" dirty="0">
                <a:latin typeface="ＭＳ Ｐゴシック" panose="020B0600070205080204" pitchFamily="50" charset="-128"/>
                <a:ea typeface="ＭＳ Ｐゴシック" panose="020B0600070205080204" pitchFamily="50" charset="-128"/>
              </a:rPr>
              <a:t>p</a:t>
            </a:r>
            <a:r>
              <a:rPr lang="en-US" altLang="ja-JP" sz="2000" dirty="0">
                <a:latin typeface="ＭＳ Ｐゴシック" panose="020B0600070205080204" pitchFamily="50" charset="-128"/>
                <a:ea typeface="ＭＳ Ｐゴシック" panose="020B0600070205080204" pitchFamily="50" charset="-128"/>
              </a:rPr>
              <a:t>&lt;.01)</a:t>
            </a:r>
          </a:p>
          <a:p>
            <a:r>
              <a:rPr lang="ja-JP" altLang="en-US" sz="2000" dirty="0">
                <a:latin typeface="ＭＳ Ｐゴシック" panose="020B0600070205080204" pitchFamily="50" charset="-128"/>
                <a:ea typeface="ＭＳ Ｐゴシック" panose="020B0600070205080204" pitchFamily="50" charset="-128"/>
              </a:rPr>
              <a:t> ・条件</a:t>
            </a:r>
            <a:r>
              <a:rPr lang="en-US" altLang="ja-JP" sz="2000" dirty="0">
                <a:latin typeface="ＭＳ Ｐゴシック" panose="020B0600070205080204" pitchFamily="50" charset="-128"/>
                <a:ea typeface="ＭＳ Ｐゴシック" panose="020B0600070205080204" pitchFamily="50" charset="-128"/>
              </a:rPr>
              <a:t>×</a:t>
            </a:r>
            <a:r>
              <a:rPr lang="ja-JP" altLang="en-US" sz="2000" dirty="0">
                <a:latin typeface="ＭＳ Ｐゴシック" panose="020B0600070205080204" pitchFamily="50" charset="-128"/>
                <a:ea typeface="ＭＳ Ｐゴシック" panose="020B0600070205080204" pitchFamily="50" charset="-128"/>
              </a:rPr>
              <a:t>期間の交互作用</a:t>
            </a:r>
            <a:r>
              <a:rPr lang="en-US" altLang="ja-JP" sz="2000" dirty="0">
                <a:latin typeface="ＭＳ Ｐゴシック" panose="020B0600070205080204" pitchFamily="50" charset="-128"/>
                <a:ea typeface="ＭＳ Ｐゴシック" panose="020B0600070205080204" pitchFamily="50" charset="-128"/>
              </a:rPr>
              <a:t>(</a:t>
            </a:r>
            <a:r>
              <a:rPr lang="en-US" altLang="ja-JP" sz="2000" i="1" dirty="0">
                <a:latin typeface="ＭＳ Ｐゴシック" panose="020B0600070205080204" pitchFamily="50" charset="-128"/>
                <a:ea typeface="ＭＳ Ｐゴシック" panose="020B0600070205080204" pitchFamily="50" charset="-128"/>
              </a:rPr>
              <a:t>p</a:t>
            </a:r>
            <a:r>
              <a:rPr lang="en-US" altLang="ja-JP" sz="2000" dirty="0">
                <a:latin typeface="ＭＳ Ｐゴシック" panose="020B0600070205080204" pitchFamily="50" charset="-128"/>
                <a:ea typeface="ＭＳ Ｐゴシック" panose="020B0600070205080204" pitchFamily="50" charset="-128"/>
              </a:rPr>
              <a:t>&lt;.01)</a:t>
            </a:r>
          </a:p>
        </p:txBody>
      </p:sp>
      <p:sp>
        <p:nvSpPr>
          <p:cNvPr id="14" name="テキスト ボックス 13">
            <a:extLst>
              <a:ext uri="{FF2B5EF4-FFF2-40B4-BE49-F238E27FC236}">
                <a16:creationId xmlns:a16="http://schemas.microsoft.com/office/drawing/2014/main" id="{AEAD4EE6-4AC7-9DBB-F7DA-D66F02B9BCC6}"/>
              </a:ext>
            </a:extLst>
          </p:cNvPr>
          <p:cNvSpPr txBox="1"/>
          <p:nvPr/>
        </p:nvSpPr>
        <p:spPr>
          <a:xfrm>
            <a:off x="881264" y="929401"/>
            <a:ext cx="10548736" cy="400110"/>
          </a:xfrm>
          <a:prstGeom prst="rect">
            <a:avLst/>
          </a:prstGeom>
          <a:noFill/>
        </p:spPr>
        <p:txBody>
          <a:bodyPr wrap="square">
            <a:spAutoFit/>
          </a:bodyPr>
          <a:lstStyle/>
          <a:p>
            <a:r>
              <a:rPr lang="en-US" altLang="ja-JP" sz="2000" dirty="0">
                <a:latin typeface="ＭＳ Ｐゴシック" panose="020B0600070205080204" pitchFamily="50" charset="-128"/>
                <a:ea typeface="ＭＳ Ｐゴシック" panose="020B0600070205080204" pitchFamily="50" charset="-128"/>
              </a:rPr>
              <a:t>2(</a:t>
            </a:r>
            <a:r>
              <a:rPr lang="ja-JP" altLang="en-US" sz="2000" dirty="0">
                <a:latin typeface="ＭＳ Ｐゴシック" panose="020B0600070205080204" pitchFamily="50" charset="-128"/>
                <a:ea typeface="ＭＳ Ｐゴシック" panose="020B0600070205080204" pitchFamily="50" charset="-128"/>
              </a:rPr>
              <a:t>条件</a:t>
            </a:r>
            <a:r>
              <a:rPr lang="en-US" altLang="ja-JP" sz="2000" dirty="0">
                <a:latin typeface="ＭＳ Ｐゴシック" panose="020B0600070205080204" pitchFamily="50" charset="-128"/>
                <a:ea typeface="ＭＳ Ｐゴシック" panose="020B0600070205080204" pitchFamily="50" charset="-128"/>
              </a:rPr>
              <a:t>:</a:t>
            </a:r>
            <a:r>
              <a:rPr lang="ja-JP" altLang="en-US" sz="2000" dirty="0">
                <a:latin typeface="ＭＳ Ｐゴシック" panose="020B0600070205080204" pitchFamily="50" charset="-128"/>
                <a:ea typeface="ＭＳ Ｐゴシック" panose="020B0600070205080204" pitchFamily="50" charset="-128"/>
              </a:rPr>
              <a:t>プレッシャー有無</a:t>
            </a:r>
            <a:r>
              <a:rPr lang="en-US" altLang="ja-JP" sz="2000" dirty="0">
                <a:latin typeface="ＭＳ Ｐゴシック" panose="020B0600070205080204" pitchFamily="50" charset="-128"/>
                <a:ea typeface="ＭＳ Ｐゴシック" panose="020B0600070205080204" pitchFamily="50" charset="-128"/>
              </a:rPr>
              <a:t>)×3(</a:t>
            </a:r>
            <a:r>
              <a:rPr lang="ja-JP" altLang="en-US" sz="2000" dirty="0">
                <a:latin typeface="ＭＳ Ｐゴシック" panose="020B0600070205080204" pitchFamily="50" charset="-128"/>
                <a:ea typeface="ＭＳ Ｐゴシック" panose="020B0600070205080204" pitchFamily="50" charset="-128"/>
              </a:rPr>
              <a:t>期間</a:t>
            </a:r>
            <a:r>
              <a:rPr lang="en-US" altLang="ja-JP" sz="2000" dirty="0">
                <a:latin typeface="ＭＳ Ｐゴシック" panose="020B0600070205080204" pitchFamily="50" charset="-128"/>
                <a:ea typeface="ＭＳ Ｐゴシック" panose="020B0600070205080204" pitchFamily="50" charset="-128"/>
              </a:rPr>
              <a:t>:</a:t>
            </a:r>
            <a:r>
              <a:rPr lang="ja-JP" altLang="en-US" sz="2000" dirty="0">
                <a:latin typeface="ＭＳ Ｐゴシック" panose="020B0600070205080204" pitchFamily="50" charset="-128"/>
                <a:ea typeface="ＭＳ Ｐゴシック" panose="020B0600070205080204" pitchFamily="50" charset="-128"/>
              </a:rPr>
              <a:t>前安静</a:t>
            </a:r>
            <a:r>
              <a:rPr lang="en-US" altLang="ja-JP" sz="2000" dirty="0">
                <a:latin typeface="ＭＳ Ｐゴシック" panose="020B0600070205080204" pitchFamily="50" charset="-128"/>
                <a:ea typeface="ＭＳ Ｐゴシック" panose="020B0600070205080204" pitchFamily="50" charset="-128"/>
              </a:rPr>
              <a:t>, </a:t>
            </a:r>
            <a:r>
              <a:rPr lang="ja-JP" altLang="en-US" sz="2000" dirty="0">
                <a:latin typeface="ＭＳ Ｐゴシック" panose="020B0600070205080204" pitchFamily="50" charset="-128"/>
                <a:ea typeface="ＭＳ Ｐゴシック" panose="020B0600070205080204" pitchFamily="50" charset="-128"/>
              </a:rPr>
              <a:t>課題</a:t>
            </a:r>
            <a:r>
              <a:rPr lang="en-US" altLang="ja-JP" sz="2000" dirty="0">
                <a:latin typeface="ＭＳ Ｐゴシック" panose="020B0600070205080204" pitchFamily="50" charset="-128"/>
                <a:ea typeface="ＭＳ Ｐゴシック" panose="020B0600070205080204" pitchFamily="50" charset="-128"/>
              </a:rPr>
              <a:t>, </a:t>
            </a:r>
            <a:r>
              <a:rPr lang="ja-JP" altLang="en-US" sz="2000" dirty="0">
                <a:latin typeface="ＭＳ Ｐゴシック" panose="020B0600070205080204" pitchFamily="50" charset="-128"/>
                <a:ea typeface="ＭＳ Ｐゴシック" panose="020B0600070205080204" pitchFamily="50" charset="-128"/>
              </a:rPr>
              <a:t>後安静</a:t>
            </a:r>
            <a:r>
              <a:rPr lang="en-US" altLang="ja-JP" sz="2000" dirty="0">
                <a:latin typeface="ＭＳ Ｐゴシック" panose="020B0600070205080204" pitchFamily="50" charset="-128"/>
                <a:ea typeface="ＭＳ Ｐゴシック" panose="020B0600070205080204" pitchFamily="50" charset="-128"/>
              </a:rPr>
              <a:t>)</a:t>
            </a:r>
            <a:r>
              <a:rPr lang="ja-JP" altLang="en-US" sz="2000" dirty="0">
                <a:latin typeface="ＭＳ Ｐゴシック" panose="020B0600070205080204" pitchFamily="50" charset="-128"/>
                <a:ea typeface="ＭＳ Ｐゴシック" panose="020B0600070205080204" pitchFamily="50" charset="-128"/>
              </a:rPr>
              <a:t>の</a:t>
            </a:r>
            <a:r>
              <a:rPr lang="en-US" altLang="ja-JP" sz="2000" dirty="0">
                <a:latin typeface="ＭＳ Ｐゴシック" panose="020B0600070205080204" pitchFamily="50" charset="-128"/>
                <a:ea typeface="ＭＳ Ｐゴシック" panose="020B0600070205080204" pitchFamily="50" charset="-128"/>
              </a:rPr>
              <a:t>2</a:t>
            </a:r>
            <a:r>
              <a:rPr lang="ja-JP" altLang="en-US" sz="2000" dirty="0">
                <a:latin typeface="ＭＳ Ｐゴシック" panose="020B0600070205080204" pitchFamily="50" charset="-128"/>
                <a:ea typeface="ＭＳ Ｐゴシック" panose="020B0600070205080204" pitchFamily="50" charset="-128"/>
              </a:rPr>
              <a:t>要因参加者内計画による分散分析</a:t>
            </a:r>
            <a:endParaRPr lang="en-US" altLang="ja-JP" sz="2000" dirty="0">
              <a:latin typeface="ＭＳ Ｐゴシック" panose="020B0600070205080204" pitchFamily="50" charset="-128"/>
              <a:ea typeface="ＭＳ Ｐゴシック" panose="020B0600070205080204" pitchFamily="50" charset="-128"/>
            </a:endParaRPr>
          </a:p>
        </p:txBody>
      </p:sp>
      <p:sp>
        <p:nvSpPr>
          <p:cNvPr id="16" name="矢印: 下 15">
            <a:extLst>
              <a:ext uri="{FF2B5EF4-FFF2-40B4-BE49-F238E27FC236}">
                <a16:creationId xmlns:a16="http://schemas.microsoft.com/office/drawing/2014/main" id="{99B25FE5-8C31-3BE9-D5DF-7D706F21552A}"/>
              </a:ext>
            </a:extLst>
          </p:cNvPr>
          <p:cNvSpPr/>
          <p:nvPr/>
        </p:nvSpPr>
        <p:spPr>
          <a:xfrm>
            <a:off x="9213055" y="3263153"/>
            <a:ext cx="692946" cy="41544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78D4C650-11FB-A1B9-6FDF-D01F8096C0D4}"/>
              </a:ext>
            </a:extLst>
          </p:cNvPr>
          <p:cNvSpPr txBox="1"/>
          <p:nvPr/>
        </p:nvSpPr>
        <p:spPr>
          <a:xfrm>
            <a:off x="7968206" y="3885419"/>
            <a:ext cx="3690309" cy="1015663"/>
          </a:xfrm>
          <a:prstGeom prst="rect">
            <a:avLst/>
          </a:prstGeom>
          <a:noFill/>
        </p:spPr>
        <p:txBody>
          <a:bodyPr wrap="square">
            <a:spAutoFit/>
          </a:bodyPr>
          <a:lstStyle/>
          <a:p>
            <a:r>
              <a:rPr lang="ja-JP" altLang="en-US" sz="2000" dirty="0">
                <a:latin typeface="ＭＳ Ｐゴシック" panose="020B0600070205080204" pitchFamily="50" charset="-128"/>
                <a:ea typeface="ＭＳ Ｐゴシック" panose="020B0600070205080204" pitchFamily="50" charset="-128"/>
              </a:rPr>
              <a:t>考察</a:t>
            </a:r>
            <a:r>
              <a:rPr lang="en-US" altLang="ja-JP" sz="2000" dirty="0">
                <a:latin typeface="ＭＳ Ｐゴシック" panose="020B0600070205080204" pitchFamily="50" charset="-128"/>
                <a:ea typeface="ＭＳ Ｐゴシック" panose="020B0600070205080204" pitchFamily="50" charset="-128"/>
              </a:rPr>
              <a:t>/</a:t>
            </a:r>
            <a:r>
              <a:rPr lang="ja-JP" altLang="en-US" sz="2000" dirty="0">
                <a:latin typeface="ＭＳ Ｐゴシック" panose="020B0600070205080204" pitchFamily="50" charset="-128"/>
                <a:ea typeface="ＭＳ Ｐゴシック" panose="020B0600070205080204" pitchFamily="50" charset="-128"/>
              </a:rPr>
              <a:t>メモ</a:t>
            </a:r>
            <a:endParaRPr lang="en-US" altLang="ja-JP" sz="2000" dirty="0">
              <a:latin typeface="ＭＳ Ｐゴシック" panose="020B0600070205080204" pitchFamily="50" charset="-128"/>
              <a:ea typeface="ＭＳ Ｐゴシック" panose="020B0600070205080204" pitchFamily="50" charset="-128"/>
            </a:endParaRPr>
          </a:p>
          <a:p>
            <a:r>
              <a:rPr lang="ja-JP" altLang="en-US" sz="2000" dirty="0">
                <a:latin typeface="ＭＳ Ｐゴシック" panose="020B0600070205080204" pitchFamily="50" charset="-128"/>
                <a:ea typeface="ＭＳ Ｐゴシック" panose="020B0600070205080204" pitchFamily="50" charset="-128"/>
              </a:rPr>
              <a:t>・安静時</a:t>
            </a:r>
            <a:r>
              <a:rPr lang="en-US" altLang="ja-JP" sz="2000" dirty="0">
                <a:latin typeface="ＭＳ Ｐゴシック" panose="020B0600070205080204" pitchFamily="50" charset="-128"/>
                <a:ea typeface="ＭＳ Ｐゴシック" panose="020B0600070205080204" pitchFamily="50" charset="-128"/>
              </a:rPr>
              <a:t>(</a:t>
            </a:r>
            <a:r>
              <a:rPr lang="ja-JP" altLang="en-US" sz="2000" dirty="0">
                <a:latin typeface="ＭＳ Ｐゴシック" panose="020B0600070205080204" pitchFamily="50" charset="-128"/>
                <a:ea typeface="ＭＳ Ｐゴシック" panose="020B0600070205080204" pitchFamily="50" charset="-128"/>
              </a:rPr>
              <a:t>有＞無</a:t>
            </a:r>
            <a:r>
              <a:rPr lang="en-US" altLang="ja-JP" sz="2000" dirty="0">
                <a:latin typeface="ＭＳ Ｐゴシック" panose="020B0600070205080204" pitchFamily="50" charset="-128"/>
                <a:ea typeface="ＭＳ Ｐゴシック" panose="020B0600070205080204" pitchFamily="50" charset="-128"/>
              </a:rPr>
              <a:t>)</a:t>
            </a:r>
            <a:r>
              <a:rPr lang="ja-JP" altLang="en-US" sz="2000" dirty="0">
                <a:latin typeface="ＭＳ Ｐゴシック" panose="020B0600070205080204" pitchFamily="50" charset="-128"/>
                <a:ea typeface="ＭＳ Ｐゴシック" panose="020B0600070205080204" pitchFamily="50" charset="-128"/>
              </a:rPr>
              <a:t>：予期不安</a:t>
            </a:r>
            <a:endParaRPr lang="en-US" altLang="ja-JP" sz="2000" dirty="0">
              <a:latin typeface="ＭＳ Ｐゴシック" panose="020B0600070205080204" pitchFamily="50" charset="-128"/>
              <a:ea typeface="ＭＳ Ｐゴシック" panose="020B0600070205080204" pitchFamily="50" charset="-128"/>
            </a:endParaRPr>
          </a:p>
          <a:p>
            <a:r>
              <a:rPr lang="ja-JP" altLang="en-US" sz="2000" dirty="0">
                <a:latin typeface="ＭＳ Ｐゴシック" panose="020B0600070205080204" pitchFamily="50" charset="-128"/>
                <a:ea typeface="ＭＳ Ｐゴシック" panose="020B0600070205080204" pitchFamily="50" charset="-128"/>
              </a:rPr>
              <a:t>・すごい綺麗なグラフ</a:t>
            </a:r>
            <a:endParaRPr lang="en-US" altLang="ja-JP" sz="20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940579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2CB62-018C-98AE-F9C8-78CAAD349F80}"/>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0BB6534C-E7F0-E5E6-183D-2DB780B8B564}"/>
              </a:ext>
            </a:extLst>
          </p:cNvPr>
          <p:cNvPicPr>
            <a:picLocks noChangeAspect="1"/>
          </p:cNvPicPr>
          <p:nvPr/>
        </p:nvPicPr>
        <p:blipFill rotWithShape="1">
          <a:blip r:embed="rId3">
            <a:extLst>
              <a:ext uri="{28A0092B-C50C-407E-A947-70E740481C1C}">
                <a14:useLocalDpi xmlns:a14="http://schemas.microsoft.com/office/drawing/2010/main" val="0"/>
              </a:ext>
            </a:extLst>
          </a:blip>
          <a:srcRect b="3637"/>
          <a:stretch/>
        </p:blipFill>
        <p:spPr>
          <a:xfrm>
            <a:off x="2012448" y="327621"/>
            <a:ext cx="7849063" cy="54164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テキスト ボックス 4">
            <a:extLst>
              <a:ext uri="{FF2B5EF4-FFF2-40B4-BE49-F238E27FC236}">
                <a16:creationId xmlns:a16="http://schemas.microsoft.com/office/drawing/2014/main" id="{684BD45A-59ED-44EA-B62E-5CFBF4744EE4}"/>
              </a:ext>
            </a:extLst>
          </p:cNvPr>
          <p:cNvSpPr txBox="1"/>
          <p:nvPr/>
        </p:nvSpPr>
        <p:spPr>
          <a:xfrm>
            <a:off x="1595787" y="5948763"/>
            <a:ext cx="9188754" cy="707886"/>
          </a:xfrm>
          <a:prstGeom prst="rect">
            <a:avLst/>
          </a:prstGeom>
          <a:noFill/>
        </p:spPr>
        <p:txBody>
          <a:bodyPr wrap="square" rtlCol="0">
            <a:spAutoFit/>
          </a:bodyPr>
          <a:lstStyle/>
          <a:p>
            <a:pPr algn="ctr"/>
            <a:r>
              <a:rPr lang="ja-JP" altLang="en-US" sz="2000" dirty="0">
                <a:latin typeface="ＭＳ Ｐゴシック" panose="020B0600070205080204" pitchFamily="50" charset="-128"/>
                <a:ea typeface="ＭＳ Ｐゴシック" panose="020B0600070205080204" pitchFamily="50" charset="-128"/>
              </a:rPr>
              <a:t>定位反応，通称「</a:t>
            </a:r>
            <a:r>
              <a:rPr lang="ja-JP" altLang="en-US" sz="2000" dirty="0">
                <a:solidFill>
                  <a:srgbClr val="FF0000"/>
                </a:solidFill>
                <a:latin typeface="ＭＳ Ｐゴシック" panose="020B0600070205080204" pitchFamily="50" charset="-128"/>
                <a:ea typeface="ＭＳ Ｐゴシック" panose="020B0600070205080204" pitchFamily="50" charset="-128"/>
              </a:rPr>
              <a:t>おやなんだろう反応</a:t>
            </a:r>
            <a:r>
              <a:rPr lang="ja-JP" altLang="en-US" sz="2000" dirty="0">
                <a:latin typeface="ＭＳ Ｐゴシック" panose="020B0600070205080204" pitchFamily="50" charset="-128"/>
                <a:ea typeface="ＭＳ Ｐゴシック" panose="020B0600070205080204" pitchFamily="50" charset="-128"/>
              </a:rPr>
              <a:t>」は，</a:t>
            </a:r>
            <a:r>
              <a:rPr lang="ja-JP" altLang="en-US" sz="2000" u="sng" dirty="0">
                <a:latin typeface="ＭＳ Ｐゴシック" panose="020B0600070205080204" pitchFamily="50" charset="-128"/>
                <a:ea typeface="ＭＳ Ｐゴシック" panose="020B0600070205080204" pitchFamily="50" charset="-128"/>
              </a:rPr>
              <a:t>場面が突然変わると注意を向ける</a:t>
            </a:r>
            <a:r>
              <a:rPr lang="ja-JP" altLang="en-US" sz="2000" dirty="0">
                <a:latin typeface="ＭＳ Ｐゴシック" panose="020B0600070205080204" pitchFamily="50" charset="-128"/>
                <a:ea typeface="ＭＳ Ｐゴシック" panose="020B0600070205080204" pitchFamily="50" charset="-128"/>
              </a:rPr>
              <a:t>ため，課題期</a:t>
            </a:r>
            <a:r>
              <a:rPr lang="en-US" altLang="ja-JP" sz="2000" dirty="0">
                <a:latin typeface="ＭＳ Ｐゴシック" panose="020B0600070205080204" pitchFamily="50" charset="-128"/>
                <a:ea typeface="ＭＳ Ｐゴシック" panose="020B0600070205080204" pitchFamily="50" charset="-128"/>
              </a:rPr>
              <a:t>(</a:t>
            </a:r>
            <a:r>
              <a:rPr lang="ja-JP" altLang="en-US" sz="2000" dirty="0">
                <a:latin typeface="ＭＳ Ｐゴシック" panose="020B0600070205080204" pitchFamily="50" charset="-128"/>
                <a:ea typeface="ＭＳ Ｐゴシック" panose="020B0600070205080204" pitchFamily="50" charset="-128"/>
              </a:rPr>
              <a:t>初期</a:t>
            </a:r>
            <a:r>
              <a:rPr lang="en-US" altLang="ja-JP" sz="2000" dirty="0">
                <a:latin typeface="ＭＳ Ｐゴシック" panose="020B0600070205080204" pitchFamily="50" charset="-128"/>
                <a:ea typeface="ＭＳ Ｐゴシック" panose="020B0600070205080204" pitchFamily="50" charset="-128"/>
              </a:rPr>
              <a:t>)</a:t>
            </a:r>
            <a:r>
              <a:rPr lang="ja-JP" altLang="en-US" sz="2000" dirty="0">
                <a:latin typeface="ＭＳ Ｐゴシック" panose="020B0600070205080204" pitchFamily="50" charset="-128"/>
                <a:ea typeface="ＭＳ Ｐゴシック" panose="020B0600070205080204" pitchFamily="50" charset="-128"/>
              </a:rPr>
              <a:t>・後安静</a:t>
            </a:r>
            <a:r>
              <a:rPr lang="en-US" altLang="ja-JP" sz="2000" dirty="0">
                <a:latin typeface="ＭＳ Ｐゴシック" panose="020B0600070205080204" pitchFamily="50" charset="-128"/>
                <a:ea typeface="ＭＳ Ｐゴシック" panose="020B0600070205080204" pitchFamily="50" charset="-128"/>
              </a:rPr>
              <a:t>(</a:t>
            </a:r>
            <a:r>
              <a:rPr lang="ja-JP" altLang="en-US" sz="2000" dirty="0">
                <a:latin typeface="ＭＳ Ｐゴシック" panose="020B0600070205080204" pitchFamily="50" charset="-128"/>
                <a:ea typeface="ＭＳ Ｐゴシック" panose="020B0600070205080204" pitchFamily="50" charset="-128"/>
              </a:rPr>
              <a:t>初期</a:t>
            </a:r>
            <a:r>
              <a:rPr lang="en-US" altLang="ja-JP" sz="2000" dirty="0">
                <a:latin typeface="ＭＳ Ｐゴシック" panose="020B0600070205080204" pitchFamily="50" charset="-128"/>
                <a:ea typeface="ＭＳ Ｐゴシック" panose="020B0600070205080204" pitchFamily="50" charset="-128"/>
              </a:rPr>
              <a:t>)</a:t>
            </a:r>
            <a:r>
              <a:rPr lang="ja-JP" altLang="en-US" sz="2000" dirty="0">
                <a:latin typeface="ＭＳ Ｐゴシック" panose="020B0600070205080204" pitchFamily="50" charset="-128"/>
                <a:ea typeface="ＭＳ Ｐゴシック" panose="020B0600070205080204" pitchFamily="50" charset="-128"/>
              </a:rPr>
              <a:t>にみられることも</a:t>
            </a:r>
            <a:r>
              <a:rPr lang="en-US" altLang="ja-JP" sz="2000" dirty="0">
                <a:latin typeface="ＭＳ Ｐゴシック" panose="020B0600070205080204" pitchFamily="50" charset="-128"/>
                <a:ea typeface="ＭＳ Ｐゴシック" panose="020B0600070205080204" pitchFamily="50" charset="-128"/>
              </a:rPr>
              <a:t>…</a:t>
            </a:r>
            <a:endParaRPr lang="ja-JP" altLang="en-US" sz="20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848015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09586-2364-F066-052F-612B80FD52C3}"/>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9B8886E-634F-C5C3-84E1-EB6E4BBEA667}"/>
              </a:ext>
            </a:extLst>
          </p:cNvPr>
          <p:cNvSpPr txBox="1"/>
          <p:nvPr/>
        </p:nvSpPr>
        <p:spPr>
          <a:xfrm>
            <a:off x="1587169" y="2736502"/>
            <a:ext cx="9017662" cy="1384995"/>
          </a:xfrm>
          <a:prstGeom prst="rect">
            <a:avLst/>
          </a:prstGeom>
          <a:noFill/>
        </p:spPr>
        <p:txBody>
          <a:bodyPr wrap="square" rtlCol="0">
            <a:spAutoFit/>
          </a:bodyPr>
          <a:lstStyle/>
          <a:p>
            <a:pPr algn="ctr"/>
            <a:r>
              <a:rPr kumimoji="1" lang="ja-JP" altLang="en-US" sz="4800" dirty="0">
                <a:latin typeface="Century" panose="02040604050505020304" pitchFamily="18" charset="0"/>
              </a:rPr>
              <a:t>末梢循環</a:t>
            </a:r>
            <a:endParaRPr lang="en-US" altLang="ja-JP" sz="4800" dirty="0">
              <a:latin typeface="Century" panose="02040604050505020304" pitchFamily="18" charset="0"/>
            </a:endParaRPr>
          </a:p>
          <a:p>
            <a:pPr algn="ctr"/>
            <a:r>
              <a:rPr kumimoji="1" lang="en-US" altLang="ja-JP" sz="3600" dirty="0">
                <a:latin typeface="Century" panose="02040604050505020304" pitchFamily="18" charset="0"/>
              </a:rPr>
              <a:t>(</a:t>
            </a:r>
            <a:r>
              <a:rPr kumimoji="1" lang="ja-JP" altLang="en-US" sz="3600" dirty="0">
                <a:latin typeface="Century" panose="02040604050505020304" pitchFamily="18" charset="0"/>
              </a:rPr>
              <a:t>血流，脈波，皮膚温度</a:t>
            </a:r>
            <a:r>
              <a:rPr kumimoji="1" lang="en-US" altLang="ja-JP" sz="3600" dirty="0">
                <a:latin typeface="Century" panose="02040604050505020304" pitchFamily="18" charset="0"/>
              </a:rPr>
              <a:t>)</a:t>
            </a:r>
            <a:endParaRPr kumimoji="1" lang="ja-JP" altLang="en-US" sz="3600" dirty="0">
              <a:latin typeface="Century" panose="02040604050505020304" pitchFamily="18" charset="0"/>
            </a:endParaRPr>
          </a:p>
        </p:txBody>
      </p:sp>
    </p:spTree>
    <p:extLst>
      <p:ext uri="{BB962C8B-B14F-4D97-AF65-F5344CB8AC3E}">
        <p14:creationId xmlns:p14="http://schemas.microsoft.com/office/powerpoint/2010/main" val="1042165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D19D54EB-B121-EC60-5311-A73F3149581F}"/>
              </a:ext>
            </a:extLst>
          </p:cNvPr>
          <p:cNvSpPr txBox="1"/>
          <p:nvPr/>
        </p:nvSpPr>
        <p:spPr>
          <a:xfrm>
            <a:off x="985213" y="290632"/>
            <a:ext cx="5325497" cy="461665"/>
          </a:xfrm>
          <a:prstGeom prst="rect">
            <a:avLst/>
          </a:prstGeom>
          <a:noFill/>
        </p:spPr>
        <p:txBody>
          <a:bodyPr wrap="none" rtlCol="0">
            <a:spAutoFit/>
          </a:bodyPr>
          <a:lstStyle/>
          <a:p>
            <a:r>
              <a:rPr lang="ja-JP" altLang="en-US" sz="2400" dirty="0">
                <a:latin typeface="ＭＳ Ｐゴシック" panose="020B0600070205080204" pitchFamily="50" charset="-128"/>
                <a:ea typeface="ＭＳ Ｐゴシック" panose="020B0600070205080204" pitchFamily="50" charset="-128"/>
              </a:rPr>
              <a:t>ストレスの評価には末梢循環がオススメ</a:t>
            </a:r>
          </a:p>
        </p:txBody>
      </p:sp>
      <p:sp>
        <p:nvSpPr>
          <p:cNvPr id="19" name="テキスト ボックス 18">
            <a:extLst>
              <a:ext uri="{FF2B5EF4-FFF2-40B4-BE49-F238E27FC236}">
                <a16:creationId xmlns:a16="http://schemas.microsoft.com/office/drawing/2014/main" id="{FA0DE51A-94FF-48BB-BA7F-6B19F3D3D0A1}"/>
              </a:ext>
            </a:extLst>
          </p:cNvPr>
          <p:cNvSpPr txBox="1"/>
          <p:nvPr/>
        </p:nvSpPr>
        <p:spPr>
          <a:xfrm>
            <a:off x="1182329" y="825672"/>
            <a:ext cx="3417923" cy="400110"/>
          </a:xfrm>
          <a:prstGeom prst="rect">
            <a:avLst/>
          </a:prstGeom>
          <a:noFill/>
        </p:spPr>
        <p:txBody>
          <a:bodyPr wrap="none" rtlCol="0">
            <a:spAutoFit/>
          </a:bodyPr>
          <a:lstStyle/>
          <a:p>
            <a:r>
              <a:rPr lang="ja-JP" altLang="en-US" sz="2000" dirty="0">
                <a:latin typeface="ＭＳ Ｐゴシック" panose="020B0600070205080204" pitchFamily="50" charset="-128"/>
                <a:ea typeface="ＭＳ Ｐゴシック" panose="020B0600070205080204" pitchFamily="50" charset="-128"/>
              </a:rPr>
              <a:t>・末梢循環にみるストレス反応</a:t>
            </a:r>
          </a:p>
        </p:txBody>
      </p:sp>
      <p:grpSp>
        <p:nvGrpSpPr>
          <p:cNvPr id="20" name="グループ化 19">
            <a:extLst>
              <a:ext uri="{FF2B5EF4-FFF2-40B4-BE49-F238E27FC236}">
                <a16:creationId xmlns:a16="http://schemas.microsoft.com/office/drawing/2014/main" id="{9DA00381-C14E-C1A3-9BE8-517CBEADFF1A}"/>
              </a:ext>
            </a:extLst>
          </p:cNvPr>
          <p:cNvGrpSpPr/>
          <p:nvPr/>
        </p:nvGrpSpPr>
        <p:grpSpPr>
          <a:xfrm>
            <a:off x="1290917" y="1368880"/>
            <a:ext cx="4160375" cy="2906873"/>
            <a:chOff x="300608" y="3970736"/>
            <a:chExt cx="4343400" cy="3147045"/>
          </a:xfrm>
        </p:grpSpPr>
        <p:pic>
          <p:nvPicPr>
            <p:cNvPr id="21" name="Picture 2" descr="i:\Windesktop\peripheral1.jpeg">
              <a:extLst>
                <a:ext uri="{FF2B5EF4-FFF2-40B4-BE49-F238E27FC236}">
                  <a16:creationId xmlns:a16="http://schemas.microsoft.com/office/drawing/2014/main" id="{918A57C0-5182-DC78-8FD7-DB9B02213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608" y="3970736"/>
              <a:ext cx="4343400" cy="2770632"/>
            </a:xfrm>
            <a:prstGeom prst="rect">
              <a:avLst/>
            </a:prstGeom>
            <a:noFill/>
            <a:extLst>
              <a:ext uri="{909E8E84-426E-40DD-AFC4-6F175D3DCCD1}">
                <a14:hiddenFill xmlns:a14="http://schemas.microsoft.com/office/drawing/2010/main">
                  <a:solidFill>
                    <a:srgbClr val="FFFFFF"/>
                  </a:solidFill>
                </a14:hiddenFill>
              </a:ext>
            </a:extLst>
          </p:spPr>
        </p:pic>
        <p:sp>
          <p:nvSpPr>
            <p:cNvPr id="22" name="正方形/長方形 21">
              <a:extLst>
                <a:ext uri="{FF2B5EF4-FFF2-40B4-BE49-F238E27FC236}">
                  <a16:creationId xmlns:a16="http://schemas.microsoft.com/office/drawing/2014/main" id="{04D6C775-755D-2183-A06E-8BD7E3051D77}"/>
                </a:ext>
              </a:extLst>
            </p:cNvPr>
            <p:cNvSpPr/>
            <p:nvPr/>
          </p:nvSpPr>
          <p:spPr>
            <a:xfrm>
              <a:off x="885695" y="6717934"/>
              <a:ext cx="1282567" cy="399847"/>
            </a:xfrm>
            <a:prstGeom prst="rect">
              <a:avLst/>
            </a:prstGeom>
          </p:spPr>
          <p:txBody>
            <a:bodyPr wrap="square">
              <a:spAutoFit/>
            </a:bodyPr>
            <a:lstStyle/>
            <a:p>
              <a:pPr algn="ctr"/>
              <a:r>
                <a:rPr lang="ja-JP" altLang="en-US" dirty="0">
                  <a:latin typeface="ＭＳ Ｐゴシック" panose="020B0600070205080204" pitchFamily="50" charset="-128"/>
                  <a:ea typeface="ＭＳ Ｐゴシック" panose="020B0600070205080204" pitchFamily="50" charset="-128"/>
                </a:rPr>
                <a:t>（通常時）</a:t>
              </a:r>
            </a:p>
          </p:txBody>
        </p:sp>
        <p:sp>
          <p:nvSpPr>
            <p:cNvPr id="23" name="正方形/長方形 22">
              <a:extLst>
                <a:ext uri="{FF2B5EF4-FFF2-40B4-BE49-F238E27FC236}">
                  <a16:creationId xmlns:a16="http://schemas.microsoft.com/office/drawing/2014/main" id="{C24D0B4A-E368-F9F4-B988-A5AF2EC29C1E}"/>
                </a:ext>
              </a:extLst>
            </p:cNvPr>
            <p:cNvSpPr/>
            <p:nvPr/>
          </p:nvSpPr>
          <p:spPr>
            <a:xfrm>
              <a:off x="2892659" y="6717934"/>
              <a:ext cx="1503384" cy="399847"/>
            </a:xfrm>
            <a:prstGeom prst="rect">
              <a:avLst/>
            </a:prstGeom>
          </p:spPr>
          <p:txBody>
            <a:bodyPr wrap="square">
              <a:spAutoFit/>
            </a:bodyPr>
            <a:lstStyle/>
            <a:p>
              <a:pPr algn="ctr"/>
              <a:r>
                <a:rPr lang="ja-JP" altLang="en-US" dirty="0">
                  <a:solidFill>
                    <a:srgbClr val="0070C0"/>
                  </a:solidFill>
                  <a:latin typeface="ＭＳ Ｐゴシック" panose="020B0600070205080204" pitchFamily="50" charset="-128"/>
                  <a:ea typeface="ＭＳ Ｐゴシック" panose="020B0600070205080204" pitchFamily="50" charset="-128"/>
                </a:rPr>
                <a:t>（ストレス時）</a:t>
              </a:r>
            </a:p>
          </p:txBody>
        </p:sp>
      </p:grpSp>
      <p:sp>
        <p:nvSpPr>
          <p:cNvPr id="24" name="正方形/長方形 23">
            <a:extLst>
              <a:ext uri="{FF2B5EF4-FFF2-40B4-BE49-F238E27FC236}">
                <a16:creationId xmlns:a16="http://schemas.microsoft.com/office/drawing/2014/main" id="{BD01DC42-FF02-DCAB-BD04-AE89D612DC5C}"/>
              </a:ext>
            </a:extLst>
          </p:cNvPr>
          <p:cNvSpPr/>
          <p:nvPr/>
        </p:nvSpPr>
        <p:spPr>
          <a:xfrm>
            <a:off x="5898684" y="1441777"/>
            <a:ext cx="5002400" cy="861774"/>
          </a:xfrm>
          <a:prstGeom prst="rect">
            <a:avLst/>
          </a:prstGeom>
        </p:spPr>
        <p:txBody>
          <a:bodyPr wrap="square">
            <a:spAutoFit/>
          </a:bodyPr>
          <a:lstStyle/>
          <a:p>
            <a:r>
              <a:rPr lang="ja-JP" altLang="ja-JP" dirty="0">
                <a:latin typeface="ＭＳ Ｐゴシック" panose="020B0600070205080204" pitchFamily="50" charset="-128"/>
                <a:ea typeface="ＭＳ Ｐゴシック" panose="020B0600070205080204" pitchFamily="50" charset="-128"/>
              </a:rPr>
              <a:t>無毛の皮膚では、</a:t>
            </a:r>
            <a:r>
              <a:rPr lang="ja-JP" altLang="ja-JP" u="sng" dirty="0">
                <a:latin typeface="ＭＳ Ｐゴシック" panose="020B0600070205080204" pitchFamily="50" charset="-128"/>
                <a:ea typeface="ＭＳ Ｐゴシック" panose="020B0600070205080204" pitchFamily="50" charset="-128"/>
              </a:rPr>
              <a:t>ストレス負荷時に血管が収縮</a:t>
            </a:r>
            <a:r>
              <a:rPr lang="ja-JP" altLang="ja-JP" dirty="0">
                <a:latin typeface="ＭＳ Ｐゴシック" panose="020B0600070205080204" pitchFamily="50" charset="-128"/>
                <a:ea typeface="ＭＳ Ｐゴシック" panose="020B0600070205080204" pitchFamily="50" charset="-128"/>
              </a:rPr>
              <a:t>し</a:t>
            </a:r>
            <a:r>
              <a:rPr lang="ja-JP" altLang="en-US" dirty="0">
                <a:latin typeface="ＭＳ Ｐゴシック" panose="020B0600070205080204" pitchFamily="50" charset="-128"/>
                <a:ea typeface="ＭＳ Ｐゴシック" panose="020B0600070205080204" pitchFamily="50" charset="-128"/>
              </a:rPr>
              <a:t>、</a:t>
            </a:r>
            <a:r>
              <a:rPr lang="ja-JP" altLang="ja-JP" dirty="0">
                <a:solidFill>
                  <a:srgbClr val="0070C0"/>
                </a:solidFill>
                <a:latin typeface="ＭＳ Ｐゴシック" panose="020B0600070205080204" pitchFamily="50" charset="-128"/>
                <a:ea typeface="ＭＳ Ｐゴシック" panose="020B0600070205080204" pitchFamily="50" charset="-128"/>
              </a:rPr>
              <a:t>皮膚温の下降</a:t>
            </a:r>
            <a:r>
              <a:rPr lang="ja-JP" altLang="en-US" dirty="0">
                <a:solidFill>
                  <a:srgbClr val="0070C0"/>
                </a:solidFill>
                <a:latin typeface="ＭＳ Ｐゴシック" panose="020B0600070205080204" pitchFamily="50" charset="-128"/>
                <a:ea typeface="ＭＳ Ｐゴシック" panose="020B0600070205080204" pitchFamily="50" charset="-128"/>
              </a:rPr>
              <a:t>および</a:t>
            </a:r>
            <a:r>
              <a:rPr lang="ja-JP" altLang="ja-JP" dirty="0">
                <a:solidFill>
                  <a:srgbClr val="0070C0"/>
                </a:solidFill>
                <a:latin typeface="ＭＳ Ｐゴシック" panose="020B0600070205080204" pitchFamily="50" charset="-128"/>
                <a:ea typeface="ＭＳ Ｐゴシック" panose="020B0600070205080204" pitchFamily="50" charset="-128"/>
              </a:rPr>
              <a:t>血流量の減少</a:t>
            </a:r>
            <a:endParaRPr lang="en-US" altLang="ja-JP" dirty="0">
              <a:solidFill>
                <a:srgbClr val="0070C0"/>
              </a:solidFill>
              <a:latin typeface="ＭＳ Ｐゴシック" panose="020B0600070205080204" pitchFamily="50" charset="-128"/>
              <a:ea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rPr>
              <a:t>（</a:t>
            </a:r>
            <a:r>
              <a:rPr lang="ja-JP" altLang="ja-JP" sz="1400" dirty="0">
                <a:latin typeface="ＭＳ Ｐゴシック" panose="020B0600070205080204" pitchFamily="50" charset="-128"/>
                <a:ea typeface="ＭＳ Ｐゴシック" panose="020B0600070205080204" pitchFamily="50" charset="-128"/>
              </a:rPr>
              <a:t>苗村・津田・鈴木，</a:t>
            </a:r>
            <a:r>
              <a:rPr lang="en-US" altLang="ja-JP" sz="1400" dirty="0">
                <a:latin typeface="ＭＳ Ｐゴシック" panose="020B0600070205080204" pitchFamily="50" charset="-128"/>
                <a:ea typeface="ＭＳ Ｐゴシック" panose="020B0600070205080204" pitchFamily="50" charset="-128"/>
              </a:rPr>
              <a:t>1993</a:t>
            </a:r>
            <a:r>
              <a:rPr lang="ja-JP" altLang="ja-JP" sz="1400" dirty="0">
                <a:latin typeface="ＭＳ Ｐゴシック" panose="020B0600070205080204" pitchFamily="50" charset="-128"/>
                <a:ea typeface="ＭＳ Ｐゴシック" panose="020B0600070205080204" pitchFamily="50" charset="-128"/>
              </a:rPr>
              <a:t>；吉田・菊本・松本，</a:t>
            </a:r>
            <a:r>
              <a:rPr lang="en-US" altLang="ja-JP" sz="1400" dirty="0">
                <a:latin typeface="ＭＳ Ｐゴシック" panose="020B0600070205080204" pitchFamily="50" charset="-128"/>
                <a:ea typeface="ＭＳ Ｐゴシック" panose="020B0600070205080204" pitchFamily="50" charset="-128"/>
              </a:rPr>
              <a:t>1995</a:t>
            </a:r>
            <a:r>
              <a:rPr lang="ja-JP" altLang="en-US" sz="1400" dirty="0">
                <a:latin typeface="ＭＳ Ｐゴシック" panose="020B0600070205080204" pitchFamily="50" charset="-128"/>
                <a:ea typeface="ＭＳ Ｐゴシック" panose="020B0600070205080204" pitchFamily="50" charset="-128"/>
              </a:rPr>
              <a:t>）</a:t>
            </a:r>
            <a:endParaRPr lang="ja-JP" altLang="en-US" sz="2000" dirty="0">
              <a:latin typeface="ＭＳ Ｐゴシック" panose="020B0600070205080204" pitchFamily="50" charset="-128"/>
              <a:ea typeface="ＭＳ Ｐゴシック" panose="020B0600070205080204" pitchFamily="50" charset="-128"/>
            </a:endParaRPr>
          </a:p>
        </p:txBody>
      </p:sp>
      <p:sp>
        <p:nvSpPr>
          <p:cNvPr id="31" name="矢印: 下 30">
            <a:extLst>
              <a:ext uri="{FF2B5EF4-FFF2-40B4-BE49-F238E27FC236}">
                <a16:creationId xmlns:a16="http://schemas.microsoft.com/office/drawing/2014/main" id="{8C20992F-0931-66F7-B675-9EE5FFBE5B3D}"/>
              </a:ext>
            </a:extLst>
          </p:cNvPr>
          <p:cNvSpPr/>
          <p:nvPr/>
        </p:nvSpPr>
        <p:spPr>
          <a:xfrm>
            <a:off x="7448345" y="2497605"/>
            <a:ext cx="897796" cy="40011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7827DB43-B984-8620-F3EF-E1B848EA8083}"/>
              </a:ext>
            </a:extLst>
          </p:cNvPr>
          <p:cNvSpPr/>
          <p:nvPr/>
        </p:nvSpPr>
        <p:spPr>
          <a:xfrm>
            <a:off x="6011724" y="3078053"/>
            <a:ext cx="4059125" cy="861774"/>
          </a:xfrm>
          <a:prstGeom prst="rect">
            <a:avLst/>
          </a:prstGeom>
        </p:spPr>
        <p:txBody>
          <a:bodyPr wrap="none">
            <a:spAutoFit/>
          </a:bodyPr>
          <a:lstStyle/>
          <a:p>
            <a:r>
              <a:rPr lang="ja-JP" altLang="en-US" dirty="0">
                <a:latin typeface="ＭＳ Ｐゴシック" panose="020B0600070205080204" pitchFamily="50" charset="-128"/>
                <a:ea typeface="ＭＳ Ｐゴシック" panose="020B0600070205080204" pitchFamily="50" charset="-128"/>
              </a:rPr>
              <a:t>このような制御は</a:t>
            </a:r>
            <a:r>
              <a:rPr lang="ja-JP" altLang="ja-JP" dirty="0">
                <a:latin typeface="ＭＳ Ｐゴシック" panose="020B0600070205080204" pitchFamily="50" charset="-128"/>
                <a:ea typeface="ＭＳ Ｐゴシック" panose="020B0600070205080204" pitchFamily="50" charset="-128"/>
              </a:rPr>
              <a:t>主に</a:t>
            </a:r>
            <a:endParaRPr lang="en-US" altLang="ja-JP" dirty="0">
              <a:latin typeface="ＭＳ Ｐゴシック" panose="020B0600070205080204" pitchFamily="50" charset="-128"/>
              <a:ea typeface="ＭＳ Ｐゴシック" panose="020B0600070205080204" pitchFamily="50" charset="-128"/>
            </a:endParaRPr>
          </a:p>
          <a:p>
            <a:r>
              <a:rPr lang="ja-JP" altLang="en-US" dirty="0">
                <a:solidFill>
                  <a:srgbClr val="FF2D2D"/>
                </a:solidFill>
                <a:latin typeface="ＭＳ Ｐゴシック" panose="020B0600070205080204" pitchFamily="50" charset="-128"/>
                <a:ea typeface="ＭＳ Ｐゴシック" panose="020B0600070205080204" pitchFamily="50" charset="-128"/>
              </a:rPr>
              <a:t>　　　　</a:t>
            </a:r>
            <a:r>
              <a:rPr lang="ja-JP" altLang="ja-JP" dirty="0">
                <a:solidFill>
                  <a:srgbClr val="FF2D2D"/>
                </a:solidFill>
                <a:latin typeface="ＭＳ Ｐゴシック" panose="020B0600070205080204" pitchFamily="50" charset="-128"/>
                <a:ea typeface="ＭＳ Ｐゴシック" panose="020B0600070205080204" pitchFamily="50" charset="-128"/>
              </a:rPr>
              <a:t>交感神経</a:t>
            </a:r>
            <a:r>
              <a:rPr lang="ja-JP" altLang="ja-JP" dirty="0">
                <a:latin typeface="ＭＳ Ｐゴシック" panose="020B0600070205080204" pitchFamily="50" charset="-128"/>
                <a:ea typeface="ＭＳ Ｐゴシック" panose="020B0600070205080204" pitchFamily="50" charset="-128"/>
              </a:rPr>
              <a:t>によって行われている</a:t>
            </a:r>
            <a:endParaRPr lang="en-US" altLang="ja-JP" dirty="0">
              <a:latin typeface="ＭＳ Ｐゴシック" panose="020B0600070205080204" pitchFamily="50" charset="-128"/>
              <a:ea typeface="ＭＳ Ｐゴシック" panose="020B0600070205080204" pitchFamily="50" charset="-128"/>
            </a:endParaRPr>
          </a:p>
          <a:p>
            <a:r>
              <a:rPr lang="ja-JP" altLang="en-US" sz="1400" dirty="0">
                <a:latin typeface="ＭＳ Ｐゴシック" panose="020B0600070205080204" pitchFamily="50" charset="-128"/>
                <a:ea typeface="ＭＳ Ｐゴシック" panose="020B0600070205080204" pitchFamily="50" charset="-128"/>
              </a:rPr>
              <a:t>（</a:t>
            </a:r>
            <a:r>
              <a:rPr lang="en-US" altLang="ja-JP" sz="1400" dirty="0">
                <a:latin typeface="ＭＳ Ｐゴシック" panose="020B0600070205080204" pitchFamily="50" charset="-128"/>
                <a:ea typeface="ＭＳ Ｐゴシック" panose="020B0600070205080204" pitchFamily="50" charset="-128"/>
              </a:rPr>
              <a:t>Johnson</a:t>
            </a:r>
            <a:r>
              <a:rPr lang="ja-JP" altLang="ja-JP" sz="1400" dirty="0" err="1">
                <a:latin typeface="ＭＳ Ｐゴシック" panose="020B0600070205080204" pitchFamily="50" charset="-128"/>
                <a:ea typeface="ＭＳ Ｐゴシック" panose="020B0600070205080204" pitchFamily="50" charset="-128"/>
              </a:rPr>
              <a:t>，</a:t>
            </a:r>
            <a:r>
              <a:rPr lang="en-US" altLang="ja-JP" sz="1400" dirty="0" err="1">
                <a:latin typeface="ＭＳ Ｐゴシック" panose="020B0600070205080204" pitchFamily="50" charset="-128"/>
                <a:ea typeface="ＭＳ Ｐゴシック" panose="020B0600070205080204" pitchFamily="50" charset="-128"/>
              </a:rPr>
              <a:t>Pérgola</a:t>
            </a:r>
            <a:r>
              <a:rPr lang="ja-JP" altLang="ja-JP" sz="1400" dirty="0" err="1">
                <a:latin typeface="ＭＳ Ｐゴシック" panose="020B0600070205080204" pitchFamily="50" charset="-128"/>
                <a:ea typeface="ＭＳ Ｐゴシック" panose="020B0600070205080204" pitchFamily="50" charset="-128"/>
              </a:rPr>
              <a:t>，</a:t>
            </a:r>
            <a:r>
              <a:rPr lang="en-US" altLang="ja-JP" sz="1400" dirty="0">
                <a:latin typeface="ＭＳ Ｐゴシック" panose="020B0600070205080204" pitchFamily="50" charset="-128"/>
                <a:ea typeface="ＭＳ Ｐゴシック" panose="020B0600070205080204" pitchFamily="50" charset="-128"/>
              </a:rPr>
              <a:t>Liao</a:t>
            </a:r>
            <a:r>
              <a:rPr lang="ja-JP" altLang="ja-JP" sz="1400" dirty="0" err="1">
                <a:latin typeface="ＭＳ Ｐゴシック" panose="020B0600070205080204" pitchFamily="50" charset="-128"/>
                <a:ea typeface="ＭＳ Ｐゴシック" panose="020B0600070205080204" pitchFamily="50" charset="-128"/>
              </a:rPr>
              <a:t>，</a:t>
            </a:r>
            <a:r>
              <a:rPr lang="en-US" altLang="ja-JP" sz="1400" dirty="0">
                <a:latin typeface="ＭＳ Ｐゴシック" panose="020B0600070205080204" pitchFamily="50" charset="-128"/>
                <a:ea typeface="ＭＳ Ｐゴシック" panose="020B0600070205080204" pitchFamily="50" charset="-128"/>
              </a:rPr>
              <a:t>Kellogg &amp; Crandall</a:t>
            </a:r>
            <a:r>
              <a:rPr lang="ja-JP" altLang="ja-JP" sz="1400" dirty="0" err="1">
                <a:latin typeface="ＭＳ Ｐゴシック" panose="020B0600070205080204" pitchFamily="50" charset="-128"/>
                <a:ea typeface="ＭＳ Ｐゴシック" panose="020B0600070205080204" pitchFamily="50" charset="-128"/>
              </a:rPr>
              <a:t>，</a:t>
            </a:r>
            <a:r>
              <a:rPr lang="en-US" altLang="ja-JP" sz="1400" dirty="0">
                <a:latin typeface="ＭＳ Ｐゴシック" panose="020B0600070205080204" pitchFamily="50" charset="-128"/>
                <a:ea typeface="ＭＳ Ｐゴシック" panose="020B0600070205080204" pitchFamily="50" charset="-128"/>
              </a:rPr>
              <a:t>1995</a:t>
            </a:r>
            <a:r>
              <a:rPr lang="ja-JP" altLang="en-US" sz="1400" dirty="0">
                <a:latin typeface="ＭＳ Ｐゴシック" panose="020B0600070205080204" pitchFamily="50" charset="-128"/>
                <a:ea typeface="ＭＳ Ｐゴシック" panose="020B0600070205080204" pitchFamily="50" charset="-128"/>
              </a:rPr>
              <a:t>）</a:t>
            </a:r>
            <a:endParaRPr lang="ja-JP" altLang="en-US" dirty="0">
              <a:latin typeface="ＭＳ Ｐゴシック" panose="020B0600070205080204" pitchFamily="50" charset="-128"/>
              <a:ea typeface="ＭＳ Ｐゴシック" panose="020B0600070205080204" pitchFamily="50" charset="-128"/>
            </a:endParaRPr>
          </a:p>
        </p:txBody>
      </p:sp>
      <p:sp>
        <p:nvSpPr>
          <p:cNvPr id="33" name="正方形/長方形 32">
            <a:extLst>
              <a:ext uri="{FF2B5EF4-FFF2-40B4-BE49-F238E27FC236}">
                <a16:creationId xmlns:a16="http://schemas.microsoft.com/office/drawing/2014/main" id="{F33F2563-9C33-C992-05B4-95DC34C55AD9}"/>
              </a:ext>
            </a:extLst>
          </p:cNvPr>
          <p:cNvSpPr/>
          <p:nvPr/>
        </p:nvSpPr>
        <p:spPr>
          <a:xfrm>
            <a:off x="1512628" y="4866562"/>
            <a:ext cx="6157429" cy="369332"/>
          </a:xfrm>
          <a:prstGeom prst="rect">
            <a:avLst/>
          </a:prstGeom>
        </p:spPr>
        <p:txBody>
          <a:bodyPr wrap="square">
            <a:spAutoFit/>
          </a:bodyPr>
          <a:lstStyle/>
          <a:p>
            <a:r>
              <a:rPr lang="ja-JP" altLang="en-US" dirty="0">
                <a:latin typeface="ＭＳ Ｐゴシック" panose="020B0600070205080204" pitchFamily="50" charset="-128"/>
                <a:ea typeface="ＭＳ Ｐゴシック" panose="020B0600070205080204" pitchFamily="50" charset="-128"/>
              </a:rPr>
              <a:t>・</a:t>
            </a:r>
            <a:r>
              <a:rPr lang="ja-JP" altLang="ja-JP" dirty="0">
                <a:latin typeface="ＭＳ Ｐゴシック" panose="020B0600070205080204" pitchFamily="50" charset="-128"/>
                <a:ea typeface="ＭＳ Ｐゴシック" panose="020B0600070205080204" pitchFamily="50" charset="-128"/>
              </a:rPr>
              <a:t>主観的な気分</a:t>
            </a:r>
            <a:r>
              <a:rPr lang="ja-JP" altLang="en-US" dirty="0">
                <a:latin typeface="ＭＳ Ｐゴシック" panose="020B0600070205080204" pitchFamily="50" charset="-128"/>
                <a:ea typeface="ＭＳ Ｐゴシック" panose="020B0600070205080204" pitchFamily="50" charset="-128"/>
              </a:rPr>
              <a:t>状態により変化する</a:t>
            </a:r>
            <a:r>
              <a:rPr lang="ja-JP" altLang="en-US" sz="1400" dirty="0">
                <a:latin typeface="ＭＳ Ｐゴシック" panose="020B0600070205080204" pitchFamily="50" charset="-128"/>
                <a:ea typeface="ＭＳ Ｐゴシック" panose="020B0600070205080204" pitchFamily="50" charset="-128"/>
              </a:rPr>
              <a:t>（</a:t>
            </a:r>
            <a:r>
              <a:rPr lang="en-US" altLang="ja-JP" sz="1400" dirty="0" err="1">
                <a:latin typeface="ＭＳ Ｐゴシック" panose="020B0600070205080204" pitchFamily="50" charset="-128"/>
                <a:ea typeface="ＭＳ Ｐゴシック" panose="020B0600070205080204" pitchFamily="50" charset="-128"/>
              </a:rPr>
              <a:t>Mittelmann</a:t>
            </a:r>
            <a:r>
              <a:rPr lang="en-US" altLang="ja-JP" sz="1400" dirty="0">
                <a:latin typeface="ＭＳ Ｐゴシック" panose="020B0600070205080204" pitchFamily="50" charset="-128"/>
                <a:ea typeface="ＭＳ Ｐゴシック" panose="020B0600070205080204" pitchFamily="50" charset="-128"/>
              </a:rPr>
              <a:t> &amp; Wolff</a:t>
            </a:r>
            <a:r>
              <a:rPr lang="ja-JP" altLang="ja-JP" sz="1400" dirty="0" err="1">
                <a:latin typeface="ＭＳ Ｐゴシック" panose="020B0600070205080204" pitchFamily="50" charset="-128"/>
                <a:ea typeface="ＭＳ Ｐゴシック" panose="020B0600070205080204" pitchFamily="50" charset="-128"/>
              </a:rPr>
              <a:t>，</a:t>
            </a:r>
            <a:r>
              <a:rPr lang="en-US" altLang="ja-JP" sz="1400" dirty="0">
                <a:latin typeface="ＭＳ Ｐゴシック" panose="020B0600070205080204" pitchFamily="50" charset="-128"/>
                <a:ea typeface="ＭＳ Ｐゴシック" panose="020B0600070205080204" pitchFamily="50" charset="-128"/>
              </a:rPr>
              <a:t>1943</a:t>
            </a:r>
            <a:r>
              <a:rPr lang="ja-JP" altLang="en-US" sz="1400" dirty="0">
                <a:latin typeface="ＭＳ Ｐゴシック" panose="020B0600070205080204" pitchFamily="50" charset="-128"/>
                <a:ea typeface="ＭＳ Ｐゴシック" panose="020B0600070205080204" pitchFamily="50" charset="-128"/>
              </a:rPr>
              <a:t>）</a:t>
            </a:r>
            <a:endParaRPr lang="ja-JP" altLang="en-US" sz="1600" dirty="0">
              <a:latin typeface="ＭＳ Ｐゴシック" panose="020B0600070205080204" pitchFamily="50" charset="-128"/>
              <a:ea typeface="ＭＳ Ｐゴシック" panose="020B0600070205080204" pitchFamily="50" charset="-128"/>
            </a:endParaRPr>
          </a:p>
        </p:txBody>
      </p:sp>
      <p:sp>
        <p:nvSpPr>
          <p:cNvPr id="34" name="正方形/長方形 33">
            <a:extLst>
              <a:ext uri="{FF2B5EF4-FFF2-40B4-BE49-F238E27FC236}">
                <a16:creationId xmlns:a16="http://schemas.microsoft.com/office/drawing/2014/main" id="{1DCC7C3D-E4E0-EA45-3CAF-48C6E9054BCE}"/>
              </a:ext>
            </a:extLst>
          </p:cNvPr>
          <p:cNvSpPr/>
          <p:nvPr/>
        </p:nvSpPr>
        <p:spPr>
          <a:xfrm>
            <a:off x="1512629" y="5250590"/>
            <a:ext cx="4270721" cy="369332"/>
          </a:xfrm>
          <a:prstGeom prst="rect">
            <a:avLst/>
          </a:prstGeom>
        </p:spPr>
        <p:txBody>
          <a:bodyPr wrap="none">
            <a:spAutoFit/>
          </a:bodyPr>
          <a:lstStyle/>
          <a:p>
            <a:r>
              <a:rPr lang="ja-JP" altLang="en-US" dirty="0">
                <a:latin typeface="ＭＳ Ｐゴシック" panose="020B0600070205080204" pitchFamily="50" charset="-128"/>
                <a:ea typeface="ＭＳ Ｐゴシック" panose="020B0600070205080204" pitchFamily="50" charset="-128"/>
              </a:rPr>
              <a:t>・</a:t>
            </a:r>
            <a:r>
              <a:rPr lang="ja-JP" altLang="ja-JP" dirty="0">
                <a:latin typeface="ＭＳ Ｐゴシック" panose="020B0600070205080204" pitchFamily="50" charset="-128"/>
                <a:ea typeface="ＭＳ Ｐゴシック" panose="020B0600070205080204" pitchFamily="50" charset="-128"/>
              </a:rPr>
              <a:t>緊張</a:t>
            </a:r>
            <a:r>
              <a:rPr lang="ja-JP" altLang="en-US" dirty="0">
                <a:latin typeface="ＭＳ Ｐゴシック" panose="020B0600070205080204" pitchFamily="50" charset="-128"/>
                <a:ea typeface="ＭＳ Ｐゴシック" panose="020B0600070205080204" pitchFamily="50" charset="-128"/>
              </a:rPr>
              <a:t>や</a:t>
            </a:r>
            <a:r>
              <a:rPr lang="ja-JP" altLang="ja-JP" dirty="0">
                <a:latin typeface="ＭＳ Ｐゴシック" panose="020B0600070205080204" pitchFamily="50" charset="-128"/>
                <a:ea typeface="ＭＳ Ｐゴシック" panose="020B0600070205080204" pitchFamily="50" charset="-128"/>
              </a:rPr>
              <a:t>弛緩</a:t>
            </a:r>
            <a:r>
              <a:rPr lang="ja-JP" altLang="en-US" dirty="0">
                <a:latin typeface="ＭＳ Ｐゴシック" panose="020B0600070205080204" pitchFamily="50" charset="-128"/>
                <a:ea typeface="ＭＳ Ｐゴシック" panose="020B0600070205080204" pitchFamily="50" charset="-128"/>
              </a:rPr>
              <a:t>等を反映する</a:t>
            </a:r>
            <a:r>
              <a:rPr lang="ja-JP" altLang="en-US" sz="1400" dirty="0">
                <a:latin typeface="ＭＳ Ｐゴシック" panose="020B0600070205080204" pitchFamily="50" charset="-128"/>
                <a:ea typeface="ＭＳ Ｐゴシック" panose="020B0600070205080204" pitchFamily="50" charset="-128"/>
              </a:rPr>
              <a:t>（</a:t>
            </a:r>
            <a:r>
              <a:rPr lang="en-US" altLang="ja-JP" sz="1400" dirty="0" err="1">
                <a:latin typeface="ＭＳ Ｐゴシック" panose="020B0600070205080204" pitchFamily="50" charset="-128"/>
                <a:ea typeface="ＭＳ Ｐゴシック" panose="020B0600070205080204" pitchFamily="50" charset="-128"/>
              </a:rPr>
              <a:t>Boudewyns</a:t>
            </a:r>
            <a:r>
              <a:rPr lang="ja-JP" altLang="ja-JP" sz="1400" dirty="0" err="1">
                <a:latin typeface="ＭＳ Ｐゴシック" panose="020B0600070205080204" pitchFamily="50" charset="-128"/>
                <a:ea typeface="ＭＳ Ｐゴシック" panose="020B0600070205080204" pitchFamily="50" charset="-128"/>
              </a:rPr>
              <a:t>，</a:t>
            </a:r>
            <a:r>
              <a:rPr lang="en-US" altLang="ja-JP" sz="1400" dirty="0">
                <a:latin typeface="ＭＳ Ｐゴシック" panose="020B0600070205080204" pitchFamily="50" charset="-128"/>
                <a:ea typeface="ＭＳ Ｐゴシック" panose="020B0600070205080204" pitchFamily="50" charset="-128"/>
              </a:rPr>
              <a:t>1976</a:t>
            </a:r>
            <a:r>
              <a:rPr lang="ja-JP" altLang="en-US" sz="1400" dirty="0">
                <a:latin typeface="ＭＳ Ｐゴシック" panose="020B0600070205080204" pitchFamily="50" charset="-128"/>
                <a:ea typeface="ＭＳ Ｐゴシック" panose="020B0600070205080204" pitchFamily="50" charset="-128"/>
              </a:rPr>
              <a:t>）</a:t>
            </a:r>
          </a:p>
        </p:txBody>
      </p:sp>
      <p:sp>
        <p:nvSpPr>
          <p:cNvPr id="35" name="テキスト ボックス 34">
            <a:extLst>
              <a:ext uri="{FF2B5EF4-FFF2-40B4-BE49-F238E27FC236}">
                <a16:creationId xmlns:a16="http://schemas.microsoft.com/office/drawing/2014/main" id="{EB312F36-23F3-CA79-C435-C429010970DA}"/>
              </a:ext>
            </a:extLst>
          </p:cNvPr>
          <p:cNvSpPr txBox="1"/>
          <p:nvPr/>
        </p:nvSpPr>
        <p:spPr>
          <a:xfrm>
            <a:off x="1379553" y="4422502"/>
            <a:ext cx="4536819" cy="400110"/>
          </a:xfrm>
          <a:prstGeom prst="rect">
            <a:avLst/>
          </a:prstGeom>
          <a:noFill/>
        </p:spPr>
        <p:txBody>
          <a:bodyPr wrap="none" rtlCol="0">
            <a:spAutoFit/>
          </a:bodyPr>
          <a:lstStyle/>
          <a:p>
            <a:r>
              <a:rPr lang="ja-JP" altLang="en-US" sz="2000" dirty="0">
                <a:solidFill>
                  <a:srgbClr val="FF7B21"/>
                </a:solidFill>
                <a:latin typeface="ＭＳ Ｐゴシック" panose="020B0600070205080204" pitchFamily="50" charset="-128"/>
                <a:ea typeface="ＭＳ Ｐゴシック" panose="020B0600070205080204" pitchFamily="50" charset="-128"/>
              </a:rPr>
              <a:t>末梢循環によるストレス反応測定の利点</a:t>
            </a:r>
          </a:p>
        </p:txBody>
      </p:sp>
      <p:sp>
        <p:nvSpPr>
          <p:cNvPr id="36" name="正方形/長方形 35">
            <a:extLst>
              <a:ext uri="{FF2B5EF4-FFF2-40B4-BE49-F238E27FC236}">
                <a16:creationId xmlns:a16="http://schemas.microsoft.com/office/drawing/2014/main" id="{E9903F4C-44D7-B6EF-298B-BD793A93D3CC}"/>
              </a:ext>
            </a:extLst>
          </p:cNvPr>
          <p:cNvSpPr/>
          <p:nvPr/>
        </p:nvSpPr>
        <p:spPr>
          <a:xfrm>
            <a:off x="5783350" y="4419223"/>
            <a:ext cx="4910319" cy="400110"/>
          </a:xfrm>
          <a:prstGeom prst="rect">
            <a:avLst/>
          </a:prstGeom>
        </p:spPr>
        <p:txBody>
          <a:bodyPr wrap="none">
            <a:spAutoFit/>
          </a:bodyPr>
          <a:lstStyle/>
          <a:p>
            <a:r>
              <a:rPr lang="ja-JP" altLang="en-US" sz="2000" dirty="0">
                <a:latin typeface="ＭＳ Ｐゴシック" panose="020B0600070205080204" pitchFamily="50" charset="-128"/>
                <a:ea typeface="ＭＳ Ｐゴシック" panose="020B0600070205080204" pitchFamily="50" charset="-128"/>
              </a:rPr>
              <a:t>・・・</a:t>
            </a:r>
            <a:r>
              <a:rPr lang="ja-JP" altLang="ja-JP" sz="2000" dirty="0">
                <a:solidFill>
                  <a:srgbClr val="FF2D2D"/>
                </a:solidFill>
                <a:latin typeface="ＭＳ Ｐゴシック" panose="020B0600070205080204" pitchFamily="50" charset="-128"/>
                <a:ea typeface="ＭＳ Ｐゴシック" panose="020B0600070205080204" pitchFamily="50" charset="-128"/>
              </a:rPr>
              <a:t>測定</a:t>
            </a:r>
            <a:r>
              <a:rPr lang="ja-JP" altLang="en-US" sz="2000" dirty="0">
                <a:solidFill>
                  <a:srgbClr val="FF2D2D"/>
                </a:solidFill>
                <a:latin typeface="ＭＳ Ｐゴシック" panose="020B0600070205080204" pitchFamily="50" charset="-128"/>
                <a:ea typeface="ＭＳ Ｐゴシック" panose="020B0600070205080204" pitchFamily="50" charset="-128"/>
              </a:rPr>
              <a:t>が</a:t>
            </a:r>
            <a:r>
              <a:rPr lang="ja-JP" altLang="ja-JP" sz="2000" dirty="0">
                <a:solidFill>
                  <a:srgbClr val="FF2D2D"/>
                </a:solidFill>
                <a:latin typeface="ＭＳ Ｐゴシック" panose="020B0600070205080204" pitchFamily="50" charset="-128"/>
                <a:ea typeface="ＭＳ Ｐゴシック" panose="020B0600070205080204" pitchFamily="50" charset="-128"/>
              </a:rPr>
              <a:t>容易</a:t>
            </a:r>
            <a:r>
              <a:rPr lang="ja-JP" altLang="en-US" sz="2000" dirty="0">
                <a:solidFill>
                  <a:srgbClr val="FF2D2D"/>
                </a:solidFill>
                <a:latin typeface="ＭＳ Ｐゴシック" panose="020B0600070205080204" pitchFamily="50" charset="-128"/>
                <a:ea typeface="ＭＳ Ｐゴシック" panose="020B0600070205080204" pitchFamily="50" charset="-128"/>
              </a:rPr>
              <a:t>であり、</a:t>
            </a:r>
            <a:r>
              <a:rPr lang="ja-JP" altLang="ja-JP" sz="2000" dirty="0">
                <a:solidFill>
                  <a:srgbClr val="FF2D2D"/>
                </a:solidFill>
                <a:latin typeface="ＭＳ Ｐゴシック" panose="020B0600070205080204" pitchFamily="50" charset="-128"/>
                <a:ea typeface="ＭＳ Ｐゴシック" panose="020B0600070205080204" pitchFamily="50" charset="-128"/>
              </a:rPr>
              <a:t>反応</a:t>
            </a:r>
            <a:r>
              <a:rPr lang="ja-JP" altLang="en-US" sz="2000" dirty="0">
                <a:solidFill>
                  <a:srgbClr val="FF2D2D"/>
                </a:solidFill>
                <a:latin typeface="ＭＳ Ｐゴシック" panose="020B0600070205080204" pitchFamily="50" charset="-128"/>
                <a:ea typeface="ＭＳ Ｐゴシック" panose="020B0600070205080204" pitchFamily="50" charset="-128"/>
              </a:rPr>
              <a:t>が</a:t>
            </a:r>
            <a:r>
              <a:rPr lang="ja-JP" altLang="ja-JP" sz="2000" dirty="0">
                <a:solidFill>
                  <a:srgbClr val="FF2D2D"/>
                </a:solidFill>
                <a:latin typeface="ＭＳ Ｐゴシック" panose="020B0600070205080204" pitchFamily="50" charset="-128"/>
                <a:ea typeface="ＭＳ Ｐゴシック" panose="020B0600070205080204" pitchFamily="50" charset="-128"/>
              </a:rPr>
              <a:t>理解しやす</a:t>
            </a:r>
            <a:r>
              <a:rPr lang="ja-JP" altLang="en-US" sz="2000" dirty="0">
                <a:solidFill>
                  <a:srgbClr val="FF2D2D"/>
                </a:solidFill>
                <a:latin typeface="ＭＳ Ｐゴシック" panose="020B0600070205080204" pitchFamily="50" charset="-128"/>
                <a:ea typeface="ＭＳ Ｐゴシック" panose="020B0600070205080204" pitchFamily="50" charset="-128"/>
              </a:rPr>
              <a:t>い</a:t>
            </a:r>
          </a:p>
        </p:txBody>
      </p:sp>
      <p:sp>
        <p:nvSpPr>
          <p:cNvPr id="39" name="テキスト ボックス 38">
            <a:extLst>
              <a:ext uri="{FF2B5EF4-FFF2-40B4-BE49-F238E27FC236}">
                <a16:creationId xmlns:a16="http://schemas.microsoft.com/office/drawing/2014/main" id="{F57C4244-FB27-EAD2-EA72-A4B1CCEA9D7B}"/>
              </a:ext>
            </a:extLst>
          </p:cNvPr>
          <p:cNvSpPr txBox="1"/>
          <p:nvPr/>
        </p:nvSpPr>
        <p:spPr>
          <a:xfrm>
            <a:off x="1512628" y="5804246"/>
            <a:ext cx="8994008" cy="369332"/>
          </a:xfrm>
          <a:prstGeom prst="rect">
            <a:avLst/>
          </a:prstGeom>
          <a:noFill/>
        </p:spPr>
        <p:txBody>
          <a:bodyPr wrap="square">
            <a:spAutoFit/>
          </a:bodyPr>
          <a:lstStyle/>
          <a:p>
            <a:r>
              <a:rPr lang="ja-JP" altLang="en-US" dirty="0">
                <a:latin typeface="ＭＳ Ｐゴシック" panose="020B0600070205080204" pitchFamily="50" charset="-128"/>
                <a:ea typeface="ＭＳ Ｐゴシック" panose="020B0600070205080204" pitchFamily="50" charset="-128"/>
              </a:rPr>
              <a:t>例）皮膚温を測定時に，計算課題や騒音など精神負荷を与える</a:t>
            </a:r>
            <a:endParaRPr lang="ja-JP" altLang="en-US" dirty="0"/>
          </a:p>
        </p:txBody>
      </p:sp>
      <p:sp>
        <p:nvSpPr>
          <p:cNvPr id="41" name="テキスト ボックス 40">
            <a:extLst>
              <a:ext uri="{FF2B5EF4-FFF2-40B4-BE49-F238E27FC236}">
                <a16:creationId xmlns:a16="http://schemas.microsoft.com/office/drawing/2014/main" id="{9EF949F6-A097-B753-FC0A-04018DC04ED0}"/>
              </a:ext>
            </a:extLst>
          </p:cNvPr>
          <p:cNvSpPr txBox="1"/>
          <p:nvPr/>
        </p:nvSpPr>
        <p:spPr>
          <a:xfrm>
            <a:off x="1851350" y="6096276"/>
            <a:ext cx="7928340" cy="369332"/>
          </a:xfrm>
          <a:prstGeom prst="rect">
            <a:avLst/>
          </a:prstGeom>
          <a:noFill/>
        </p:spPr>
        <p:txBody>
          <a:bodyPr wrap="square">
            <a:spAutoFit/>
          </a:bodyPr>
          <a:lstStyle/>
          <a:p>
            <a:r>
              <a:rPr lang="ja-JP" altLang="en-US" dirty="0">
                <a:latin typeface="ＭＳ Ｐゴシック" panose="020B0600070205080204" pitchFamily="50" charset="-128"/>
                <a:ea typeface="ＭＳ Ｐゴシック" panose="020B0600070205080204" pitchFamily="50" charset="-128"/>
              </a:rPr>
              <a:t>→「不安，困惑，怒り」で皮膚温が下降，「安堵・弛緩」で皮膚温が上昇</a:t>
            </a:r>
            <a:endParaRPr lang="en-US" altLang="ja-JP"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768473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3573673-8238-6F4F-24E8-3CB311DA94B9}"/>
              </a:ext>
            </a:extLst>
          </p:cNvPr>
          <p:cNvSpPr txBox="1"/>
          <p:nvPr/>
        </p:nvSpPr>
        <p:spPr>
          <a:xfrm>
            <a:off x="4693934" y="2854387"/>
            <a:ext cx="3275689" cy="830997"/>
          </a:xfrm>
          <a:prstGeom prst="rect">
            <a:avLst/>
          </a:prstGeom>
          <a:noFill/>
        </p:spPr>
        <p:txBody>
          <a:bodyPr wrap="square" rtlCol="0">
            <a:spAutoFit/>
          </a:bodyPr>
          <a:lstStyle/>
          <a:p>
            <a:r>
              <a:rPr kumimoji="1" lang="ja-JP" altLang="en-US" sz="4800" dirty="0">
                <a:latin typeface="ＭＳ Ｐゴシック" panose="020B0600070205080204" pitchFamily="50" charset="-128"/>
                <a:ea typeface="ＭＳ Ｐゴシック" panose="020B0600070205080204" pitchFamily="50" charset="-128"/>
              </a:rPr>
              <a:t>計測体験</a:t>
            </a:r>
          </a:p>
        </p:txBody>
      </p:sp>
    </p:spTree>
    <p:extLst>
      <p:ext uri="{BB962C8B-B14F-4D97-AF65-F5344CB8AC3E}">
        <p14:creationId xmlns:p14="http://schemas.microsoft.com/office/powerpoint/2010/main" val="3660001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6A8539A-5C65-BEE0-30F7-B3A9603F3F90}"/>
              </a:ext>
            </a:extLst>
          </p:cNvPr>
          <p:cNvSpPr txBox="1"/>
          <p:nvPr/>
        </p:nvSpPr>
        <p:spPr>
          <a:xfrm>
            <a:off x="1133423" y="445792"/>
            <a:ext cx="3327400" cy="461665"/>
          </a:xfrm>
          <a:prstGeom prst="rect">
            <a:avLst/>
          </a:prstGeom>
          <a:noFill/>
        </p:spPr>
        <p:txBody>
          <a:bodyPr wrap="square" rtlCol="0">
            <a:spAutoFit/>
          </a:bodyPr>
          <a:lstStyle/>
          <a:p>
            <a:r>
              <a:rPr kumimoji="1" lang="ja-JP" altLang="en-US" sz="2400" dirty="0">
                <a:latin typeface="ＭＳ Ｐゴシック" panose="020B0600070205080204" pitchFamily="50" charset="-128"/>
                <a:ea typeface="ＭＳ Ｐゴシック" panose="020B0600070205080204" pitchFamily="50" charset="-128"/>
              </a:rPr>
              <a:t>実験概要</a:t>
            </a:r>
          </a:p>
        </p:txBody>
      </p:sp>
      <p:sp>
        <p:nvSpPr>
          <p:cNvPr id="9" name="テキスト ボックス 8">
            <a:extLst>
              <a:ext uri="{FF2B5EF4-FFF2-40B4-BE49-F238E27FC236}">
                <a16:creationId xmlns:a16="http://schemas.microsoft.com/office/drawing/2014/main" id="{D493C9BB-4B51-1926-C9CD-04C854C0F52C}"/>
              </a:ext>
            </a:extLst>
          </p:cNvPr>
          <p:cNvSpPr txBox="1"/>
          <p:nvPr/>
        </p:nvSpPr>
        <p:spPr>
          <a:xfrm>
            <a:off x="1365190" y="1011253"/>
            <a:ext cx="6651571" cy="430887"/>
          </a:xfrm>
          <a:prstGeom prst="rect">
            <a:avLst/>
          </a:prstGeom>
          <a:noFill/>
        </p:spPr>
        <p:txBody>
          <a:bodyPr wrap="square" rtlCol="0">
            <a:spAutoFit/>
          </a:bodyPr>
          <a:lstStyle/>
          <a:p>
            <a:r>
              <a:rPr lang="ja-JP" altLang="en-US" sz="2200" dirty="0">
                <a:latin typeface="ＭＳ Ｐゴシック" panose="020B0600070205080204" pitchFamily="50" charset="-128"/>
                <a:ea typeface="ＭＳ Ｐゴシック" panose="020B0600070205080204" pitchFamily="50" charset="-128"/>
              </a:rPr>
              <a:t>・計算課題</a:t>
            </a:r>
            <a:r>
              <a:rPr lang="ja-JP" altLang="en-US" sz="2000" dirty="0">
                <a:latin typeface="ＭＳ Ｐゴシック" panose="020B0600070205080204" pitchFamily="50" charset="-128"/>
                <a:ea typeface="ＭＳ Ｐゴシック" panose="020B0600070205080204" pitchFamily="50" charset="-128"/>
              </a:rPr>
              <a:t> </a:t>
            </a:r>
            <a:r>
              <a:rPr lang="en-US" altLang="ja-JP" sz="2000" dirty="0">
                <a:latin typeface="ＭＳ Ｐゴシック" panose="020B0600070205080204" pitchFamily="50" charset="-128"/>
                <a:ea typeface="ＭＳ Ｐゴシック" panose="020B0600070205080204" pitchFamily="50" charset="-128"/>
              </a:rPr>
              <a:t>(</a:t>
            </a:r>
            <a:r>
              <a:rPr kumimoji="1" lang="en-US" altLang="ja-JP" sz="2000" dirty="0">
                <a:latin typeface="ＭＳ Ｐゴシック" panose="020B0600070205080204" pitchFamily="50" charset="-128"/>
                <a:ea typeface="ＭＳ Ｐゴシック" panose="020B0600070205080204" pitchFamily="50" charset="-128"/>
              </a:rPr>
              <a:t>1</a:t>
            </a:r>
            <a:r>
              <a:rPr kumimoji="1" lang="ja-JP" altLang="en-US" sz="2000" dirty="0">
                <a:latin typeface="ＭＳ Ｐゴシック" panose="020B0600070205080204" pitchFamily="50" charset="-128"/>
                <a:ea typeface="ＭＳ Ｐゴシック" panose="020B0600070205080204" pitchFamily="50" charset="-128"/>
              </a:rPr>
              <a:t>ブロッグ解き終わるごとにドミノを一つ並べる</a:t>
            </a:r>
            <a:r>
              <a:rPr lang="en-US" altLang="ja-JP" sz="2000" dirty="0">
                <a:latin typeface="ＭＳ Ｐゴシック" panose="020B0600070205080204" pitchFamily="50" charset="-128"/>
                <a:ea typeface="ＭＳ Ｐゴシック" panose="020B0600070205080204" pitchFamily="50" charset="-128"/>
              </a:rPr>
              <a:t>)</a:t>
            </a:r>
            <a:endParaRPr lang="en-US" altLang="ja-JP" sz="2200" dirty="0">
              <a:latin typeface="ＭＳ Ｐゴシック" panose="020B0600070205080204" pitchFamily="50" charset="-128"/>
              <a:ea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7DEDB02F-8459-748D-BC7B-A1A99C7CE9C4}"/>
              </a:ext>
            </a:extLst>
          </p:cNvPr>
          <p:cNvSpPr txBox="1"/>
          <p:nvPr/>
        </p:nvSpPr>
        <p:spPr>
          <a:xfrm>
            <a:off x="1256312" y="2603772"/>
            <a:ext cx="3584103" cy="430887"/>
          </a:xfrm>
          <a:prstGeom prst="rect">
            <a:avLst/>
          </a:prstGeom>
          <a:noFill/>
        </p:spPr>
        <p:txBody>
          <a:bodyPr wrap="square" rtlCol="0">
            <a:spAutoFit/>
          </a:bodyPr>
          <a:lstStyle/>
          <a:p>
            <a:r>
              <a:rPr lang="ja-JP" altLang="en-US" sz="2200" dirty="0">
                <a:latin typeface="ＭＳ Ｐゴシック" panose="020B0600070205080204" pitchFamily="50" charset="-128"/>
                <a:ea typeface="ＭＳ Ｐゴシック" panose="020B0600070205080204" pitchFamily="50" charset="-128"/>
              </a:rPr>
              <a:t>（・請野さんが実験者役）</a:t>
            </a:r>
            <a:endParaRPr lang="en-US" altLang="ja-JP" sz="2200" dirty="0">
              <a:latin typeface="ＭＳ Ｐゴシック" panose="020B0600070205080204" pitchFamily="50" charset="-128"/>
              <a:ea typeface="ＭＳ Ｐゴシック" panose="020B0600070205080204" pitchFamily="50" charset="-128"/>
            </a:endParaRPr>
          </a:p>
        </p:txBody>
      </p:sp>
      <p:grpSp>
        <p:nvGrpSpPr>
          <p:cNvPr id="31" name="グループ化 30">
            <a:extLst>
              <a:ext uri="{FF2B5EF4-FFF2-40B4-BE49-F238E27FC236}">
                <a16:creationId xmlns:a16="http://schemas.microsoft.com/office/drawing/2014/main" id="{3580BD8C-F819-CD70-FD65-D9A0B1A00C6A}"/>
              </a:ext>
            </a:extLst>
          </p:cNvPr>
          <p:cNvGrpSpPr/>
          <p:nvPr/>
        </p:nvGrpSpPr>
        <p:grpSpPr>
          <a:xfrm>
            <a:off x="1717303" y="3221597"/>
            <a:ext cx="5491018" cy="614183"/>
            <a:chOff x="2139169" y="3494892"/>
            <a:chExt cx="5491018" cy="614183"/>
          </a:xfrm>
        </p:grpSpPr>
        <p:sp>
          <p:nvSpPr>
            <p:cNvPr id="12" name="正方形/長方形 11">
              <a:extLst>
                <a:ext uri="{FF2B5EF4-FFF2-40B4-BE49-F238E27FC236}">
                  <a16:creationId xmlns:a16="http://schemas.microsoft.com/office/drawing/2014/main" id="{8E459B95-8D98-C168-E5E6-97FCAFB63555}"/>
                </a:ext>
              </a:extLst>
            </p:cNvPr>
            <p:cNvSpPr/>
            <p:nvPr/>
          </p:nvSpPr>
          <p:spPr>
            <a:xfrm>
              <a:off x="2139169" y="3494892"/>
              <a:ext cx="1405446" cy="6054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ＭＳ 明朝" panose="02020609040205080304" pitchFamily="17" charset="-128"/>
                  <a:ea typeface="ＭＳ 明朝" panose="02020609040205080304" pitchFamily="17" charset="-128"/>
                </a:rPr>
                <a:t>前安静</a:t>
              </a:r>
              <a:endParaRPr kumimoji="1" lang="en-US" altLang="ja-JP" b="1" dirty="0">
                <a:latin typeface="ＭＳ 明朝" panose="02020609040205080304" pitchFamily="17" charset="-128"/>
                <a:ea typeface="ＭＳ 明朝" panose="02020609040205080304" pitchFamily="17" charset="-128"/>
              </a:endParaRPr>
            </a:p>
            <a:p>
              <a:pPr algn="ctr"/>
              <a:r>
                <a:rPr kumimoji="1" lang="en-US" altLang="ja-JP" b="1" dirty="0">
                  <a:latin typeface="ＭＳ 明朝" panose="02020609040205080304" pitchFamily="17" charset="-128"/>
                  <a:ea typeface="ＭＳ 明朝" panose="02020609040205080304" pitchFamily="17" charset="-128"/>
                </a:rPr>
                <a:t>3</a:t>
              </a:r>
              <a:r>
                <a:rPr kumimoji="1" lang="ja-JP" altLang="en-US" b="1" dirty="0">
                  <a:latin typeface="ＭＳ 明朝" panose="02020609040205080304" pitchFamily="17" charset="-128"/>
                  <a:ea typeface="ＭＳ 明朝" panose="02020609040205080304" pitchFamily="17" charset="-128"/>
                </a:rPr>
                <a:t>分</a:t>
              </a:r>
              <a:endParaRPr kumimoji="1" lang="en-US" altLang="ja-JP" b="1" dirty="0">
                <a:latin typeface="ＭＳ 明朝" panose="02020609040205080304" pitchFamily="17" charset="-128"/>
                <a:ea typeface="ＭＳ 明朝" panose="02020609040205080304" pitchFamily="17" charset="-128"/>
              </a:endParaRPr>
            </a:p>
          </p:txBody>
        </p:sp>
        <p:cxnSp>
          <p:nvCxnSpPr>
            <p:cNvPr id="14" name="直線矢印コネクタ 13">
              <a:extLst>
                <a:ext uri="{FF2B5EF4-FFF2-40B4-BE49-F238E27FC236}">
                  <a16:creationId xmlns:a16="http://schemas.microsoft.com/office/drawing/2014/main" id="{1D676A4C-43DF-000F-CAEA-90A47F241DAE}"/>
                </a:ext>
              </a:extLst>
            </p:cNvPr>
            <p:cNvCxnSpPr>
              <a:cxnSpLocks/>
            </p:cNvCxnSpPr>
            <p:nvPr/>
          </p:nvCxnSpPr>
          <p:spPr>
            <a:xfrm>
              <a:off x="3554823" y="3798591"/>
              <a:ext cx="45531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正方形/長方形 15">
              <a:extLst>
                <a:ext uri="{FF2B5EF4-FFF2-40B4-BE49-F238E27FC236}">
                  <a16:creationId xmlns:a16="http://schemas.microsoft.com/office/drawing/2014/main" id="{39030F04-E2FC-CC5B-8631-256E185D4859}"/>
                </a:ext>
              </a:extLst>
            </p:cNvPr>
            <p:cNvSpPr/>
            <p:nvPr/>
          </p:nvSpPr>
          <p:spPr>
            <a:xfrm>
              <a:off x="4030007" y="3503595"/>
              <a:ext cx="1728853" cy="60548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ＭＳ 明朝" panose="02020609040205080304" pitchFamily="17" charset="-128"/>
                  <a:ea typeface="ＭＳ 明朝" panose="02020609040205080304" pitchFamily="17" charset="-128"/>
                </a:rPr>
                <a:t>動画</a:t>
              </a:r>
              <a:r>
                <a:rPr kumimoji="1" lang="en-US" altLang="ja-JP" b="1" dirty="0">
                  <a:latin typeface="ＭＳ 明朝" panose="02020609040205080304" pitchFamily="17" charset="-128"/>
                  <a:ea typeface="ＭＳ 明朝" panose="02020609040205080304" pitchFamily="17" charset="-128"/>
                </a:rPr>
                <a:t>/</a:t>
              </a:r>
              <a:r>
                <a:rPr kumimoji="1" lang="ja-JP" altLang="en-US" b="1" dirty="0">
                  <a:latin typeface="ＭＳ 明朝" panose="02020609040205080304" pitchFamily="17" charset="-128"/>
                  <a:ea typeface="ＭＳ 明朝" panose="02020609040205080304" pitchFamily="17" charset="-128"/>
                </a:rPr>
                <a:t>スピーチ</a:t>
              </a:r>
              <a:endParaRPr kumimoji="1" lang="en-US" altLang="ja-JP" b="1" dirty="0">
                <a:latin typeface="ＭＳ 明朝" panose="02020609040205080304" pitchFamily="17" charset="-128"/>
                <a:ea typeface="ＭＳ 明朝" panose="02020609040205080304" pitchFamily="17" charset="-128"/>
              </a:endParaRPr>
            </a:p>
            <a:p>
              <a:pPr algn="ctr"/>
              <a:r>
                <a:rPr kumimoji="1" lang="en-US" altLang="ja-JP" b="1" dirty="0">
                  <a:latin typeface="ＭＳ 明朝" panose="02020609040205080304" pitchFamily="17" charset="-128"/>
                  <a:ea typeface="ＭＳ 明朝" panose="02020609040205080304" pitchFamily="17" charset="-128"/>
                </a:rPr>
                <a:t>3</a:t>
              </a:r>
              <a:r>
                <a:rPr kumimoji="1" lang="ja-JP" altLang="en-US" b="1" dirty="0">
                  <a:latin typeface="ＭＳ 明朝" panose="02020609040205080304" pitchFamily="17" charset="-128"/>
                  <a:ea typeface="ＭＳ 明朝" panose="02020609040205080304" pitchFamily="17" charset="-128"/>
                </a:rPr>
                <a:t>分</a:t>
              </a:r>
              <a:endParaRPr kumimoji="1" lang="en-US" altLang="ja-JP" b="1" dirty="0">
                <a:latin typeface="ＭＳ 明朝" panose="02020609040205080304" pitchFamily="17" charset="-128"/>
                <a:ea typeface="ＭＳ 明朝" panose="02020609040205080304" pitchFamily="17" charset="-128"/>
              </a:endParaRPr>
            </a:p>
          </p:txBody>
        </p:sp>
        <p:sp>
          <p:nvSpPr>
            <p:cNvPr id="19" name="正方形/長方形 18">
              <a:extLst>
                <a:ext uri="{FF2B5EF4-FFF2-40B4-BE49-F238E27FC236}">
                  <a16:creationId xmlns:a16="http://schemas.microsoft.com/office/drawing/2014/main" id="{00B24B7A-5BF6-3603-4797-8B019E937974}"/>
                </a:ext>
              </a:extLst>
            </p:cNvPr>
            <p:cNvSpPr/>
            <p:nvPr/>
          </p:nvSpPr>
          <p:spPr>
            <a:xfrm>
              <a:off x="6224382" y="3498891"/>
              <a:ext cx="1405805" cy="60548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ＭＳ 明朝" panose="02020609040205080304" pitchFamily="17" charset="-128"/>
                  <a:ea typeface="ＭＳ 明朝" panose="02020609040205080304" pitchFamily="17" charset="-128"/>
                </a:rPr>
                <a:t>後安静</a:t>
              </a:r>
              <a:endParaRPr kumimoji="1" lang="en-US" altLang="ja-JP" b="1" dirty="0">
                <a:latin typeface="ＭＳ 明朝" panose="02020609040205080304" pitchFamily="17" charset="-128"/>
                <a:ea typeface="ＭＳ 明朝" panose="02020609040205080304" pitchFamily="17" charset="-128"/>
              </a:endParaRPr>
            </a:p>
            <a:p>
              <a:pPr algn="ctr"/>
              <a:r>
                <a:rPr kumimoji="1" lang="en-US" altLang="ja-JP" b="1" dirty="0">
                  <a:latin typeface="ＭＳ 明朝" panose="02020609040205080304" pitchFamily="17" charset="-128"/>
                  <a:ea typeface="ＭＳ 明朝" panose="02020609040205080304" pitchFamily="17" charset="-128"/>
                </a:rPr>
                <a:t>3</a:t>
              </a:r>
              <a:r>
                <a:rPr kumimoji="1" lang="ja-JP" altLang="en-US" b="1" dirty="0">
                  <a:latin typeface="ＭＳ 明朝" panose="02020609040205080304" pitchFamily="17" charset="-128"/>
                  <a:ea typeface="ＭＳ 明朝" panose="02020609040205080304" pitchFamily="17" charset="-128"/>
                </a:rPr>
                <a:t>分</a:t>
              </a:r>
              <a:endParaRPr kumimoji="1" lang="en-US" altLang="ja-JP" b="1" dirty="0">
                <a:latin typeface="ＭＳ 明朝" panose="02020609040205080304" pitchFamily="17" charset="-128"/>
                <a:ea typeface="ＭＳ 明朝" panose="02020609040205080304" pitchFamily="17" charset="-128"/>
              </a:endParaRPr>
            </a:p>
          </p:txBody>
        </p:sp>
        <p:cxnSp>
          <p:nvCxnSpPr>
            <p:cNvPr id="20" name="直線矢印コネクタ 19">
              <a:extLst>
                <a:ext uri="{FF2B5EF4-FFF2-40B4-BE49-F238E27FC236}">
                  <a16:creationId xmlns:a16="http://schemas.microsoft.com/office/drawing/2014/main" id="{8F75EDAB-E4BC-6104-49D0-095D3244C88B}"/>
                </a:ext>
              </a:extLst>
            </p:cNvPr>
            <p:cNvCxnSpPr>
              <a:cxnSpLocks/>
            </p:cNvCxnSpPr>
            <p:nvPr/>
          </p:nvCxnSpPr>
          <p:spPr>
            <a:xfrm>
              <a:off x="5759405" y="3806546"/>
              <a:ext cx="45531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 name="テキスト ボックス 1">
            <a:extLst>
              <a:ext uri="{FF2B5EF4-FFF2-40B4-BE49-F238E27FC236}">
                <a16:creationId xmlns:a16="http://schemas.microsoft.com/office/drawing/2014/main" id="{CA2CC3C4-85C3-44A0-3530-0A1FF1DC691A}"/>
              </a:ext>
            </a:extLst>
          </p:cNvPr>
          <p:cNvSpPr txBox="1"/>
          <p:nvPr/>
        </p:nvSpPr>
        <p:spPr>
          <a:xfrm>
            <a:off x="1301880" y="5060180"/>
            <a:ext cx="8786117" cy="1015663"/>
          </a:xfrm>
          <a:prstGeom prst="rect">
            <a:avLst/>
          </a:prstGeom>
          <a:noFill/>
        </p:spPr>
        <p:txBody>
          <a:bodyPr wrap="square" rtlCol="0">
            <a:spAutoFit/>
          </a:bodyPr>
          <a:lstStyle/>
          <a:p>
            <a:r>
              <a:rPr lang="ja-JP" altLang="en-US" sz="2000" dirty="0">
                <a:latin typeface="ＭＳ Ｐゴシック" panose="020B0600070205080204" pitchFamily="50" charset="-128"/>
                <a:ea typeface="ＭＳ Ｐゴシック" panose="020B0600070205080204" pitchFamily="50" charset="-128"/>
              </a:rPr>
              <a:t>・</a:t>
            </a:r>
            <a:r>
              <a:rPr kumimoji="1" lang="ja-JP" altLang="en-US" sz="2000" dirty="0">
                <a:latin typeface="ＭＳ Ｐゴシック" panose="020B0600070205080204" pitchFamily="50" charset="-128"/>
                <a:ea typeface="ＭＳ Ｐゴシック" panose="020B0600070205080204" pitchFamily="50" charset="-128"/>
              </a:rPr>
              <a:t>安静期間：開眼・閉眼の統制。</a:t>
            </a:r>
            <a:r>
              <a:rPr lang="ja-JP" altLang="en-US" sz="2000" dirty="0">
                <a:latin typeface="ＭＳ Ｐゴシック" panose="020B0600070205080204" pitchFamily="50" charset="-128"/>
                <a:ea typeface="ＭＳ Ｐゴシック" panose="020B0600070205080204" pitchFamily="50" charset="-128"/>
              </a:rPr>
              <a:t>個人差を考慮し，予備実験を入念に行う</a:t>
            </a:r>
            <a:endParaRPr kumimoji="1" lang="en-US" altLang="ja-JP" sz="2000" dirty="0">
              <a:latin typeface="ＭＳ Ｐゴシック" panose="020B0600070205080204" pitchFamily="50" charset="-128"/>
              <a:ea typeface="ＭＳ Ｐゴシック" panose="020B0600070205080204" pitchFamily="50" charset="-128"/>
            </a:endParaRPr>
          </a:p>
          <a:p>
            <a:r>
              <a:rPr kumimoji="1" lang="ja-JP" altLang="en-US" sz="2000" dirty="0">
                <a:latin typeface="ＭＳ Ｐゴシック" panose="020B0600070205080204" pitchFamily="50" charset="-128"/>
                <a:ea typeface="ＭＳ Ｐゴシック" panose="020B0600070205080204" pitchFamily="50" charset="-128"/>
              </a:rPr>
              <a:t>・</a:t>
            </a:r>
            <a:r>
              <a:rPr lang="ja-JP" altLang="en-US" sz="2000" dirty="0">
                <a:latin typeface="ＭＳ Ｐゴシック" panose="020B0600070205080204" pitchFamily="50" charset="-128"/>
                <a:ea typeface="ＭＳ Ｐゴシック" panose="020B0600070205080204" pitchFamily="50" charset="-128"/>
              </a:rPr>
              <a:t>計測機：</a:t>
            </a:r>
            <a:r>
              <a:rPr kumimoji="1" lang="ja-JP" altLang="en-US" sz="2000" dirty="0">
                <a:latin typeface="ＭＳ Ｐゴシック" panose="020B0600070205080204" pitchFamily="50" charset="-128"/>
                <a:ea typeface="ＭＳ Ｐゴシック" panose="020B0600070205080204" pitchFamily="50" charset="-128"/>
              </a:rPr>
              <a:t>センサ，電極等</a:t>
            </a:r>
            <a:r>
              <a:rPr lang="ja-JP" altLang="en-US" sz="2000" dirty="0">
                <a:latin typeface="ＭＳ Ｐゴシック" panose="020B0600070205080204" pitchFamily="50" charset="-128"/>
                <a:ea typeface="ＭＳ Ｐゴシック" panose="020B0600070205080204" pitchFamily="50" charset="-128"/>
              </a:rPr>
              <a:t>に</a:t>
            </a:r>
            <a:r>
              <a:rPr kumimoji="1" lang="ja-JP" altLang="en-US" sz="2000" dirty="0">
                <a:latin typeface="ＭＳ Ｐゴシック" panose="020B0600070205080204" pitchFamily="50" charset="-128"/>
                <a:ea typeface="ＭＳ Ｐゴシック" panose="020B0600070205080204" pitchFamily="50" charset="-128"/>
              </a:rPr>
              <a:t>触れない。充電残量，非利き手</a:t>
            </a:r>
            <a:r>
              <a:rPr kumimoji="1" lang="en-US" altLang="ja-JP" sz="2000" dirty="0">
                <a:latin typeface="ＭＳ Ｐゴシック" panose="020B0600070205080204" pitchFamily="50" charset="-128"/>
                <a:ea typeface="ＭＳ Ｐゴシック" panose="020B0600070205080204" pitchFamily="50" charset="-128"/>
              </a:rPr>
              <a:t>(</a:t>
            </a:r>
            <a:r>
              <a:rPr kumimoji="1" lang="ja-JP" altLang="en-US" sz="2000" dirty="0">
                <a:latin typeface="ＭＳ Ｐゴシック" panose="020B0600070205080204" pitchFamily="50" charset="-128"/>
                <a:ea typeface="ＭＳ Ｐゴシック" panose="020B0600070205080204" pitchFamily="50" charset="-128"/>
              </a:rPr>
              <a:t>装着</a:t>
            </a:r>
            <a:r>
              <a:rPr kumimoji="1" lang="en-US" altLang="ja-JP" sz="2000" dirty="0">
                <a:latin typeface="ＭＳ Ｐゴシック" panose="020B0600070205080204" pitchFamily="50" charset="-128"/>
                <a:ea typeface="ＭＳ Ｐゴシック" panose="020B0600070205080204" pitchFamily="50" charset="-128"/>
              </a:rPr>
              <a:t>)</a:t>
            </a:r>
            <a:r>
              <a:rPr lang="ja-JP" altLang="en-US" sz="2000" dirty="0">
                <a:latin typeface="ＭＳ Ｐゴシック" panose="020B0600070205080204" pitchFamily="50" charset="-128"/>
                <a:ea typeface="ＭＳ Ｐゴシック" panose="020B0600070205080204" pitchFamily="50" charset="-128"/>
              </a:rPr>
              <a:t>などに注意</a:t>
            </a:r>
            <a:br>
              <a:rPr kumimoji="1" lang="en-US" altLang="ja-JP" sz="2000" dirty="0">
                <a:latin typeface="ＭＳ Ｐゴシック" panose="020B0600070205080204" pitchFamily="50" charset="-128"/>
                <a:ea typeface="ＭＳ Ｐゴシック" panose="020B0600070205080204" pitchFamily="50" charset="-128"/>
              </a:rPr>
            </a:br>
            <a:r>
              <a:rPr lang="ja-JP" altLang="en-US" sz="2000" dirty="0">
                <a:latin typeface="ＭＳ Ｐゴシック" panose="020B0600070205080204" pitchFamily="50" charset="-128"/>
                <a:ea typeface="ＭＳ Ｐゴシック" panose="020B0600070205080204" pitchFamily="50" charset="-128"/>
              </a:rPr>
              <a:t>・外的影響：</a:t>
            </a:r>
            <a:r>
              <a:rPr kumimoji="1" lang="ja-JP" altLang="en-US" sz="2000" dirty="0">
                <a:latin typeface="ＭＳ Ｐゴシック" panose="020B0600070205080204" pitchFamily="50" charset="-128"/>
                <a:ea typeface="ＭＳ Ｐゴシック" panose="020B0600070205080204" pitchFamily="50" charset="-128"/>
              </a:rPr>
              <a:t>室温</a:t>
            </a:r>
            <a:r>
              <a:rPr kumimoji="1" lang="en-US" altLang="ja-JP" sz="2000" dirty="0">
                <a:latin typeface="ＭＳ Ｐゴシック" panose="020B0600070205080204" pitchFamily="50" charset="-128"/>
                <a:ea typeface="ＭＳ Ｐゴシック" panose="020B0600070205080204" pitchFamily="50" charset="-128"/>
              </a:rPr>
              <a:t>24</a:t>
            </a:r>
            <a:r>
              <a:rPr kumimoji="1" lang="ja-JP" altLang="en-US" sz="2000" dirty="0">
                <a:latin typeface="ＭＳ Ｐゴシック" panose="020B0600070205080204" pitchFamily="50" charset="-128"/>
                <a:ea typeface="ＭＳ Ｐゴシック" panose="020B0600070205080204" pitchFamily="50" charset="-128"/>
              </a:rPr>
              <a:t>～</a:t>
            </a:r>
            <a:r>
              <a:rPr kumimoji="1" lang="en-US" altLang="ja-JP" sz="2000" dirty="0">
                <a:latin typeface="ＭＳ Ｐゴシック" panose="020B0600070205080204" pitchFamily="50" charset="-128"/>
                <a:ea typeface="ＭＳ Ｐゴシック" panose="020B0600070205080204" pitchFamily="50" charset="-128"/>
              </a:rPr>
              <a:t>26</a:t>
            </a:r>
            <a:r>
              <a:rPr kumimoji="1" lang="ja-JP" altLang="en-US" sz="2000" dirty="0">
                <a:latin typeface="ＭＳ Ｐゴシック" panose="020B0600070205080204" pitchFamily="50" charset="-128"/>
                <a:ea typeface="ＭＳ Ｐゴシック" panose="020B0600070205080204" pitchFamily="50" charset="-128"/>
              </a:rPr>
              <a:t>℃などで固定，薬物・カフェイン・タバコ</a:t>
            </a:r>
            <a:r>
              <a:rPr kumimoji="1" lang="en-US" altLang="ja-JP" sz="2000" dirty="0">
                <a:latin typeface="ＭＳ Ｐゴシック" panose="020B0600070205080204" pitchFamily="50" charset="-128"/>
                <a:ea typeface="ＭＳ Ｐゴシック" panose="020B0600070205080204" pitchFamily="50" charset="-128"/>
              </a:rPr>
              <a:t>…</a:t>
            </a:r>
            <a:endParaRPr kumimoji="1" lang="ja-JP" altLang="en-US" sz="2000" dirty="0">
              <a:latin typeface="ＭＳ Ｐゴシック" panose="020B0600070205080204" pitchFamily="50" charset="-128"/>
              <a:ea typeface="ＭＳ Ｐゴシック" panose="020B0600070205080204" pitchFamily="50" charset="-128"/>
            </a:endParaRPr>
          </a:p>
        </p:txBody>
      </p:sp>
      <p:grpSp>
        <p:nvGrpSpPr>
          <p:cNvPr id="3" name="グループ化 2">
            <a:extLst>
              <a:ext uri="{FF2B5EF4-FFF2-40B4-BE49-F238E27FC236}">
                <a16:creationId xmlns:a16="http://schemas.microsoft.com/office/drawing/2014/main" id="{6AF1AD92-3398-289F-7752-32087C27695B}"/>
              </a:ext>
            </a:extLst>
          </p:cNvPr>
          <p:cNvGrpSpPr/>
          <p:nvPr/>
        </p:nvGrpSpPr>
        <p:grpSpPr>
          <a:xfrm>
            <a:off x="1717303" y="1622534"/>
            <a:ext cx="5383441" cy="614183"/>
            <a:chOff x="2139169" y="3494892"/>
            <a:chExt cx="5383441" cy="614183"/>
          </a:xfrm>
        </p:grpSpPr>
        <p:sp>
          <p:nvSpPr>
            <p:cNvPr id="7" name="正方形/長方形 6">
              <a:extLst>
                <a:ext uri="{FF2B5EF4-FFF2-40B4-BE49-F238E27FC236}">
                  <a16:creationId xmlns:a16="http://schemas.microsoft.com/office/drawing/2014/main" id="{5EBB047F-7D65-DAB6-0B7C-FD30EA7804FC}"/>
                </a:ext>
              </a:extLst>
            </p:cNvPr>
            <p:cNvSpPr/>
            <p:nvPr/>
          </p:nvSpPr>
          <p:spPr>
            <a:xfrm>
              <a:off x="2139169" y="3494892"/>
              <a:ext cx="1405446" cy="6054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ＭＳ 明朝" panose="02020609040205080304" pitchFamily="17" charset="-128"/>
                  <a:ea typeface="ＭＳ 明朝" panose="02020609040205080304" pitchFamily="17" charset="-128"/>
                </a:rPr>
                <a:t>前安静</a:t>
              </a:r>
              <a:endParaRPr kumimoji="1" lang="en-US" altLang="ja-JP" b="1" dirty="0">
                <a:latin typeface="ＭＳ 明朝" panose="02020609040205080304" pitchFamily="17" charset="-128"/>
                <a:ea typeface="ＭＳ 明朝" panose="02020609040205080304" pitchFamily="17" charset="-128"/>
              </a:endParaRPr>
            </a:p>
            <a:p>
              <a:pPr algn="ctr"/>
              <a:r>
                <a:rPr kumimoji="1" lang="en-US" altLang="ja-JP" b="1" dirty="0">
                  <a:latin typeface="ＭＳ 明朝" panose="02020609040205080304" pitchFamily="17" charset="-128"/>
                  <a:ea typeface="ＭＳ 明朝" panose="02020609040205080304" pitchFamily="17" charset="-128"/>
                </a:rPr>
                <a:t>3</a:t>
              </a:r>
              <a:r>
                <a:rPr kumimoji="1" lang="ja-JP" altLang="en-US" b="1" dirty="0">
                  <a:latin typeface="ＭＳ 明朝" panose="02020609040205080304" pitchFamily="17" charset="-128"/>
                  <a:ea typeface="ＭＳ 明朝" panose="02020609040205080304" pitchFamily="17" charset="-128"/>
                </a:rPr>
                <a:t>分</a:t>
              </a:r>
              <a:endParaRPr kumimoji="1" lang="en-US" altLang="ja-JP" b="1" dirty="0">
                <a:latin typeface="ＭＳ 明朝" panose="02020609040205080304" pitchFamily="17" charset="-128"/>
                <a:ea typeface="ＭＳ 明朝" panose="02020609040205080304" pitchFamily="17" charset="-128"/>
              </a:endParaRPr>
            </a:p>
          </p:txBody>
        </p:sp>
        <p:cxnSp>
          <p:nvCxnSpPr>
            <p:cNvPr id="8" name="直線矢印コネクタ 7">
              <a:extLst>
                <a:ext uri="{FF2B5EF4-FFF2-40B4-BE49-F238E27FC236}">
                  <a16:creationId xmlns:a16="http://schemas.microsoft.com/office/drawing/2014/main" id="{DB52E8BE-6D39-8133-A361-112637644B98}"/>
                </a:ext>
              </a:extLst>
            </p:cNvPr>
            <p:cNvCxnSpPr>
              <a:cxnSpLocks/>
            </p:cNvCxnSpPr>
            <p:nvPr/>
          </p:nvCxnSpPr>
          <p:spPr>
            <a:xfrm>
              <a:off x="3554823" y="3798591"/>
              <a:ext cx="45531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正方形/長方形 12">
              <a:extLst>
                <a:ext uri="{FF2B5EF4-FFF2-40B4-BE49-F238E27FC236}">
                  <a16:creationId xmlns:a16="http://schemas.microsoft.com/office/drawing/2014/main" id="{6F5A4259-F374-019E-ACEB-207E1280BD34}"/>
                </a:ext>
              </a:extLst>
            </p:cNvPr>
            <p:cNvSpPr/>
            <p:nvPr/>
          </p:nvSpPr>
          <p:spPr>
            <a:xfrm>
              <a:off x="4030008" y="3503595"/>
              <a:ext cx="1618914" cy="60548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ＭＳ 明朝" panose="02020609040205080304" pitchFamily="17" charset="-128"/>
                  <a:ea typeface="ＭＳ 明朝" panose="02020609040205080304" pitchFamily="17" charset="-128"/>
                </a:rPr>
                <a:t>計算課題</a:t>
              </a:r>
              <a:endParaRPr kumimoji="1" lang="en-US" altLang="ja-JP" b="1" dirty="0">
                <a:latin typeface="ＭＳ 明朝" panose="02020609040205080304" pitchFamily="17" charset="-128"/>
                <a:ea typeface="ＭＳ 明朝" panose="02020609040205080304" pitchFamily="17" charset="-128"/>
              </a:endParaRPr>
            </a:p>
            <a:p>
              <a:pPr algn="ctr"/>
              <a:r>
                <a:rPr kumimoji="1" lang="en-US" altLang="ja-JP" b="1" dirty="0">
                  <a:latin typeface="ＭＳ 明朝" panose="02020609040205080304" pitchFamily="17" charset="-128"/>
                  <a:ea typeface="ＭＳ 明朝" panose="02020609040205080304" pitchFamily="17" charset="-128"/>
                </a:rPr>
                <a:t>3</a:t>
              </a:r>
              <a:r>
                <a:rPr kumimoji="1" lang="ja-JP" altLang="en-US" b="1" dirty="0">
                  <a:latin typeface="ＭＳ 明朝" panose="02020609040205080304" pitchFamily="17" charset="-128"/>
                  <a:ea typeface="ＭＳ 明朝" panose="02020609040205080304" pitchFamily="17" charset="-128"/>
                </a:rPr>
                <a:t>分</a:t>
              </a:r>
              <a:endParaRPr kumimoji="1" lang="en-US" altLang="ja-JP" b="1" dirty="0">
                <a:latin typeface="ＭＳ 明朝" panose="02020609040205080304" pitchFamily="17" charset="-128"/>
                <a:ea typeface="ＭＳ 明朝" panose="02020609040205080304" pitchFamily="17" charset="-128"/>
              </a:endParaRPr>
            </a:p>
          </p:txBody>
        </p:sp>
        <p:sp>
          <p:nvSpPr>
            <p:cNvPr id="15" name="正方形/長方形 14">
              <a:extLst>
                <a:ext uri="{FF2B5EF4-FFF2-40B4-BE49-F238E27FC236}">
                  <a16:creationId xmlns:a16="http://schemas.microsoft.com/office/drawing/2014/main" id="{3E5820A9-D580-A7AF-6BBF-FD8CCB2D8398}"/>
                </a:ext>
              </a:extLst>
            </p:cNvPr>
            <p:cNvSpPr/>
            <p:nvPr/>
          </p:nvSpPr>
          <p:spPr>
            <a:xfrm>
              <a:off x="6116805" y="3498680"/>
              <a:ext cx="1405805" cy="60548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ＭＳ 明朝" panose="02020609040205080304" pitchFamily="17" charset="-128"/>
                  <a:ea typeface="ＭＳ 明朝" panose="02020609040205080304" pitchFamily="17" charset="-128"/>
                </a:rPr>
                <a:t>後安静</a:t>
              </a:r>
              <a:endParaRPr kumimoji="1" lang="en-US" altLang="ja-JP" b="1" dirty="0">
                <a:latin typeface="ＭＳ 明朝" panose="02020609040205080304" pitchFamily="17" charset="-128"/>
                <a:ea typeface="ＭＳ 明朝" panose="02020609040205080304" pitchFamily="17" charset="-128"/>
              </a:endParaRPr>
            </a:p>
            <a:p>
              <a:pPr algn="ctr"/>
              <a:r>
                <a:rPr kumimoji="1" lang="en-US" altLang="ja-JP" b="1" dirty="0">
                  <a:latin typeface="ＭＳ 明朝" panose="02020609040205080304" pitchFamily="17" charset="-128"/>
                  <a:ea typeface="ＭＳ 明朝" panose="02020609040205080304" pitchFamily="17" charset="-128"/>
                </a:rPr>
                <a:t>3</a:t>
              </a:r>
              <a:r>
                <a:rPr kumimoji="1" lang="ja-JP" altLang="en-US" b="1" dirty="0">
                  <a:latin typeface="ＭＳ 明朝" panose="02020609040205080304" pitchFamily="17" charset="-128"/>
                  <a:ea typeface="ＭＳ 明朝" panose="02020609040205080304" pitchFamily="17" charset="-128"/>
                </a:rPr>
                <a:t>分</a:t>
              </a:r>
              <a:endParaRPr kumimoji="1" lang="en-US" altLang="ja-JP" b="1" dirty="0">
                <a:latin typeface="ＭＳ 明朝" panose="02020609040205080304" pitchFamily="17" charset="-128"/>
                <a:ea typeface="ＭＳ 明朝" panose="02020609040205080304" pitchFamily="17" charset="-128"/>
              </a:endParaRPr>
            </a:p>
          </p:txBody>
        </p:sp>
        <p:cxnSp>
          <p:nvCxnSpPr>
            <p:cNvPr id="17" name="直線矢印コネクタ 16">
              <a:extLst>
                <a:ext uri="{FF2B5EF4-FFF2-40B4-BE49-F238E27FC236}">
                  <a16:creationId xmlns:a16="http://schemas.microsoft.com/office/drawing/2014/main" id="{59430B88-BFFD-D0C0-E0E6-A2042D7DECDB}"/>
                </a:ext>
              </a:extLst>
            </p:cNvPr>
            <p:cNvCxnSpPr>
              <a:cxnSpLocks/>
            </p:cNvCxnSpPr>
            <p:nvPr/>
          </p:nvCxnSpPr>
          <p:spPr>
            <a:xfrm>
              <a:off x="5651828" y="3806335"/>
              <a:ext cx="45531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右中かっこ 17">
            <a:extLst>
              <a:ext uri="{FF2B5EF4-FFF2-40B4-BE49-F238E27FC236}">
                <a16:creationId xmlns:a16="http://schemas.microsoft.com/office/drawing/2014/main" id="{DEB8B632-6B9D-013F-CB49-5901BEFEEF5D}"/>
              </a:ext>
            </a:extLst>
          </p:cNvPr>
          <p:cNvSpPr/>
          <p:nvPr/>
        </p:nvSpPr>
        <p:spPr>
          <a:xfrm>
            <a:off x="8148188" y="1011253"/>
            <a:ext cx="626232" cy="2942679"/>
          </a:xfrm>
          <a:prstGeom prst="righ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46DC6DD0-3180-F38C-6F35-7B506B2DFC55}"/>
              </a:ext>
            </a:extLst>
          </p:cNvPr>
          <p:cNvSpPr txBox="1"/>
          <p:nvPr/>
        </p:nvSpPr>
        <p:spPr>
          <a:xfrm>
            <a:off x="8847945" y="2228015"/>
            <a:ext cx="2085007" cy="461665"/>
          </a:xfrm>
          <a:prstGeom prst="rect">
            <a:avLst/>
          </a:prstGeom>
          <a:noFill/>
        </p:spPr>
        <p:txBody>
          <a:bodyPr wrap="square">
            <a:spAutoFit/>
          </a:bodyPr>
          <a:lstStyle/>
          <a:p>
            <a:r>
              <a:rPr lang="en-US" altLang="ja-JP" sz="2400" dirty="0">
                <a:latin typeface="ＭＳ Ｐゴシック" panose="020B0600070205080204" pitchFamily="50" charset="-128"/>
                <a:ea typeface="ＭＳ Ｐゴシック" panose="020B0600070205080204" pitchFamily="50" charset="-128"/>
              </a:rPr>
              <a:t>HR</a:t>
            </a:r>
            <a:r>
              <a:rPr lang="ja-JP" altLang="en-US" sz="2400" dirty="0">
                <a:latin typeface="ＭＳ Ｐゴシック" panose="020B0600070205080204" pitchFamily="50" charset="-128"/>
                <a:ea typeface="ＭＳ Ｐゴシック" panose="020B0600070205080204" pitchFamily="50" charset="-128"/>
              </a:rPr>
              <a:t>・</a:t>
            </a:r>
            <a:r>
              <a:rPr lang="en-US" altLang="ja-JP" sz="2400" dirty="0">
                <a:latin typeface="ＭＳ Ｐゴシック" panose="020B0600070205080204" pitchFamily="50" charset="-128"/>
                <a:ea typeface="ＭＳ Ｐゴシック" panose="020B0600070205080204" pitchFamily="50" charset="-128"/>
              </a:rPr>
              <a:t>SC</a:t>
            </a:r>
            <a:r>
              <a:rPr lang="ja-JP" altLang="en-US" sz="2400" dirty="0">
                <a:latin typeface="ＭＳ Ｐゴシック" panose="020B0600070205080204" pitchFamily="50" charset="-128"/>
                <a:ea typeface="ＭＳ Ｐゴシック" panose="020B0600070205080204" pitchFamily="50" charset="-128"/>
              </a:rPr>
              <a:t>計測</a:t>
            </a:r>
            <a:endParaRPr lang="ja-JP" altLang="en-US" sz="2400" dirty="0"/>
          </a:p>
        </p:txBody>
      </p:sp>
      <p:sp>
        <p:nvSpPr>
          <p:cNvPr id="5" name="テキスト ボックス 4">
            <a:extLst>
              <a:ext uri="{FF2B5EF4-FFF2-40B4-BE49-F238E27FC236}">
                <a16:creationId xmlns:a16="http://schemas.microsoft.com/office/drawing/2014/main" id="{E7ECD9F9-3012-F5C9-A271-008594E11537}"/>
              </a:ext>
            </a:extLst>
          </p:cNvPr>
          <p:cNvSpPr txBox="1"/>
          <p:nvPr/>
        </p:nvSpPr>
        <p:spPr>
          <a:xfrm>
            <a:off x="1256312" y="4605770"/>
            <a:ext cx="3327400" cy="461665"/>
          </a:xfrm>
          <a:prstGeom prst="rect">
            <a:avLst/>
          </a:prstGeom>
          <a:noFill/>
        </p:spPr>
        <p:txBody>
          <a:bodyPr wrap="square" rtlCol="0">
            <a:spAutoFit/>
          </a:bodyPr>
          <a:lstStyle/>
          <a:p>
            <a:r>
              <a:rPr kumimoji="1" lang="ja-JP" altLang="en-US" sz="2400" dirty="0">
                <a:latin typeface="ＭＳ Ｐゴシック" panose="020B0600070205080204" pitchFamily="50" charset="-128"/>
                <a:ea typeface="ＭＳ Ｐゴシック" panose="020B0600070205080204" pitchFamily="50" charset="-128"/>
              </a:rPr>
              <a:t>注意点</a:t>
            </a:r>
          </a:p>
        </p:txBody>
      </p:sp>
    </p:spTree>
    <p:extLst>
      <p:ext uri="{BB962C8B-B14F-4D97-AF65-F5344CB8AC3E}">
        <p14:creationId xmlns:p14="http://schemas.microsoft.com/office/powerpoint/2010/main" val="40914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82A88-89B4-4FC3-8854-32C75FDF97A0}"/>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9BAEE427-C774-F534-0982-666D0AAA4BC0}"/>
              </a:ext>
            </a:extLst>
          </p:cNvPr>
          <p:cNvSpPr txBox="1"/>
          <p:nvPr/>
        </p:nvSpPr>
        <p:spPr>
          <a:xfrm>
            <a:off x="721993" y="201712"/>
            <a:ext cx="5052292" cy="461665"/>
          </a:xfrm>
          <a:prstGeom prst="rect">
            <a:avLst/>
          </a:prstGeom>
          <a:noFill/>
        </p:spPr>
        <p:txBody>
          <a:bodyPr wrap="square" rtlCol="0">
            <a:spAutoFit/>
          </a:bodyPr>
          <a:lstStyle/>
          <a:p>
            <a:r>
              <a:rPr kumimoji="1" lang="ja-JP" altLang="en-US" sz="2400" dirty="0">
                <a:latin typeface="ＭＳ Ｐゴシック" panose="020B0600070205080204" pitchFamily="50" charset="-128"/>
                <a:ea typeface="ＭＳ Ｐゴシック" panose="020B0600070205080204" pitchFamily="50" charset="-128"/>
              </a:rPr>
              <a:t>注意点２</a:t>
            </a:r>
            <a:r>
              <a:rPr kumimoji="1" lang="en-US" altLang="ja-JP" sz="2400" dirty="0">
                <a:latin typeface="ＭＳ Ｐゴシック" panose="020B0600070205080204" pitchFamily="50" charset="-128"/>
                <a:ea typeface="ＭＳ Ｐゴシック" panose="020B0600070205080204" pitchFamily="50" charset="-128"/>
              </a:rPr>
              <a:t>_</a:t>
            </a:r>
            <a:r>
              <a:rPr kumimoji="1" lang="ja-JP" altLang="en-US" sz="2400" dirty="0">
                <a:latin typeface="ＭＳ Ｐゴシック" panose="020B0600070205080204" pitchFamily="50" charset="-128"/>
                <a:ea typeface="ＭＳ Ｐゴシック" panose="020B0600070205080204" pitchFamily="50" charset="-128"/>
              </a:rPr>
              <a:t>グラフからわかる</a:t>
            </a:r>
            <a:r>
              <a:rPr lang="ja-JP" altLang="en-US" sz="2400" dirty="0">
                <a:latin typeface="ＭＳ Ｐゴシック" panose="020B0600070205080204" pitchFamily="50" charset="-128"/>
                <a:ea typeface="ＭＳ Ｐゴシック" panose="020B0600070205080204" pitchFamily="50" charset="-128"/>
              </a:rPr>
              <a:t>計測ミス</a:t>
            </a:r>
            <a:endParaRPr kumimoji="1" lang="ja-JP" altLang="en-US" sz="2400" dirty="0">
              <a:latin typeface="ＭＳ Ｐゴシック" panose="020B0600070205080204" pitchFamily="50" charset="-128"/>
              <a:ea typeface="ＭＳ Ｐゴシック" panose="020B0600070205080204" pitchFamily="50" charset="-128"/>
            </a:endParaRPr>
          </a:p>
        </p:txBody>
      </p:sp>
      <p:grpSp>
        <p:nvGrpSpPr>
          <p:cNvPr id="2" name="グループ化 1">
            <a:extLst>
              <a:ext uri="{FF2B5EF4-FFF2-40B4-BE49-F238E27FC236}">
                <a16:creationId xmlns:a16="http://schemas.microsoft.com/office/drawing/2014/main" id="{727BDEAE-6CA5-216A-5B54-229767343737}"/>
              </a:ext>
            </a:extLst>
          </p:cNvPr>
          <p:cNvGrpSpPr/>
          <p:nvPr/>
        </p:nvGrpSpPr>
        <p:grpSpPr>
          <a:xfrm>
            <a:off x="1441823" y="847354"/>
            <a:ext cx="3940233" cy="2337001"/>
            <a:chOff x="840378" y="954839"/>
            <a:chExt cx="3940233" cy="2337001"/>
          </a:xfrm>
        </p:grpSpPr>
        <p:pic>
          <p:nvPicPr>
            <p:cNvPr id="21" name="図 20">
              <a:extLst>
                <a:ext uri="{FF2B5EF4-FFF2-40B4-BE49-F238E27FC236}">
                  <a16:creationId xmlns:a16="http://schemas.microsoft.com/office/drawing/2014/main" id="{8A018C3A-5FF1-D8C6-3F57-6E0C1D3E8F5B}"/>
                </a:ext>
              </a:extLst>
            </p:cNvPr>
            <p:cNvPicPr>
              <a:picLocks noChangeAspect="1"/>
            </p:cNvPicPr>
            <p:nvPr/>
          </p:nvPicPr>
          <p:blipFill rotWithShape="1">
            <a:blip r:embed="rId2">
              <a:extLst>
                <a:ext uri="{28A0092B-C50C-407E-A947-70E740481C1C}">
                  <a14:useLocalDpi xmlns:a14="http://schemas.microsoft.com/office/drawing/2010/main" val="0"/>
                </a:ext>
              </a:extLst>
            </a:blip>
            <a:srcRect t="4762" r="20386" b="17382"/>
            <a:stretch/>
          </p:blipFill>
          <p:spPr>
            <a:xfrm>
              <a:off x="840378" y="954839"/>
              <a:ext cx="3940233" cy="2337001"/>
            </a:xfrm>
            <a:prstGeom prst="rect">
              <a:avLst/>
            </a:prstGeom>
          </p:spPr>
        </p:pic>
        <p:sp>
          <p:nvSpPr>
            <p:cNvPr id="25" name="楕円 24">
              <a:extLst>
                <a:ext uri="{FF2B5EF4-FFF2-40B4-BE49-F238E27FC236}">
                  <a16:creationId xmlns:a16="http://schemas.microsoft.com/office/drawing/2014/main" id="{C6A6ED62-C393-5C05-A4EE-409A88FD8203}"/>
                </a:ext>
              </a:extLst>
            </p:cNvPr>
            <p:cNvSpPr/>
            <p:nvPr/>
          </p:nvSpPr>
          <p:spPr>
            <a:xfrm>
              <a:off x="3142212" y="1546167"/>
              <a:ext cx="304635" cy="549337"/>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7" name="グループ化 26">
            <a:extLst>
              <a:ext uri="{FF2B5EF4-FFF2-40B4-BE49-F238E27FC236}">
                <a16:creationId xmlns:a16="http://schemas.microsoft.com/office/drawing/2014/main" id="{0FB5ABBC-0BA5-8282-932D-7314BD92050A}"/>
              </a:ext>
            </a:extLst>
          </p:cNvPr>
          <p:cNvGrpSpPr/>
          <p:nvPr/>
        </p:nvGrpSpPr>
        <p:grpSpPr>
          <a:xfrm>
            <a:off x="5691395" y="894332"/>
            <a:ext cx="4247803" cy="2420102"/>
            <a:chOff x="3142212" y="2256343"/>
            <a:chExt cx="3823854" cy="2240135"/>
          </a:xfrm>
        </p:grpSpPr>
        <p:pic>
          <p:nvPicPr>
            <p:cNvPr id="24" name="図 23">
              <a:extLst>
                <a:ext uri="{FF2B5EF4-FFF2-40B4-BE49-F238E27FC236}">
                  <a16:creationId xmlns:a16="http://schemas.microsoft.com/office/drawing/2014/main" id="{13558464-E196-0CAB-CBA6-328B7ED93F68}"/>
                </a:ext>
              </a:extLst>
            </p:cNvPr>
            <p:cNvPicPr>
              <a:picLocks noChangeAspect="1"/>
            </p:cNvPicPr>
            <p:nvPr/>
          </p:nvPicPr>
          <p:blipFill rotWithShape="1">
            <a:blip r:embed="rId3">
              <a:extLst>
                <a:ext uri="{28A0092B-C50C-407E-A947-70E740481C1C}">
                  <a14:useLocalDpi xmlns:a14="http://schemas.microsoft.com/office/drawing/2010/main" val="0"/>
                </a:ext>
              </a:extLst>
            </a:blip>
            <a:srcRect l="8178" t="2370" r="3510" b="10439"/>
            <a:stretch/>
          </p:blipFill>
          <p:spPr>
            <a:xfrm>
              <a:off x="3142212" y="2256343"/>
              <a:ext cx="3823854" cy="2240135"/>
            </a:xfrm>
            <a:prstGeom prst="rect">
              <a:avLst/>
            </a:prstGeom>
          </p:spPr>
        </p:pic>
        <p:sp>
          <p:nvSpPr>
            <p:cNvPr id="26" name="楕円 25">
              <a:extLst>
                <a:ext uri="{FF2B5EF4-FFF2-40B4-BE49-F238E27FC236}">
                  <a16:creationId xmlns:a16="http://schemas.microsoft.com/office/drawing/2014/main" id="{D67E3DCF-16F4-4FF9-A592-5E680EE118D9}"/>
                </a:ext>
              </a:extLst>
            </p:cNvPr>
            <p:cNvSpPr/>
            <p:nvPr/>
          </p:nvSpPr>
          <p:spPr>
            <a:xfrm>
              <a:off x="5131725" y="2388523"/>
              <a:ext cx="304635" cy="886692"/>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9" name="テキスト ボックス 28">
            <a:extLst>
              <a:ext uri="{FF2B5EF4-FFF2-40B4-BE49-F238E27FC236}">
                <a16:creationId xmlns:a16="http://schemas.microsoft.com/office/drawing/2014/main" id="{A65A5CB7-7462-E44F-18C5-06C363C2A17A}"/>
              </a:ext>
            </a:extLst>
          </p:cNvPr>
          <p:cNvSpPr txBox="1"/>
          <p:nvPr/>
        </p:nvSpPr>
        <p:spPr>
          <a:xfrm>
            <a:off x="1040938" y="3941233"/>
            <a:ext cx="5052292" cy="369332"/>
          </a:xfrm>
          <a:prstGeom prst="rect">
            <a:avLst/>
          </a:prstGeom>
          <a:noFill/>
        </p:spPr>
        <p:txBody>
          <a:bodyPr wrap="square" rtlCol="0">
            <a:spAutoFit/>
          </a:bodyPr>
          <a:lstStyle/>
          <a:p>
            <a:r>
              <a:rPr lang="ja-JP" altLang="en-US" dirty="0">
                <a:latin typeface="ＭＳ Ｐゴシック" panose="020B0600070205080204" pitchFamily="50" charset="-128"/>
                <a:ea typeface="ＭＳ Ｐゴシック" panose="020B0600070205080204" pitchFamily="50" charset="-128"/>
              </a:rPr>
              <a:t>①部分的：「前後のデータの平均値」で修正</a:t>
            </a:r>
            <a:endParaRPr lang="en-US" altLang="ja-JP" dirty="0">
              <a:latin typeface="ＭＳ Ｐゴシック" panose="020B0600070205080204" pitchFamily="50" charset="-128"/>
              <a:ea typeface="ＭＳ Ｐゴシック" panose="020B0600070205080204" pitchFamily="50" charset="-128"/>
            </a:endParaRPr>
          </a:p>
        </p:txBody>
      </p:sp>
      <p:pic>
        <p:nvPicPr>
          <p:cNvPr id="30" name="図 29">
            <a:extLst>
              <a:ext uri="{FF2B5EF4-FFF2-40B4-BE49-F238E27FC236}">
                <a16:creationId xmlns:a16="http://schemas.microsoft.com/office/drawing/2014/main" id="{EF60BC28-8788-39D2-FC98-213266A4E364}"/>
              </a:ext>
            </a:extLst>
          </p:cNvPr>
          <p:cNvPicPr>
            <a:picLocks noChangeAspect="1"/>
          </p:cNvPicPr>
          <p:nvPr/>
        </p:nvPicPr>
        <p:blipFill rotWithShape="1">
          <a:blip r:embed="rId4">
            <a:extLst>
              <a:ext uri="{28A0092B-C50C-407E-A947-70E740481C1C}">
                <a14:useLocalDpi xmlns:a14="http://schemas.microsoft.com/office/drawing/2010/main" val="0"/>
              </a:ext>
            </a:extLst>
          </a:blip>
          <a:srcRect b="7508"/>
          <a:stretch/>
        </p:blipFill>
        <p:spPr>
          <a:xfrm>
            <a:off x="1365631" y="4447136"/>
            <a:ext cx="3781389" cy="2152301"/>
          </a:xfrm>
          <a:prstGeom prst="rect">
            <a:avLst/>
          </a:prstGeom>
        </p:spPr>
      </p:pic>
      <p:sp>
        <p:nvSpPr>
          <p:cNvPr id="3" name="右中かっこ 2">
            <a:extLst>
              <a:ext uri="{FF2B5EF4-FFF2-40B4-BE49-F238E27FC236}">
                <a16:creationId xmlns:a16="http://schemas.microsoft.com/office/drawing/2014/main" id="{32D1CA2B-0462-E7A3-A17A-1BE1A3560B84}"/>
              </a:ext>
            </a:extLst>
          </p:cNvPr>
          <p:cNvSpPr/>
          <p:nvPr/>
        </p:nvSpPr>
        <p:spPr>
          <a:xfrm rot="5400000">
            <a:off x="5537609" y="1267165"/>
            <a:ext cx="307571" cy="4538614"/>
          </a:xfrm>
          <a:prstGeom prst="righ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D72B07BF-AF09-59A0-F914-E8BA13984942}"/>
              </a:ext>
            </a:extLst>
          </p:cNvPr>
          <p:cNvSpPr txBox="1"/>
          <p:nvPr/>
        </p:nvSpPr>
        <p:spPr>
          <a:xfrm>
            <a:off x="6093230" y="3934741"/>
            <a:ext cx="5515033" cy="646331"/>
          </a:xfrm>
          <a:prstGeom prst="rect">
            <a:avLst/>
          </a:prstGeom>
          <a:noFill/>
        </p:spPr>
        <p:txBody>
          <a:bodyPr wrap="square" rtlCol="0">
            <a:spAutoFit/>
          </a:bodyPr>
          <a:lstStyle/>
          <a:p>
            <a:r>
              <a:rPr lang="ja-JP" altLang="en-US" dirty="0">
                <a:latin typeface="ＭＳ Ｐゴシック" panose="020B0600070205080204" pitchFamily="50" charset="-128"/>
                <a:ea typeface="ＭＳ Ｐゴシック" panose="020B0600070205080204" pitchFamily="50" charset="-128"/>
              </a:rPr>
              <a:t>②全体的：データの破棄（</a:t>
            </a:r>
            <a:r>
              <a:rPr lang="ja-JP" altLang="en-US" u="sng" dirty="0">
                <a:latin typeface="ＭＳ Ｐゴシック" panose="020B0600070205080204" pitchFamily="50" charset="-128"/>
                <a:ea typeface="ＭＳ Ｐゴシック" panose="020B0600070205080204" pitchFamily="50" charset="-128"/>
              </a:rPr>
              <a:t>電極のズレ，計測機の問題</a:t>
            </a:r>
            <a:r>
              <a:rPr lang="ja-JP" altLang="en-US" dirty="0">
                <a:latin typeface="ＭＳ Ｐゴシック" panose="020B0600070205080204" pitchFamily="50" charset="-128"/>
                <a:ea typeface="ＭＳ Ｐゴシック" panose="020B0600070205080204" pitchFamily="50" charset="-128"/>
              </a:rPr>
              <a:t>）</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　→装着した段階でデータを確認。実験開始</a:t>
            </a:r>
            <a:endParaRPr lang="en-US" altLang="ja-JP" dirty="0">
              <a:latin typeface="ＭＳ Ｐゴシック" panose="020B0600070205080204" pitchFamily="50" charset="-128"/>
              <a:ea typeface="ＭＳ Ｐゴシック" panose="020B0600070205080204" pitchFamily="50" charset="-128"/>
            </a:endParaRPr>
          </a:p>
        </p:txBody>
      </p:sp>
      <p:grpSp>
        <p:nvGrpSpPr>
          <p:cNvPr id="39" name="グループ化 38">
            <a:extLst>
              <a:ext uri="{FF2B5EF4-FFF2-40B4-BE49-F238E27FC236}">
                <a16:creationId xmlns:a16="http://schemas.microsoft.com/office/drawing/2014/main" id="{F9F7E796-73F3-C0D8-8F05-74F45F79DFE2}"/>
              </a:ext>
            </a:extLst>
          </p:cNvPr>
          <p:cNvGrpSpPr/>
          <p:nvPr/>
        </p:nvGrpSpPr>
        <p:grpSpPr>
          <a:xfrm>
            <a:off x="6397047" y="4737068"/>
            <a:ext cx="4509252" cy="1881858"/>
            <a:chOff x="6837621" y="4728755"/>
            <a:chExt cx="4509252" cy="1881858"/>
          </a:xfrm>
        </p:grpSpPr>
        <p:grpSp>
          <p:nvGrpSpPr>
            <p:cNvPr id="12" name="グループ化 11">
              <a:extLst>
                <a:ext uri="{FF2B5EF4-FFF2-40B4-BE49-F238E27FC236}">
                  <a16:creationId xmlns:a16="http://schemas.microsoft.com/office/drawing/2014/main" id="{4217AF65-D906-2AFF-24EE-DC69D8A2E5C2}"/>
                </a:ext>
              </a:extLst>
            </p:cNvPr>
            <p:cNvGrpSpPr/>
            <p:nvPr/>
          </p:nvGrpSpPr>
          <p:grpSpPr>
            <a:xfrm>
              <a:off x="7385265" y="4979322"/>
              <a:ext cx="1525622" cy="1404851"/>
              <a:chOff x="6583680" y="5087389"/>
              <a:chExt cx="1525622" cy="1404851"/>
            </a:xfrm>
          </p:grpSpPr>
          <p:pic>
            <p:nvPicPr>
              <p:cNvPr id="1026" name="Picture 2" descr="ダウンロード】 心拍 数 イラスト">
                <a:extLst>
                  <a:ext uri="{FF2B5EF4-FFF2-40B4-BE49-F238E27FC236}">
                    <a16:creationId xmlns:a16="http://schemas.microsoft.com/office/drawing/2014/main" id="{F18404C1-131C-0E7F-E69A-F768BB935F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9726" y="5126592"/>
                <a:ext cx="1134693" cy="113469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線コネクタ 6">
                <a:extLst>
                  <a:ext uri="{FF2B5EF4-FFF2-40B4-BE49-F238E27FC236}">
                    <a16:creationId xmlns:a16="http://schemas.microsoft.com/office/drawing/2014/main" id="{618E6DB6-DC72-5280-103C-96EF37B269D8}"/>
                  </a:ext>
                </a:extLst>
              </p:cNvPr>
              <p:cNvCxnSpPr>
                <a:cxnSpLocks/>
              </p:cNvCxnSpPr>
              <p:nvPr/>
            </p:nvCxnSpPr>
            <p:spPr>
              <a:xfrm>
                <a:off x="6583680" y="5087389"/>
                <a:ext cx="0" cy="1404851"/>
              </a:xfrm>
              <a:prstGeom prst="line">
                <a:avLst/>
              </a:prstGeom>
              <a:ln w="12700"/>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A75C0472-9DCA-8043-3A21-9228571A5BA5}"/>
                  </a:ext>
                </a:extLst>
              </p:cNvPr>
              <p:cNvCxnSpPr>
                <a:cxnSpLocks/>
              </p:cNvCxnSpPr>
              <p:nvPr/>
            </p:nvCxnSpPr>
            <p:spPr>
              <a:xfrm flipH="1">
                <a:off x="6586578" y="6492240"/>
                <a:ext cx="1522724" cy="0"/>
              </a:xfrm>
              <a:prstGeom prst="line">
                <a:avLst/>
              </a:prstGeom>
              <a:ln w="12700"/>
            </p:spPr>
            <p:style>
              <a:lnRef idx="1">
                <a:schemeClr val="dk1"/>
              </a:lnRef>
              <a:fillRef idx="0">
                <a:schemeClr val="dk1"/>
              </a:fillRef>
              <a:effectRef idx="0">
                <a:schemeClr val="dk1"/>
              </a:effectRef>
              <a:fontRef idx="minor">
                <a:schemeClr val="tx1"/>
              </a:fontRef>
            </p:style>
          </p:cxnSp>
        </p:grpSp>
        <p:sp>
          <p:nvSpPr>
            <p:cNvPr id="35" name="テキスト ボックス 34">
              <a:extLst>
                <a:ext uri="{FF2B5EF4-FFF2-40B4-BE49-F238E27FC236}">
                  <a16:creationId xmlns:a16="http://schemas.microsoft.com/office/drawing/2014/main" id="{4EABBA59-FAB8-351D-A2C6-796C3F2446B5}"/>
                </a:ext>
              </a:extLst>
            </p:cNvPr>
            <p:cNvSpPr txBox="1"/>
            <p:nvPr/>
          </p:nvSpPr>
          <p:spPr>
            <a:xfrm>
              <a:off x="7667196" y="5018525"/>
              <a:ext cx="481804" cy="369332"/>
            </a:xfrm>
            <a:prstGeom prst="rect">
              <a:avLst/>
            </a:prstGeom>
            <a:noFill/>
          </p:spPr>
          <p:txBody>
            <a:bodyPr wrap="square">
              <a:spAutoFit/>
            </a:bodyPr>
            <a:lstStyle/>
            <a:p>
              <a:r>
                <a:rPr lang="ja-JP" altLang="en-US" dirty="0">
                  <a:latin typeface="ＭＳ Ｐゴシック" panose="020B0600070205080204" pitchFamily="50" charset="-128"/>
                  <a:ea typeface="ＭＳ Ｐゴシック" panose="020B0600070205080204" pitchFamily="50" charset="-128"/>
                </a:rPr>
                <a:t>〇</a:t>
              </a:r>
              <a:endParaRPr lang="ja-JP" altLang="en-US" dirty="0"/>
            </a:p>
          </p:txBody>
        </p:sp>
        <p:grpSp>
          <p:nvGrpSpPr>
            <p:cNvPr id="38" name="グループ化 37">
              <a:extLst>
                <a:ext uri="{FF2B5EF4-FFF2-40B4-BE49-F238E27FC236}">
                  <a16:creationId xmlns:a16="http://schemas.microsoft.com/office/drawing/2014/main" id="{D5A6B1A3-F93B-7F38-931B-32D14D93FCFC}"/>
                </a:ext>
              </a:extLst>
            </p:cNvPr>
            <p:cNvGrpSpPr/>
            <p:nvPr/>
          </p:nvGrpSpPr>
          <p:grpSpPr>
            <a:xfrm>
              <a:off x="9384205" y="4979323"/>
              <a:ext cx="1525622" cy="1404851"/>
              <a:chOff x="9384205" y="4979323"/>
              <a:chExt cx="1525622" cy="1404851"/>
            </a:xfrm>
          </p:grpSpPr>
          <p:pic>
            <p:nvPicPr>
              <p:cNvPr id="14" name="Picture 2" descr="ダウンロード】 心拍 数 イラスト">
                <a:extLst>
                  <a:ext uri="{FF2B5EF4-FFF2-40B4-BE49-F238E27FC236}">
                    <a16:creationId xmlns:a16="http://schemas.microsoft.com/office/drawing/2014/main" id="{0BFAB62D-1F80-A1FC-A3E7-3425DADA4BB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9333"/>
              <a:stretch/>
            </p:blipFill>
            <p:spPr bwMode="auto">
              <a:xfrm>
                <a:off x="9538321" y="5091555"/>
                <a:ext cx="347979" cy="1134693"/>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直線コネクタ 14">
                <a:extLst>
                  <a:ext uri="{FF2B5EF4-FFF2-40B4-BE49-F238E27FC236}">
                    <a16:creationId xmlns:a16="http://schemas.microsoft.com/office/drawing/2014/main" id="{3ABA36D6-DFD8-6510-E0A5-AD505E20379C}"/>
                  </a:ext>
                </a:extLst>
              </p:cNvPr>
              <p:cNvCxnSpPr>
                <a:cxnSpLocks/>
              </p:cNvCxnSpPr>
              <p:nvPr/>
            </p:nvCxnSpPr>
            <p:spPr>
              <a:xfrm>
                <a:off x="9384205" y="4979323"/>
                <a:ext cx="0" cy="1404851"/>
              </a:xfrm>
              <a:prstGeom prst="line">
                <a:avLst/>
              </a:prstGeom>
              <a:ln w="12700"/>
            </p:spPr>
            <p:style>
              <a:lnRef idx="1">
                <a:schemeClr val="dk1"/>
              </a:lnRef>
              <a:fillRef idx="0">
                <a:schemeClr val="dk1"/>
              </a:fillRef>
              <a:effectRef idx="0">
                <a:schemeClr val="dk1"/>
              </a:effectRef>
              <a:fontRef idx="minor">
                <a:schemeClr val="tx1"/>
              </a:fontRef>
            </p:style>
          </p:cxnSp>
          <p:cxnSp>
            <p:nvCxnSpPr>
              <p:cNvPr id="16" name="直線コネクタ 15">
                <a:extLst>
                  <a:ext uri="{FF2B5EF4-FFF2-40B4-BE49-F238E27FC236}">
                    <a16:creationId xmlns:a16="http://schemas.microsoft.com/office/drawing/2014/main" id="{7066D27E-B261-4580-0FE7-1F4FF2372381}"/>
                  </a:ext>
                </a:extLst>
              </p:cNvPr>
              <p:cNvCxnSpPr>
                <a:cxnSpLocks/>
              </p:cNvCxnSpPr>
              <p:nvPr/>
            </p:nvCxnSpPr>
            <p:spPr>
              <a:xfrm flipH="1">
                <a:off x="9387103" y="6384174"/>
                <a:ext cx="152272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7" name="直線コネクタ 16">
                <a:extLst>
                  <a:ext uri="{FF2B5EF4-FFF2-40B4-BE49-F238E27FC236}">
                    <a16:creationId xmlns:a16="http://schemas.microsoft.com/office/drawing/2014/main" id="{95F4F6D3-3F26-1260-CF84-D89269F45AA3}"/>
                  </a:ext>
                </a:extLst>
              </p:cNvPr>
              <p:cNvCxnSpPr>
                <a:cxnSpLocks/>
              </p:cNvCxnSpPr>
              <p:nvPr/>
            </p:nvCxnSpPr>
            <p:spPr>
              <a:xfrm flipH="1">
                <a:off x="9797194" y="5626887"/>
                <a:ext cx="1112633"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sp>
            <p:nvSpPr>
              <p:cNvPr id="36" name="テキスト ボックス 35">
                <a:extLst>
                  <a:ext uri="{FF2B5EF4-FFF2-40B4-BE49-F238E27FC236}">
                    <a16:creationId xmlns:a16="http://schemas.microsoft.com/office/drawing/2014/main" id="{6F3B947F-E08E-E246-AC9E-A9F31AB85B4D}"/>
                  </a:ext>
                </a:extLst>
              </p:cNvPr>
              <p:cNvSpPr txBox="1"/>
              <p:nvPr/>
            </p:nvSpPr>
            <p:spPr>
              <a:xfrm>
                <a:off x="10036024" y="5018525"/>
                <a:ext cx="481804" cy="461665"/>
              </a:xfrm>
              <a:prstGeom prst="rect">
                <a:avLst/>
              </a:prstGeom>
              <a:noFill/>
            </p:spPr>
            <p:txBody>
              <a:bodyPr wrap="square">
                <a:spAutoFit/>
              </a:bodyPr>
              <a:lstStyle/>
              <a:p>
                <a:r>
                  <a:rPr lang="en-US" altLang="ja-JP" sz="2400" dirty="0">
                    <a:latin typeface="ＭＳ Ｐゴシック" panose="020B0600070205080204" pitchFamily="50" charset="-128"/>
                    <a:ea typeface="ＭＳ Ｐゴシック" panose="020B0600070205080204" pitchFamily="50" charset="-128"/>
                  </a:rPr>
                  <a:t>×</a:t>
                </a:r>
                <a:endParaRPr lang="ja-JP" altLang="en-US" sz="2400" dirty="0"/>
              </a:p>
            </p:txBody>
          </p:sp>
        </p:grpSp>
        <p:sp>
          <p:nvSpPr>
            <p:cNvPr id="37" name="四角形: 角を丸くする 36">
              <a:extLst>
                <a:ext uri="{FF2B5EF4-FFF2-40B4-BE49-F238E27FC236}">
                  <a16:creationId xmlns:a16="http://schemas.microsoft.com/office/drawing/2014/main" id="{10F8AB6B-9567-4F01-4257-057A6F21DE7D}"/>
                </a:ext>
              </a:extLst>
            </p:cNvPr>
            <p:cNvSpPr/>
            <p:nvPr/>
          </p:nvSpPr>
          <p:spPr>
            <a:xfrm>
              <a:off x="6837621" y="4728755"/>
              <a:ext cx="4509252" cy="188185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4279841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09F4A48-02DD-B8F9-01AE-673CC4CCDD0A}"/>
              </a:ext>
            </a:extLst>
          </p:cNvPr>
          <p:cNvSpPr txBox="1"/>
          <p:nvPr/>
        </p:nvSpPr>
        <p:spPr>
          <a:xfrm>
            <a:off x="4023854" y="2962399"/>
            <a:ext cx="3569252" cy="646331"/>
          </a:xfrm>
          <a:prstGeom prst="rect">
            <a:avLst/>
          </a:prstGeom>
          <a:noFill/>
        </p:spPr>
        <p:txBody>
          <a:bodyPr wrap="square" rtlCol="0">
            <a:spAutoFit/>
          </a:bodyPr>
          <a:lstStyle/>
          <a:p>
            <a:pPr algn="ctr"/>
            <a:r>
              <a:rPr lang="ja-JP" altLang="en-US" sz="3600" dirty="0">
                <a:latin typeface="ＭＳ Ｐゴシック" panose="020B0600070205080204" pitchFamily="50" charset="-128"/>
                <a:ea typeface="ＭＳ Ｐゴシック" panose="020B0600070205080204" pitchFamily="50" charset="-128"/>
              </a:rPr>
              <a:t>付録</a:t>
            </a:r>
            <a:endParaRPr kumimoji="1" lang="ja-JP" altLang="en-US" sz="3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586692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3741B531-B5FF-734F-7F8E-1BA0ABC706D1}"/>
              </a:ext>
            </a:extLst>
          </p:cNvPr>
          <p:cNvGrpSpPr/>
          <p:nvPr/>
        </p:nvGrpSpPr>
        <p:grpSpPr>
          <a:xfrm>
            <a:off x="1176285" y="1266085"/>
            <a:ext cx="8166892" cy="2037533"/>
            <a:chOff x="1004268" y="814512"/>
            <a:chExt cx="9215835" cy="2037533"/>
          </a:xfrm>
        </p:grpSpPr>
        <p:sp>
          <p:nvSpPr>
            <p:cNvPr id="4" name="テキスト ボックス 3">
              <a:extLst>
                <a:ext uri="{FF2B5EF4-FFF2-40B4-BE49-F238E27FC236}">
                  <a16:creationId xmlns:a16="http://schemas.microsoft.com/office/drawing/2014/main" id="{C6679069-E8D2-0BB1-7534-D0E776663F99}"/>
                </a:ext>
              </a:extLst>
            </p:cNvPr>
            <p:cNvSpPr txBox="1"/>
            <p:nvPr/>
          </p:nvSpPr>
          <p:spPr>
            <a:xfrm>
              <a:off x="1004268" y="814512"/>
              <a:ext cx="3327401" cy="461665"/>
            </a:xfrm>
            <a:prstGeom prst="rect">
              <a:avLst/>
            </a:prstGeom>
            <a:noFill/>
          </p:spPr>
          <p:txBody>
            <a:bodyPr wrap="square" rtlCol="0">
              <a:spAutoFit/>
            </a:bodyPr>
            <a:lstStyle/>
            <a:p>
              <a:r>
                <a:rPr kumimoji="1" lang="en-US" altLang="ja-JP" sz="2400" dirty="0">
                  <a:latin typeface="ＭＳ Ｐゴシック" panose="020B0600070205080204" pitchFamily="50" charset="-128"/>
                  <a:ea typeface="ＭＳ Ｐゴシック" panose="020B0600070205080204" pitchFamily="50" charset="-128"/>
                </a:rPr>
                <a:t>1. </a:t>
              </a:r>
              <a:r>
                <a:rPr kumimoji="1" lang="ja-JP" altLang="en-US" sz="2400" dirty="0">
                  <a:latin typeface="ＭＳ Ｐゴシック" panose="020B0600070205080204" pitchFamily="50" charset="-128"/>
                  <a:ea typeface="ＭＳ Ｐゴシック" panose="020B0600070205080204" pitchFamily="50" charset="-128"/>
                </a:rPr>
                <a:t>スケジュール</a:t>
              </a:r>
            </a:p>
          </p:txBody>
        </p:sp>
        <p:sp>
          <p:nvSpPr>
            <p:cNvPr id="5" name="テキスト ボックス 4">
              <a:extLst>
                <a:ext uri="{FF2B5EF4-FFF2-40B4-BE49-F238E27FC236}">
                  <a16:creationId xmlns:a16="http://schemas.microsoft.com/office/drawing/2014/main" id="{1E738D7D-AF9B-24DE-2E12-26608A5B0CFB}"/>
                </a:ext>
              </a:extLst>
            </p:cNvPr>
            <p:cNvSpPr txBox="1"/>
            <p:nvPr/>
          </p:nvSpPr>
          <p:spPr>
            <a:xfrm>
              <a:off x="1157162" y="1340134"/>
              <a:ext cx="7568096" cy="461665"/>
            </a:xfrm>
            <a:prstGeom prst="rect">
              <a:avLst/>
            </a:prstGeom>
            <a:noFill/>
          </p:spPr>
          <p:txBody>
            <a:bodyPr wrap="square" rtlCol="0">
              <a:spAutoFit/>
            </a:bodyPr>
            <a:lstStyle/>
            <a:p>
              <a:r>
                <a:rPr lang="ja-JP" altLang="en-US" sz="2400" dirty="0">
                  <a:latin typeface="ＭＳ Ｐゴシック" panose="020B0600070205080204" pitchFamily="50" charset="-128"/>
                  <a:ea typeface="ＭＳ Ｐゴシック" panose="020B0600070205080204" pitchFamily="50" charset="-128"/>
                </a:rPr>
                <a:t>・生理指標の説明（</a:t>
              </a:r>
              <a:r>
                <a:rPr lang="en-US" altLang="ja-JP" sz="2400" dirty="0">
                  <a:latin typeface="ＭＳ Ｐゴシック" panose="020B0600070205080204" pitchFamily="50" charset="-128"/>
                  <a:ea typeface="ＭＳ Ｐゴシック" panose="020B0600070205080204" pitchFamily="50" charset="-128"/>
                </a:rPr>
                <a:t>3</a:t>
              </a:r>
              <a:r>
                <a:rPr lang="ja-JP" altLang="en-US" sz="2400" dirty="0">
                  <a:latin typeface="ＭＳ Ｐゴシック" panose="020B0600070205080204" pitchFamily="50" charset="-128"/>
                  <a:ea typeface="ＭＳ Ｐゴシック" panose="020B0600070205080204" pitchFamily="50" charset="-128"/>
                </a:rPr>
                <a:t>分）</a:t>
              </a:r>
              <a:endParaRPr lang="en-US" altLang="ja-JP" sz="2400" dirty="0">
                <a:latin typeface="ＭＳ Ｐゴシック" panose="020B0600070205080204" pitchFamily="50" charset="-128"/>
                <a:ea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884F6546-91BC-1D22-19A6-0A7E99D68FB3}"/>
                </a:ext>
              </a:extLst>
            </p:cNvPr>
            <p:cNvSpPr txBox="1"/>
            <p:nvPr/>
          </p:nvSpPr>
          <p:spPr>
            <a:xfrm>
              <a:off x="1157162" y="1848999"/>
              <a:ext cx="4965368" cy="461665"/>
            </a:xfrm>
            <a:prstGeom prst="rect">
              <a:avLst/>
            </a:prstGeom>
            <a:noFill/>
          </p:spPr>
          <p:txBody>
            <a:bodyPr wrap="square" rtlCol="0">
              <a:spAutoFit/>
            </a:bodyPr>
            <a:lstStyle/>
            <a:p>
              <a:r>
                <a:rPr lang="ja-JP" altLang="en-US" sz="2400" dirty="0">
                  <a:latin typeface="ＭＳ Ｐゴシック" panose="020B0600070205080204" pitchFamily="50" charset="-128"/>
                  <a:ea typeface="ＭＳ Ｐゴシック" panose="020B0600070205080204" pitchFamily="50" charset="-128"/>
                </a:rPr>
                <a:t>・計測体験（</a:t>
              </a:r>
              <a:r>
                <a:rPr lang="en-US" altLang="ja-JP" sz="2400" dirty="0">
                  <a:latin typeface="ＭＳ Ｐゴシック" panose="020B0600070205080204" pitchFamily="50" charset="-128"/>
                  <a:ea typeface="ＭＳ Ｐゴシック" panose="020B0600070205080204" pitchFamily="50" charset="-128"/>
                </a:rPr>
                <a:t>9</a:t>
              </a:r>
              <a:r>
                <a:rPr lang="ja-JP" altLang="en-US" sz="2400" dirty="0">
                  <a:latin typeface="ＭＳ Ｐゴシック" panose="020B0600070205080204" pitchFamily="50" charset="-128"/>
                  <a:ea typeface="ＭＳ Ｐゴシック" panose="020B0600070205080204" pitchFamily="50" charset="-128"/>
                </a:rPr>
                <a:t>分）</a:t>
              </a:r>
              <a:endParaRPr lang="en-US" altLang="ja-JP" sz="2400" dirty="0">
                <a:latin typeface="ＭＳ Ｐゴシック" panose="020B0600070205080204" pitchFamily="50" charset="-128"/>
                <a:ea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82154044-7D59-5CA7-1952-272AF2FBA38C}"/>
                </a:ext>
              </a:extLst>
            </p:cNvPr>
            <p:cNvSpPr txBox="1"/>
            <p:nvPr/>
          </p:nvSpPr>
          <p:spPr>
            <a:xfrm>
              <a:off x="1157162" y="2390380"/>
              <a:ext cx="9062941" cy="461665"/>
            </a:xfrm>
            <a:prstGeom prst="rect">
              <a:avLst/>
            </a:prstGeom>
            <a:noFill/>
          </p:spPr>
          <p:txBody>
            <a:bodyPr wrap="square" rtlCol="0">
              <a:spAutoFit/>
            </a:bodyPr>
            <a:lstStyle/>
            <a:p>
              <a:r>
                <a:rPr lang="ja-JP" altLang="en-US" sz="2400" dirty="0">
                  <a:latin typeface="ＭＳ Ｐゴシック" panose="020B0600070205080204" pitchFamily="50" charset="-128"/>
                  <a:ea typeface="ＭＳ Ｐゴシック" panose="020B0600070205080204" pitchFamily="50" charset="-128"/>
                </a:rPr>
                <a:t>・データ取得</a:t>
              </a:r>
              <a:r>
                <a:rPr lang="en-US" altLang="ja-JP" sz="2400" dirty="0">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グラフ作成 </a:t>
              </a:r>
              <a:r>
                <a:rPr lang="en-US" altLang="ja-JP" sz="2400" dirty="0">
                  <a:latin typeface="ＭＳ Ｐゴシック" panose="020B0600070205080204" pitchFamily="50" charset="-128"/>
                  <a:ea typeface="ＭＳ Ｐゴシック" panose="020B0600070205080204" pitchFamily="50" charset="-128"/>
                </a:rPr>
                <a:t>(5</a:t>
              </a:r>
              <a:r>
                <a:rPr lang="ja-JP" altLang="en-US" sz="2400" dirty="0">
                  <a:latin typeface="ＭＳ Ｐゴシック" panose="020B0600070205080204" pitchFamily="50" charset="-128"/>
                  <a:ea typeface="ＭＳ Ｐゴシック" panose="020B0600070205080204" pitchFamily="50" charset="-128"/>
                </a:rPr>
                <a:t>分</a:t>
              </a:r>
              <a:r>
                <a:rPr lang="en-US" altLang="ja-JP" sz="2400" dirty="0">
                  <a:latin typeface="ＭＳ Ｐゴシック" panose="020B0600070205080204" pitchFamily="50" charset="-128"/>
                  <a:ea typeface="ＭＳ Ｐゴシック" panose="020B0600070205080204" pitchFamily="50" charset="-128"/>
                </a:rPr>
                <a:t>)</a:t>
              </a:r>
            </a:p>
          </p:txBody>
        </p:sp>
      </p:grpSp>
      <p:grpSp>
        <p:nvGrpSpPr>
          <p:cNvPr id="19" name="グループ化 18">
            <a:extLst>
              <a:ext uri="{FF2B5EF4-FFF2-40B4-BE49-F238E27FC236}">
                <a16:creationId xmlns:a16="http://schemas.microsoft.com/office/drawing/2014/main" id="{F5EB9C32-B9F5-9596-4060-88C9B8968F3F}"/>
              </a:ext>
            </a:extLst>
          </p:cNvPr>
          <p:cNvGrpSpPr/>
          <p:nvPr/>
        </p:nvGrpSpPr>
        <p:grpSpPr>
          <a:xfrm>
            <a:off x="1176285" y="3766050"/>
            <a:ext cx="8233407" cy="1385762"/>
            <a:chOff x="1275873" y="3565256"/>
            <a:chExt cx="6993649" cy="1385762"/>
          </a:xfrm>
        </p:grpSpPr>
        <p:sp>
          <p:nvSpPr>
            <p:cNvPr id="11" name="テキスト ボックス 10">
              <a:extLst>
                <a:ext uri="{FF2B5EF4-FFF2-40B4-BE49-F238E27FC236}">
                  <a16:creationId xmlns:a16="http://schemas.microsoft.com/office/drawing/2014/main" id="{3CFF9085-A0B1-3B23-F8D1-0740E8F5623E}"/>
                </a:ext>
              </a:extLst>
            </p:cNvPr>
            <p:cNvSpPr txBox="1"/>
            <p:nvPr/>
          </p:nvSpPr>
          <p:spPr>
            <a:xfrm>
              <a:off x="1275873" y="3565256"/>
              <a:ext cx="2948677" cy="461665"/>
            </a:xfrm>
            <a:prstGeom prst="rect">
              <a:avLst/>
            </a:prstGeom>
            <a:noFill/>
          </p:spPr>
          <p:txBody>
            <a:bodyPr wrap="square" rtlCol="0">
              <a:spAutoFit/>
            </a:bodyPr>
            <a:lstStyle/>
            <a:p>
              <a:r>
                <a:rPr lang="en-US" altLang="ja-JP" sz="2400" dirty="0">
                  <a:latin typeface="ＭＳ Ｐゴシック" panose="020B0600070205080204" pitchFamily="50" charset="-128"/>
                  <a:ea typeface="ＭＳ Ｐゴシック" panose="020B0600070205080204" pitchFamily="50" charset="-128"/>
                </a:rPr>
                <a:t>2</a:t>
              </a:r>
              <a:r>
                <a:rPr kumimoji="1" lang="en-US" altLang="ja-JP" sz="2400" dirty="0">
                  <a:latin typeface="ＭＳ Ｐゴシック" panose="020B0600070205080204" pitchFamily="50" charset="-128"/>
                  <a:ea typeface="ＭＳ Ｐゴシック" panose="020B0600070205080204" pitchFamily="50" charset="-128"/>
                </a:rPr>
                <a:t>. </a:t>
              </a:r>
              <a:r>
                <a:rPr kumimoji="1" lang="ja-JP" altLang="en-US" sz="2400" dirty="0">
                  <a:latin typeface="ＭＳ Ｐゴシック" panose="020B0600070205080204" pitchFamily="50" charset="-128"/>
                  <a:ea typeface="ＭＳ Ｐゴシック" panose="020B0600070205080204" pitchFamily="50" charset="-128"/>
                </a:rPr>
                <a:t>生理指標</a:t>
              </a:r>
            </a:p>
          </p:txBody>
        </p:sp>
        <p:sp>
          <p:nvSpPr>
            <p:cNvPr id="15" name="テキスト ボックス 14">
              <a:extLst>
                <a:ext uri="{FF2B5EF4-FFF2-40B4-BE49-F238E27FC236}">
                  <a16:creationId xmlns:a16="http://schemas.microsoft.com/office/drawing/2014/main" id="{AD7B8251-42C1-F461-0D75-BDF085EC9513}"/>
                </a:ext>
              </a:extLst>
            </p:cNvPr>
            <p:cNvSpPr txBox="1"/>
            <p:nvPr/>
          </p:nvSpPr>
          <p:spPr>
            <a:xfrm>
              <a:off x="1390963" y="4026921"/>
              <a:ext cx="5029200" cy="461665"/>
            </a:xfrm>
            <a:prstGeom prst="rect">
              <a:avLst/>
            </a:prstGeom>
            <a:noFill/>
          </p:spPr>
          <p:txBody>
            <a:bodyPr wrap="square" rtlCol="0">
              <a:spAutoFit/>
            </a:bodyPr>
            <a:lstStyle/>
            <a:p>
              <a:r>
                <a:rPr lang="ja-JP" altLang="en-US" sz="2400" dirty="0">
                  <a:latin typeface="ＭＳ Ｐゴシック" panose="020B0600070205080204" pitchFamily="50" charset="-128"/>
                  <a:ea typeface="ＭＳ Ｐゴシック" panose="020B0600070205080204" pitchFamily="50" charset="-128"/>
                </a:rPr>
                <a:t>・心拍数</a:t>
              </a:r>
              <a:r>
                <a:rPr lang="en-US" altLang="ja-JP" sz="2400" dirty="0">
                  <a:latin typeface="ＭＳ Ｐゴシック" panose="020B0600070205080204" pitchFamily="50" charset="-128"/>
                  <a:ea typeface="ＭＳ Ｐゴシック" panose="020B0600070205080204" pitchFamily="50" charset="-128"/>
                </a:rPr>
                <a:t>(Heart Rate</a:t>
              </a:r>
              <a:r>
                <a:rPr lang="ja-JP" altLang="en-US" sz="2400" dirty="0">
                  <a:latin typeface="ＭＳ Ｐゴシック" panose="020B0600070205080204" pitchFamily="50" charset="-128"/>
                  <a:ea typeface="ＭＳ Ｐゴシック" panose="020B0600070205080204" pitchFamily="50" charset="-128"/>
                </a:rPr>
                <a:t>，以下</a:t>
              </a:r>
              <a:r>
                <a:rPr lang="en-US" altLang="ja-JP" sz="2400" dirty="0">
                  <a:latin typeface="ＭＳ Ｐゴシック" panose="020B0600070205080204" pitchFamily="50" charset="-128"/>
                  <a:ea typeface="ＭＳ Ｐゴシック" panose="020B0600070205080204" pitchFamily="50" charset="-128"/>
                </a:rPr>
                <a:t>HR)</a:t>
              </a:r>
            </a:p>
          </p:txBody>
        </p:sp>
        <p:sp>
          <p:nvSpPr>
            <p:cNvPr id="16" name="テキスト ボックス 15">
              <a:extLst>
                <a:ext uri="{FF2B5EF4-FFF2-40B4-BE49-F238E27FC236}">
                  <a16:creationId xmlns:a16="http://schemas.microsoft.com/office/drawing/2014/main" id="{031921E9-CBAC-78CD-8A13-EC44E1275D35}"/>
                </a:ext>
              </a:extLst>
            </p:cNvPr>
            <p:cNvSpPr txBox="1"/>
            <p:nvPr/>
          </p:nvSpPr>
          <p:spPr>
            <a:xfrm>
              <a:off x="1390963" y="4489353"/>
              <a:ext cx="6878559" cy="461665"/>
            </a:xfrm>
            <a:prstGeom prst="rect">
              <a:avLst/>
            </a:prstGeom>
            <a:noFill/>
          </p:spPr>
          <p:txBody>
            <a:bodyPr wrap="square" rtlCol="0">
              <a:spAutoFit/>
            </a:bodyPr>
            <a:lstStyle/>
            <a:p>
              <a:r>
                <a:rPr lang="ja-JP" altLang="en-US" sz="2400" dirty="0">
                  <a:latin typeface="ＭＳ Ｐゴシック" panose="020B0600070205080204" pitchFamily="50" charset="-128"/>
                  <a:ea typeface="ＭＳ Ｐゴシック" panose="020B0600070205080204" pitchFamily="50" charset="-128"/>
                </a:rPr>
                <a:t>・皮膚コンダクタンス</a:t>
              </a:r>
              <a:r>
                <a:rPr lang="en-US" altLang="ja-JP" sz="2400" dirty="0">
                  <a:latin typeface="ＭＳ Ｐゴシック" panose="020B0600070205080204" pitchFamily="50" charset="-128"/>
                  <a:ea typeface="ＭＳ Ｐゴシック" panose="020B0600070205080204" pitchFamily="50" charset="-128"/>
                </a:rPr>
                <a:t>(Skin Conductance</a:t>
              </a:r>
              <a:r>
                <a:rPr lang="ja-JP" altLang="en-US" sz="2400" dirty="0">
                  <a:latin typeface="ＭＳ Ｐゴシック" panose="020B0600070205080204" pitchFamily="50" charset="-128"/>
                  <a:ea typeface="ＭＳ Ｐゴシック" panose="020B0600070205080204" pitchFamily="50" charset="-128"/>
                </a:rPr>
                <a:t>，以下</a:t>
              </a:r>
              <a:r>
                <a:rPr lang="en-US" altLang="ja-JP" sz="2400" dirty="0">
                  <a:latin typeface="ＭＳ Ｐゴシック" panose="020B0600070205080204" pitchFamily="50" charset="-128"/>
                  <a:ea typeface="ＭＳ Ｐゴシック" panose="020B0600070205080204" pitchFamily="50" charset="-128"/>
                </a:rPr>
                <a:t>SC)</a:t>
              </a:r>
            </a:p>
          </p:txBody>
        </p:sp>
      </p:grpSp>
      <p:sp>
        <p:nvSpPr>
          <p:cNvPr id="20" name="テキスト ボックス 19">
            <a:extLst>
              <a:ext uri="{FF2B5EF4-FFF2-40B4-BE49-F238E27FC236}">
                <a16:creationId xmlns:a16="http://schemas.microsoft.com/office/drawing/2014/main" id="{A6F9D324-170D-7014-E859-8EE7C3D3A6D8}"/>
              </a:ext>
            </a:extLst>
          </p:cNvPr>
          <p:cNvSpPr txBox="1"/>
          <p:nvPr/>
        </p:nvSpPr>
        <p:spPr>
          <a:xfrm>
            <a:off x="959304" y="575223"/>
            <a:ext cx="6476172" cy="523220"/>
          </a:xfrm>
          <a:prstGeom prst="rect">
            <a:avLst/>
          </a:prstGeom>
          <a:noFill/>
        </p:spPr>
        <p:txBody>
          <a:bodyPr wrap="square" rtlCol="0">
            <a:spAutoFit/>
          </a:bodyPr>
          <a:lstStyle/>
          <a:p>
            <a:r>
              <a:rPr kumimoji="1" lang="ja-JP" altLang="en-US" sz="2800" dirty="0">
                <a:latin typeface="ＭＳ Ｐゴシック" panose="020B0600070205080204" pitchFamily="50" charset="-128"/>
                <a:ea typeface="ＭＳ Ｐゴシック" panose="020B0600070205080204" pitchFamily="50" charset="-128"/>
              </a:rPr>
              <a:t>概要</a:t>
            </a:r>
          </a:p>
        </p:txBody>
      </p:sp>
    </p:spTree>
    <p:extLst>
      <p:ext uri="{BB962C8B-B14F-4D97-AF65-F5344CB8AC3E}">
        <p14:creationId xmlns:p14="http://schemas.microsoft.com/office/powerpoint/2010/main" val="3042240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FB88398D-BE0D-278F-6A53-520553D7CCA8}"/>
              </a:ext>
            </a:extLst>
          </p:cNvPr>
          <p:cNvSpPr txBox="1"/>
          <p:nvPr/>
        </p:nvSpPr>
        <p:spPr>
          <a:xfrm>
            <a:off x="893248" y="1213521"/>
            <a:ext cx="10194962" cy="1938992"/>
          </a:xfrm>
          <a:prstGeom prst="rect">
            <a:avLst/>
          </a:prstGeom>
          <a:noFill/>
        </p:spPr>
        <p:txBody>
          <a:bodyPr wrap="square" rtlCol="0">
            <a:spAutoFit/>
          </a:bodyPr>
          <a:lstStyle/>
          <a:p>
            <a:r>
              <a:rPr lang="ja-JP" altLang="en-US" sz="2400" dirty="0">
                <a:latin typeface="ＭＳ Ｐゴシック" panose="020B0600070205080204" pitchFamily="50" charset="-128"/>
                <a:ea typeface="ＭＳ Ｐゴシック" panose="020B0600070205080204" pitchFamily="50" charset="-128"/>
              </a:rPr>
              <a:t>特徴</a:t>
            </a:r>
            <a:endParaRPr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・オープンソースハードウェアで</a:t>
            </a:r>
            <a:r>
              <a:rPr lang="en-US" altLang="ja-JP" sz="2400" dirty="0">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設計情報やソースコードが無料公開</a:t>
            </a:r>
            <a:endParaRPr lang="en-US" altLang="ja-JP" sz="2400" dirty="0">
              <a:latin typeface="ＭＳ Ｐゴシック" panose="020B0600070205080204" pitchFamily="50" charset="-128"/>
              <a:ea typeface="ＭＳ Ｐゴシック" panose="020B0600070205080204" pitchFamily="50" charset="-128"/>
            </a:endParaRPr>
          </a:p>
          <a:p>
            <a:r>
              <a:rPr kumimoji="1" lang="ja-JP" altLang="en-US" sz="2400" dirty="0">
                <a:latin typeface="ＭＳ Ｐゴシック" panose="020B0600070205080204" pitchFamily="50" charset="-128"/>
                <a:ea typeface="ＭＳ Ｐゴシック" panose="020B0600070205080204" pitchFamily="50" charset="-128"/>
              </a:rPr>
              <a:t>・</a:t>
            </a:r>
            <a:r>
              <a:rPr kumimoji="1" lang="en-US" altLang="ja-JP" sz="2400" dirty="0">
                <a:latin typeface="ＭＳ Ｐゴシック" panose="020B0600070205080204" pitchFamily="50" charset="-128"/>
                <a:ea typeface="ＭＳ Ｐゴシック" panose="020B0600070205080204" pitchFamily="50" charset="-128"/>
              </a:rPr>
              <a:t>AD</a:t>
            </a:r>
            <a:r>
              <a:rPr kumimoji="1" lang="ja-JP" altLang="en-US" sz="2400" dirty="0">
                <a:latin typeface="ＭＳ Ｐゴシック" panose="020B0600070205080204" pitchFamily="50" charset="-128"/>
                <a:ea typeface="ＭＳ Ｐゴシック" panose="020B0600070205080204" pitchFamily="50" charset="-128"/>
              </a:rPr>
              <a:t>変換機能を持ち</a:t>
            </a:r>
            <a:r>
              <a:rPr kumimoji="1" lang="en-US" altLang="ja-JP" sz="2400" dirty="0">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センサーや</a:t>
            </a:r>
            <a:r>
              <a:rPr lang="en-US" altLang="ja-JP" sz="2400" dirty="0">
                <a:latin typeface="ＭＳ Ｐゴシック" panose="020B0600070205080204" pitchFamily="50" charset="-128"/>
                <a:ea typeface="ＭＳ Ｐゴシック" panose="020B0600070205080204" pitchFamily="50" charset="-128"/>
              </a:rPr>
              <a:t>Bluetooth</a:t>
            </a:r>
            <a:r>
              <a:rPr lang="ja-JP" altLang="en-US" sz="2400" dirty="0">
                <a:latin typeface="ＭＳ Ｐゴシック" panose="020B0600070205080204" pitchFamily="50" charset="-128"/>
                <a:ea typeface="ＭＳ Ｐゴシック" panose="020B0600070205080204" pitchFamily="50" charset="-128"/>
              </a:rPr>
              <a:t>通信など簡単に行える</a:t>
            </a:r>
            <a:endParaRPr lang="en-US" altLang="ja-JP" sz="2400" dirty="0">
              <a:latin typeface="ＭＳ Ｐゴシック" panose="020B0600070205080204" pitchFamily="50" charset="-128"/>
              <a:ea typeface="ＭＳ Ｐゴシック" panose="020B0600070205080204" pitchFamily="50" charset="-128"/>
            </a:endParaRPr>
          </a:p>
          <a:p>
            <a:r>
              <a:rPr kumimoji="1" lang="ja-JP" altLang="en-US" sz="2400" dirty="0">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多くの拡張モジュールが利用可能で</a:t>
            </a:r>
            <a:r>
              <a:rPr lang="en-US" altLang="ja-JP" sz="2400" dirty="0">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 容易に機能が追加できる</a:t>
            </a:r>
            <a:endParaRPr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a:t>
            </a:r>
            <a:r>
              <a:rPr lang="en-US" altLang="ja-JP" sz="2400" dirty="0">
                <a:latin typeface="ＭＳ Ｐゴシック" panose="020B0600070205080204" pitchFamily="50" charset="-128"/>
                <a:ea typeface="ＭＳ Ｐゴシック" panose="020B0600070205080204" pitchFamily="50" charset="-128"/>
              </a:rPr>
              <a:t>Arduino</a:t>
            </a:r>
            <a:r>
              <a:rPr lang="ja-JP" altLang="en-US" sz="2400" dirty="0">
                <a:latin typeface="ＭＳ Ｐゴシック" panose="020B0600070205080204" pitchFamily="50" charset="-128"/>
                <a:ea typeface="ＭＳ Ｐゴシック" panose="020B0600070205080204" pitchFamily="50" charset="-128"/>
              </a:rPr>
              <a:t>型マイクロコンピュータ（以下：マイコン）は数千円とリーズナブル</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14" name="テキスト ボックス 13">
            <a:extLst>
              <a:ext uri="{FF2B5EF4-FFF2-40B4-BE49-F238E27FC236}">
                <a16:creationId xmlns:a16="http://schemas.microsoft.com/office/drawing/2014/main" id="{4DB9EB1C-D119-CEBE-ABBF-3DA352F99E82}"/>
              </a:ext>
            </a:extLst>
          </p:cNvPr>
          <p:cNvSpPr txBox="1"/>
          <p:nvPr/>
        </p:nvSpPr>
        <p:spPr>
          <a:xfrm>
            <a:off x="609835" y="324326"/>
            <a:ext cx="6360808" cy="646331"/>
          </a:xfrm>
          <a:prstGeom prst="rect">
            <a:avLst/>
          </a:prstGeom>
          <a:noFill/>
        </p:spPr>
        <p:txBody>
          <a:bodyPr wrap="square" rtlCol="0">
            <a:spAutoFit/>
          </a:bodyPr>
          <a:lstStyle/>
          <a:p>
            <a:r>
              <a:rPr kumimoji="1" lang="en-US" altLang="ja-JP" sz="3600" dirty="0">
                <a:latin typeface="ＭＳ Ｐゴシック" panose="020B0600070205080204" pitchFamily="50" charset="-128"/>
                <a:ea typeface="ＭＳ Ｐゴシック" panose="020B0600070205080204" pitchFamily="50" charset="-128"/>
              </a:rPr>
              <a:t>Arduino</a:t>
            </a:r>
            <a:r>
              <a:rPr kumimoji="1" lang="ja-JP" altLang="en-US" sz="3600" dirty="0">
                <a:latin typeface="ＭＳ Ｐゴシック" panose="020B0600070205080204" pitchFamily="50" charset="-128"/>
                <a:ea typeface="ＭＳ Ｐゴシック" panose="020B0600070205080204" pitchFamily="50" charset="-128"/>
              </a:rPr>
              <a:t>型マイクロコンピュータ</a:t>
            </a:r>
          </a:p>
        </p:txBody>
      </p:sp>
      <p:grpSp>
        <p:nvGrpSpPr>
          <p:cNvPr id="5" name="グループ化 4">
            <a:extLst>
              <a:ext uri="{FF2B5EF4-FFF2-40B4-BE49-F238E27FC236}">
                <a16:creationId xmlns:a16="http://schemas.microsoft.com/office/drawing/2014/main" id="{0B8DEE1F-652B-38B3-C252-2B8DC6FFB6B4}"/>
              </a:ext>
            </a:extLst>
          </p:cNvPr>
          <p:cNvGrpSpPr/>
          <p:nvPr/>
        </p:nvGrpSpPr>
        <p:grpSpPr>
          <a:xfrm>
            <a:off x="4350044" y="3429000"/>
            <a:ext cx="3491912" cy="3126763"/>
            <a:chOff x="2952296" y="662277"/>
            <a:chExt cx="3491912" cy="3126763"/>
          </a:xfrm>
        </p:grpSpPr>
        <p:pic>
          <p:nvPicPr>
            <p:cNvPr id="6" name="Picture 2">
              <a:extLst>
                <a:ext uri="{FF2B5EF4-FFF2-40B4-BE49-F238E27FC236}">
                  <a16:creationId xmlns:a16="http://schemas.microsoft.com/office/drawing/2014/main" id="{51BF857B-DCC7-98CE-C83D-8F2A462299A6}"/>
                </a:ext>
              </a:extLst>
            </p:cNvPr>
            <p:cNvPicPr>
              <a:picLocks noChangeAspect="1" noChangeArrowheads="1"/>
            </p:cNvPicPr>
            <p:nvPr/>
          </p:nvPicPr>
          <p:blipFill>
            <a:blip r:embed="rId3"/>
            <a:srcRect/>
            <a:stretch>
              <a:fillRect/>
            </a:stretch>
          </p:blipFill>
          <p:spPr bwMode="auto">
            <a:xfrm>
              <a:off x="2952296" y="1170106"/>
              <a:ext cx="3491912" cy="2618934"/>
            </a:xfrm>
            <a:prstGeom prst="rect">
              <a:avLst/>
            </a:prstGeom>
            <a:noFill/>
            <a:ln w="9525">
              <a:noFill/>
              <a:miter lim="800000"/>
              <a:headEnd/>
              <a:tailEnd/>
            </a:ln>
            <a:effectLst/>
          </p:spPr>
        </p:pic>
        <p:sp>
          <p:nvSpPr>
            <p:cNvPr id="10" name="テキスト ボックス 9">
              <a:extLst>
                <a:ext uri="{FF2B5EF4-FFF2-40B4-BE49-F238E27FC236}">
                  <a16:creationId xmlns:a16="http://schemas.microsoft.com/office/drawing/2014/main" id="{AE6461AB-1493-ADCC-A67C-C8B1E9CE240B}"/>
                </a:ext>
              </a:extLst>
            </p:cNvPr>
            <p:cNvSpPr txBox="1"/>
            <p:nvPr/>
          </p:nvSpPr>
          <p:spPr>
            <a:xfrm>
              <a:off x="3376649" y="662277"/>
              <a:ext cx="2643206" cy="523220"/>
            </a:xfrm>
            <a:prstGeom prst="rect">
              <a:avLst/>
            </a:prstGeom>
            <a:noFill/>
          </p:spPr>
          <p:txBody>
            <a:bodyPr wrap="square" rtlCol="0">
              <a:spAutoFit/>
            </a:bodyPr>
            <a:lstStyle/>
            <a:p>
              <a:pPr algn="ctr"/>
              <a:r>
                <a:rPr lang="en-US" altLang="ja-JP" sz="2800" dirty="0">
                  <a:latin typeface="ＭＳ Ｐゴシック" panose="020B0600070205080204" pitchFamily="50" charset="-128"/>
                  <a:ea typeface="ＭＳ Ｐゴシック" panose="020B0600070205080204" pitchFamily="50" charset="-128"/>
                </a:rPr>
                <a:t>Arduino UNO</a:t>
              </a:r>
            </a:p>
          </p:txBody>
        </p:sp>
      </p:grpSp>
      <p:grpSp>
        <p:nvGrpSpPr>
          <p:cNvPr id="15" name="グループ化 14">
            <a:extLst>
              <a:ext uri="{FF2B5EF4-FFF2-40B4-BE49-F238E27FC236}">
                <a16:creationId xmlns:a16="http://schemas.microsoft.com/office/drawing/2014/main" id="{9EAA543E-18AA-A1DA-2002-1A50A4B180DA}"/>
              </a:ext>
            </a:extLst>
          </p:cNvPr>
          <p:cNvGrpSpPr/>
          <p:nvPr/>
        </p:nvGrpSpPr>
        <p:grpSpPr>
          <a:xfrm>
            <a:off x="2081316" y="3963475"/>
            <a:ext cx="2028460" cy="2075532"/>
            <a:chOff x="2207568" y="1196752"/>
            <a:chExt cx="2028460" cy="2075532"/>
          </a:xfrm>
        </p:grpSpPr>
        <p:sp>
          <p:nvSpPr>
            <p:cNvPr id="16" name="テキスト ボックス 15">
              <a:extLst>
                <a:ext uri="{FF2B5EF4-FFF2-40B4-BE49-F238E27FC236}">
                  <a16:creationId xmlns:a16="http://schemas.microsoft.com/office/drawing/2014/main" id="{15547074-3C60-1E85-99EB-C20CE3483518}"/>
                </a:ext>
              </a:extLst>
            </p:cNvPr>
            <p:cNvSpPr txBox="1"/>
            <p:nvPr/>
          </p:nvSpPr>
          <p:spPr>
            <a:xfrm>
              <a:off x="2207568" y="1196752"/>
              <a:ext cx="1277914" cy="369332"/>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光センサー</a:t>
              </a:r>
            </a:p>
          </p:txBody>
        </p:sp>
        <p:sp>
          <p:nvSpPr>
            <p:cNvPr id="17" name="テキスト ボックス 16">
              <a:extLst>
                <a:ext uri="{FF2B5EF4-FFF2-40B4-BE49-F238E27FC236}">
                  <a16:creationId xmlns:a16="http://schemas.microsoft.com/office/drawing/2014/main" id="{987BEF0B-DE69-DF4E-7EA8-8A735DEE8DD3}"/>
                </a:ext>
              </a:extLst>
            </p:cNvPr>
            <p:cNvSpPr txBox="1"/>
            <p:nvPr/>
          </p:nvSpPr>
          <p:spPr>
            <a:xfrm>
              <a:off x="2213099" y="1590473"/>
              <a:ext cx="769763" cy="369332"/>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マイク</a:t>
              </a:r>
            </a:p>
          </p:txBody>
        </p:sp>
        <p:sp>
          <p:nvSpPr>
            <p:cNvPr id="18" name="テキスト ボックス 17">
              <a:extLst>
                <a:ext uri="{FF2B5EF4-FFF2-40B4-BE49-F238E27FC236}">
                  <a16:creationId xmlns:a16="http://schemas.microsoft.com/office/drawing/2014/main" id="{0BA6A46B-92D7-12F7-85AD-47E64E14AFD5}"/>
                </a:ext>
              </a:extLst>
            </p:cNvPr>
            <p:cNvSpPr txBox="1"/>
            <p:nvPr/>
          </p:nvSpPr>
          <p:spPr>
            <a:xfrm>
              <a:off x="2207569" y="1984194"/>
              <a:ext cx="1800493" cy="369332"/>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加速度センサー</a:t>
              </a:r>
            </a:p>
          </p:txBody>
        </p:sp>
        <p:sp>
          <p:nvSpPr>
            <p:cNvPr id="19" name="テキスト ボックス 18">
              <a:extLst>
                <a:ext uri="{FF2B5EF4-FFF2-40B4-BE49-F238E27FC236}">
                  <a16:creationId xmlns:a16="http://schemas.microsoft.com/office/drawing/2014/main" id="{1A831C42-8BB6-1060-7FF8-5465DA8C48AF}"/>
                </a:ext>
              </a:extLst>
            </p:cNvPr>
            <p:cNvSpPr txBox="1"/>
            <p:nvPr/>
          </p:nvSpPr>
          <p:spPr>
            <a:xfrm>
              <a:off x="2207568" y="2377915"/>
              <a:ext cx="966931" cy="369332"/>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ジャイロ</a:t>
              </a:r>
            </a:p>
          </p:txBody>
        </p:sp>
        <p:sp>
          <p:nvSpPr>
            <p:cNvPr id="20" name="テキスト ボックス 19">
              <a:extLst>
                <a:ext uri="{FF2B5EF4-FFF2-40B4-BE49-F238E27FC236}">
                  <a16:creationId xmlns:a16="http://schemas.microsoft.com/office/drawing/2014/main" id="{DC888EAF-5A84-0243-CF48-08E8EE385A90}"/>
                </a:ext>
              </a:extLst>
            </p:cNvPr>
            <p:cNvSpPr txBox="1"/>
            <p:nvPr/>
          </p:nvSpPr>
          <p:spPr>
            <a:xfrm>
              <a:off x="2207568" y="2771636"/>
              <a:ext cx="1569660" cy="369332"/>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生体測定装置</a:t>
              </a:r>
            </a:p>
          </p:txBody>
        </p:sp>
        <p:sp>
          <p:nvSpPr>
            <p:cNvPr id="21" name="右中かっこ 20">
              <a:extLst>
                <a:ext uri="{FF2B5EF4-FFF2-40B4-BE49-F238E27FC236}">
                  <a16:creationId xmlns:a16="http://schemas.microsoft.com/office/drawing/2014/main" id="{F3C0E6EF-B032-2625-DBDB-B0569A0ACCDF}"/>
                </a:ext>
              </a:extLst>
            </p:cNvPr>
            <p:cNvSpPr/>
            <p:nvPr/>
          </p:nvSpPr>
          <p:spPr>
            <a:xfrm>
              <a:off x="4007768" y="1196752"/>
              <a:ext cx="228260" cy="207553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latin typeface="ＭＳ Ｐゴシック" panose="020B0600070205080204" pitchFamily="50" charset="-128"/>
                <a:ea typeface="ＭＳ Ｐゴシック" panose="020B0600070205080204" pitchFamily="50" charset="-128"/>
              </a:endParaRPr>
            </a:p>
          </p:txBody>
        </p:sp>
      </p:grpSp>
      <p:grpSp>
        <p:nvGrpSpPr>
          <p:cNvPr id="22" name="グループ化 21">
            <a:extLst>
              <a:ext uri="{FF2B5EF4-FFF2-40B4-BE49-F238E27FC236}">
                <a16:creationId xmlns:a16="http://schemas.microsoft.com/office/drawing/2014/main" id="{ED34D512-1A83-0AB9-FA31-AC9D614DD317}"/>
              </a:ext>
            </a:extLst>
          </p:cNvPr>
          <p:cNvGrpSpPr/>
          <p:nvPr/>
        </p:nvGrpSpPr>
        <p:grpSpPr>
          <a:xfrm>
            <a:off x="7625932" y="4242215"/>
            <a:ext cx="2322183" cy="1665476"/>
            <a:chOff x="7752184" y="1475492"/>
            <a:chExt cx="2322183" cy="1665476"/>
          </a:xfrm>
        </p:grpSpPr>
        <p:sp>
          <p:nvSpPr>
            <p:cNvPr id="23" name="テキスト ボックス 22">
              <a:extLst>
                <a:ext uri="{FF2B5EF4-FFF2-40B4-BE49-F238E27FC236}">
                  <a16:creationId xmlns:a16="http://schemas.microsoft.com/office/drawing/2014/main" id="{CD3F1D3D-1D75-BF03-E060-897AF3D6B0A9}"/>
                </a:ext>
              </a:extLst>
            </p:cNvPr>
            <p:cNvSpPr txBox="1"/>
            <p:nvPr/>
          </p:nvSpPr>
          <p:spPr>
            <a:xfrm>
              <a:off x="8256241" y="1509400"/>
              <a:ext cx="590226" cy="369332"/>
            </a:xfrm>
            <a:prstGeom prst="rect">
              <a:avLst/>
            </a:prstGeom>
            <a:noFill/>
          </p:spPr>
          <p:txBody>
            <a:bodyPr wrap="none" rtlCol="0">
              <a:spAutoFit/>
            </a:bodyPr>
            <a:lstStyle/>
            <a:p>
              <a:r>
                <a:rPr lang="en-US" altLang="ja-JP" dirty="0">
                  <a:latin typeface="ＭＳ Ｐゴシック" panose="020B0600070205080204" pitchFamily="50" charset="-128"/>
                  <a:ea typeface="ＭＳ Ｐゴシック" panose="020B0600070205080204" pitchFamily="50" charset="-128"/>
                </a:rPr>
                <a:t>LED</a:t>
              </a:r>
              <a:endParaRPr lang="ja-JP" altLang="en-US" dirty="0">
                <a:latin typeface="ＭＳ Ｐゴシック" panose="020B0600070205080204" pitchFamily="50" charset="-128"/>
                <a:ea typeface="ＭＳ Ｐゴシック" panose="020B0600070205080204" pitchFamily="50" charset="-128"/>
              </a:endParaRPr>
            </a:p>
          </p:txBody>
        </p:sp>
        <p:sp>
          <p:nvSpPr>
            <p:cNvPr id="24" name="テキスト ボックス 23">
              <a:extLst>
                <a:ext uri="{FF2B5EF4-FFF2-40B4-BE49-F238E27FC236}">
                  <a16:creationId xmlns:a16="http://schemas.microsoft.com/office/drawing/2014/main" id="{67444FF3-033D-AD01-21DA-376A5F88D28A}"/>
                </a:ext>
              </a:extLst>
            </p:cNvPr>
            <p:cNvSpPr txBox="1"/>
            <p:nvPr/>
          </p:nvSpPr>
          <p:spPr>
            <a:xfrm>
              <a:off x="8261770" y="1917445"/>
              <a:ext cx="1471878" cy="369332"/>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各種モーター</a:t>
              </a:r>
            </a:p>
          </p:txBody>
        </p:sp>
        <p:sp>
          <p:nvSpPr>
            <p:cNvPr id="25" name="テキスト ボックス 24">
              <a:extLst>
                <a:ext uri="{FF2B5EF4-FFF2-40B4-BE49-F238E27FC236}">
                  <a16:creationId xmlns:a16="http://schemas.microsoft.com/office/drawing/2014/main" id="{22BE5377-C34A-AB83-2F41-BB2F73776693}"/>
                </a:ext>
              </a:extLst>
            </p:cNvPr>
            <p:cNvSpPr txBox="1"/>
            <p:nvPr/>
          </p:nvSpPr>
          <p:spPr>
            <a:xfrm>
              <a:off x="8256241" y="2325490"/>
              <a:ext cx="1818126" cy="369332"/>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液晶ディスプレイ</a:t>
              </a:r>
            </a:p>
          </p:txBody>
        </p:sp>
        <p:sp>
          <p:nvSpPr>
            <p:cNvPr id="26" name="テキスト ボックス 25">
              <a:extLst>
                <a:ext uri="{FF2B5EF4-FFF2-40B4-BE49-F238E27FC236}">
                  <a16:creationId xmlns:a16="http://schemas.microsoft.com/office/drawing/2014/main" id="{C459FBFC-CF9B-60DB-2213-2BE0AFACDD00}"/>
                </a:ext>
              </a:extLst>
            </p:cNvPr>
            <p:cNvSpPr txBox="1"/>
            <p:nvPr/>
          </p:nvSpPr>
          <p:spPr>
            <a:xfrm>
              <a:off x="8256240" y="2733536"/>
              <a:ext cx="1225015" cy="369332"/>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スピーカー</a:t>
              </a:r>
            </a:p>
          </p:txBody>
        </p:sp>
        <p:sp>
          <p:nvSpPr>
            <p:cNvPr id="27" name="左中かっこ 26">
              <a:extLst>
                <a:ext uri="{FF2B5EF4-FFF2-40B4-BE49-F238E27FC236}">
                  <a16:creationId xmlns:a16="http://schemas.microsoft.com/office/drawing/2014/main" id="{7B684C0A-9E03-E247-39E4-F95631781DCD}"/>
                </a:ext>
              </a:extLst>
            </p:cNvPr>
            <p:cNvSpPr/>
            <p:nvPr/>
          </p:nvSpPr>
          <p:spPr>
            <a:xfrm>
              <a:off x="7752184" y="1475492"/>
              <a:ext cx="252028" cy="166547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130571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CFD527EF-21FD-816A-A514-E8183B82C306}"/>
              </a:ext>
            </a:extLst>
          </p:cNvPr>
          <p:cNvSpPr txBox="1"/>
          <p:nvPr/>
        </p:nvSpPr>
        <p:spPr>
          <a:xfrm>
            <a:off x="908893" y="244344"/>
            <a:ext cx="3795909" cy="523220"/>
          </a:xfrm>
          <a:prstGeom prst="rect">
            <a:avLst/>
          </a:prstGeom>
          <a:noFill/>
        </p:spPr>
        <p:txBody>
          <a:bodyPr wrap="square" rtlCol="0">
            <a:spAutoFit/>
          </a:bodyPr>
          <a:lstStyle/>
          <a:p>
            <a:r>
              <a:rPr lang="ja-JP" altLang="en-US" sz="2800" dirty="0">
                <a:latin typeface="ＭＳ Ｐゴシック" panose="020B0600070205080204" pitchFamily="50" charset="-128"/>
                <a:ea typeface="ＭＳ Ｐゴシック" panose="020B0600070205080204" pitchFamily="50" charset="-128"/>
              </a:rPr>
              <a:t>まとめ</a:t>
            </a:r>
            <a:endParaRPr kumimoji="1" lang="ja-JP" altLang="en-US" sz="2800" dirty="0">
              <a:latin typeface="ＭＳ Ｐゴシック" panose="020B0600070205080204" pitchFamily="50" charset="-128"/>
              <a:ea typeface="ＭＳ Ｐゴシック" panose="020B0600070205080204" pitchFamily="50" charset="-128"/>
            </a:endParaRPr>
          </a:p>
        </p:txBody>
      </p:sp>
      <p:pic>
        <p:nvPicPr>
          <p:cNvPr id="6" name="Picture 2" descr="http://www.humusoft.cz/produkty/matlab/aknihovny/instrument/ic_mainpage_wl_7438.jpg">
            <a:extLst>
              <a:ext uri="{FF2B5EF4-FFF2-40B4-BE49-F238E27FC236}">
                <a16:creationId xmlns:a16="http://schemas.microsoft.com/office/drawing/2014/main" id="{6D569094-DE63-BF82-927B-6A33D395F3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3" y="1021899"/>
            <a:ext cx="3769151" cy="2118312"/>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グループ化 38">
            <a:extLst>
              <a:ext uri="{FF2B5EF4-FFF2-40B4-BE49-F238E27FC236}">
                <a16:creationId xmlns:a16="http://schemas.microsoft.com/office/drawing/2014/main" id="{7733CE3C-4C92-26C8-8743-81DAFD01633F}"/>
              </a:ext>
            </a:extLst>
          </p:cNvPr>
          <p:cNvGrpSpPr/>
          <p:nvPr/>
        </p:nvGrpSpPr>
        <p:grpSpPr>
          <a:xfrm>
            <a:off x="5577156" y="1186452"/>
            <a:ext cx="5941022" cy="1480670"/>
            <a:chOff x="5467476" y="1048744"/>
            <a:chExt cx="5907969" cy="1480670"/>
          </a:xfrm>
        </p:grpSpPr>
        <p:sp>
          <p:nvSpPr>
            <p:cNvPr id="5" name="テキスト ボックス 4">
              <a:extLst>
                <a:ext uri="{FF2B5EF4-FFF2-40B4-BE49-F238E27FC236}">
                  <a16:creationId xmlns:a16="http://schemas.microsoft.com/office/drawing/2014/main" id="{5CB259A7-5A82-48F0-B078-CAFA01C8D767}"/>
                </a:ext>
              </a:extLst>
            </p:cNvPr>
            <p:cNvSpPr txBox="1"/>
            <p:nvPr/>
          </p:nvSpPr>
          <p:spPr>
            <a:xfrm>
              <a:off x="5785935" y="1048744"/>
              <a:ext cx="5589510" cy="400110"/>
            </a:xfrm>
            <a:prstGeom prst="rect">
              <a:avLst/>
            </a:prstGeom>
            <a:noFill/>
          </p:spPr>
          <p:txBody>
            <a:bodyPr wrap="square" rtlCol="0">
              <a:spAutoFit/>
            </a:bodyPr>
            <a:lstStyle/>
            <a:p>
              <a:r>
                <a:rPr lang="ja-JP" altLang="en-US" sz="200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①</a:t>
              </a:r>
              <a:r>
                <a:rPr lang="ja-JP" altLang="en-US" sz="20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測定器が数十万・数百万円と</a:t>
              </a:r>
              <a:r>
                <a:rPr lang="ja-JP" altLang="ja-JP" sz="20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高価な機材</a:t>
              </a:r>
              <a:endParaRPr lang="en-US" altLang="ja-JP" sz="20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62078C49-B08E-21BA-6F34-4A09D7B28B00}"/>
                </a:ext>
              </a:extLst>
            </p:cNvPr>
            <p:cNvSpPr txBox="1"/>
            <p:nvPr/>
          </p:nvSpPr>
          <p:spPr>
            <a:xfrm>
              <a:off x="5779649" y="2129304"/>
              <a:ext cx="4953401" cy="400110"/>
            </a:xfrm>
            <a:prstGeom prst="rect">
              <a:avLst/>
            </a:prstGeom>
            <a:noFill/>
          </p:spPr>
          <p:txBody>
            <a:bodyPr wrap="square" rtlCol="0">
              <a:spAutoFit/>
            </a:bodyPr>
            <a:lstStyle/>
            <a:p>
              <a:r>
                <a:rPr lang="ja-JP" altLang="en-US" sz="200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④</a:t>
              </a:r>
              <a:r>
                <a:rPr lang="ja-JP" altLang="en-US" sz="20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操作が難しく，機器を使いこなせない</a:t>
              </a:r>
              <a:endParaRPr lang="en-US" altLang="ja-JP" sz="20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4B50A014-167E-798C-37D7-9054C4637A07}"/>
                </a:ext>
              </a:extLst>
            </p:cNvPr>
            <p:cNvSpPr txBox="1"/>
            <p:nvPr/>
          </p:nvSpPr>
          <p:spPr>
            <a:xfrm>
              <a:off x="5785935" y="1773040"/>
              <a:ext cx="5589510" cy="400110"/>
            </a:xfrm>
            <a:prstGeom prst="rect">
              <a:avLst/>
            </a:prstGeom>
            <a:noFill/>
          </p:spPr>
          <p:txBody>
            <a:bodyPr wrap="square" rtlCol="0">
              <a:spAutoFit/>
            </a:bodyPr>
            <a:lstStyle/>
            <a:p>
              <a:r>
                <a:rPr lang="ja-JP" altLang="en-US" sz="200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③測定器が重く，訓練場所が限定される</a:t>
              </a:r>
              <a:endParaRPr lang="en-US" altLang="ja-JP" sz="20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1" name="テキスト ボックス 10">
              <a:extLst>
                <a:ext uri="{FF2B5EF4-FFF2-40B4-BE49-F238E27FC236}">
                  <a16:creationId xmlns:a16="http://schemas.microsoft.com/office/drawing/2014/main" id="{7403E773-0472-6316-CAC8-A1CF5598CC67}"/>
                </a:ext>
              </a:extLst>
            </p:cNvPr>
            <p:cNvSpPr txBox="1"/>
            <p:nvPr/>
          </p:nvSpPr>
          <p:spPr>
            <a:xfrm>
              <a:off x="5785935" y="1408148"/>
              <a:ext cx="5589510" cy="400110"/>
            </a:xfrm>
            <a:prstGeom prst="rect">
              <a:avLst/>
            </a:prstGeom>
            <a:noFill/>
          </p:spPr>
          <p:txBody>
            <a:bodyPr wrap="square" rtlCol="0">
              <a:spAutoFit/>
            </a:bodyPr>
            <a:lstStyle/>
            <a:p>
              <a:r>
                <a:rPr lang="ja-JP" altLang="en-US" sz="200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②所有台数が少ないため，利用者が限られる</a:t>
              </a:r>
              <a:endParaRPr lang="en-US" altLang="ja-JP" sz="20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22" name="左中かっこ 21">
              <a:extLst>
                <a:ext uri="{FF2B5EF4-FFF2-40B4-BE49-F238E27FC236}">
                  <a16:creationId xmlns:a16="http://schemas.microsoft.com/office/drawing/2014/main" id="{70B89532-4C8E-4E49-C3A8-1790AF633C3C}"/>
                </a:ext>
              </a:extLst>
            </p:cNvPr>
            <p:cNvSpPr/>
            <p:nvPr/>
          </p:nvSpPr>
          <p:spPr>
            <a:xfrm>
              <a:off x="5467476" y="1083800"/>
              <a:ext cx="425952" cy="1419623"/>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sz="2000">
                <a:latin typeface="ＭＳ Ｐゴシック" panose="020B0600070205080204" pitchFamily="50" charset="-128"/>
                <a:ea typeface="ＭＳ Ｐゴシック" panose="020B0600070205080204" pitchFamily="50" charset="-128"/>
              </a:endParaRPr>
            </a:p>
          </p:txBody>
        </p:sp>
      </p:grpSp>
      <p:sp>
        <p:nvSpPr>
          <p:cNvPr id="17" name="矢印: 下 16">
            <a:extLst>
              <a:ext uri="{FF2B5EF4-FFF2-40B4-BE49-F238E27FC236}">
                <a16:creationId xmlns:a16="http://schemas.microsoft.com/office/drawing/2014/main" id="{61F1139C-5188-4746-CFDE-C8B0C1B7508B}"/>
              </a:ext>
            </a:extLst>
          </p:cNvPr>
          <p:cNvSpPr/>
          <p:nvPr/>
        </p:nvSpPr>
        <p:spPr>
          <a:xfrm>
            <a:off x="4938259" y="3225456"/>
            <a:ext cx="864664" cy="31238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pic>
        <p:nvPicPr>
          <p:cNvPr id="13" name="図 12">
            <a:extLst>
              <a:ext uri="{FF2B5EF4-FFF2-40B4-BE49-F238E27FC236}">
                <a16:creationId xmlns:a16="http://schemas.microsoft.com/office/drawing/2014/main" id="{1EC5A7DB-8745-FB1A-5D2C-1563DC5712C4}"/>
              </a:ext>
            </a:extLst>
          </p:cNvPr>
          <p:cNvPicPr>
            <a:picLocks noChangeAspect="1"/>
          </p:cNvPicPr>
          <p:nvPr/>
        </p:nvPicPr>
        <p:blipFill rotWithShape="1">
          <a:blip r:embed="rId4">
            <a:extLst>
              <a:ext uri="{28A0092B-C50C-407E-A947-70E740481C1C}">
                <a14:useLocalDpi xmlns:a14="http://schemas.microsoft.com/office/drawing/2010/main" val="0"/>
              </a:ext>
            </a:extLst>
          </a:blip>
          <a:srcRect l="3142"/>
          <a:stretch/>
        </p:blipFill>
        <p:spPr>
          <a:xfrm>
            <a:off x="1259633" y="3825121"/>
            <a:ext cx="2292240" cy="1961527"/>
          </a:xfrm>
          <a:prstGeom prst="rect">
            <a:avLst/>
          </a:prstGeom>
        </p:spPr>
      </p:pic>
      <p:sp>
        <p:nvSpPr>
          <p:cNvPr id="16" name="テキスト ボックス 15">
            <a:extLst>
              <a:ext uri="{FF2B5EF4-FFF2-40B4-BE49-F238E27FC236}">
                <a16:creationId xmlns:a16="http://schemas.microsoft.com/office/drawing/2014/main" id="{7A34091B-05FD-9ABF-7B42-EA074F7D997E}"/>
              </a:ext>
            </a:extLst>
          </p:cNvPr>
          <p:cNvSpPr txBox="1"/>
          <p:nvPr/>
        </p:nvSpPr>
        <p:spPr>
          <a:xfrm>
            <a:off x="793973" y="6202754"/>
            <a:ext cx="11042935" cy="430887"/>
          </a:xfrm>
          <a:prstGeom prst="rect">
            <a:avLst/>
          </a:prstGeom>
          <a:noFill/>
        </p:spPr>
        <p:txBody>
          <a:bodyPr wrap="square" rtlCol="0">
            <a:spAutoFit/>
          </a:bodyPr>
          <a:lstStyle/>
          <a:p>
            <a:pPr algn="ctr"/>
            <a:r>
              <a:rPr lang="ja-JP" altLang="en-US"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日常的に訓練を行うことができ，</a:t>
            </a:r>
            <a:r>
              <a:rPr lang="ja-JP" altLang="en-US" sz="22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より多くの人が</a:t>
            </a:r>
            <a:r>
              <a:rPr lang="en-US" altLang="ja-JP" sz="22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BF</a:t>
            </a:r>
            <a:r>
              <a:rPr lang="ja-JP" altLang="en-US" sz="22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の恩恵に預かることができるようになる</a:t>
            </a:r>
            <a:r>
              <a:rPr lang="ja-JP" altLang="en-US"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lang="en-US" altLang="ja-JP" sz="2000" dirty="0">
              <a:latin typeface="ＭＳ Ｐゴシック" panose="020B0600070205080204" pitchFamily="50" charset="-128"/>
              <a:ea typeface="ＭＳ Ｐゴシック" panose="020B0600070205080204" pitchFamily="50" charset="-128"/>
            </a:endParaRPr>
          </a:p>
        </p:txBody>
      </p:sp>
      <p:pic>
        <p:nvPicPr>
          <p:cNvPr id="30" name="図 29">
            <a:extLst>
              <a:ext uri="{FF2B5EF4-FFF2-40B4-BE49-F238E27FC236}">
                <a16:creationId xmlns:a16="http://schemas.microsoft.com/office/drawing/2014/main" id="{3AB12DC4-54AC-1681-FFF1-9D58E1BD1FD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9851" y="3839268"/>
            <a:ext cx="1614975" cy="1947380"/>
          </a:xfrm>
          <a:prstGeom prst="rect">
            <a:avLst/>
          </a:prstGeom>
          <a:noFill/>
          <a:ln>
            <a:noFill/>
          </a:ln>
        </p:spPr>
      </p:pic>
      <p:sp>
        <p:nvSpPr>
          <p:cNvPr id="32" name="テキスト ボックス 31">
            <a:extLst>
              <a:ext uri="{FF2B5EF4-FFF2-40B4-BE49-F238E27FC236}">
                <a16:creationId xmlns:a16="http://schemas.microsoft.com/office/drawing/2014/main" id="{94D85E91-7797-BF77-F672-185B26F59D7F}"/>
              </a:ext>
            </a:extLst>
          </p:cNvPr>
          <p:cNvSpPr txBox="1"/>
          <p:nvPr/>
        </p:nvSpPr>
        <p:spPr>
          <a:xfrm>
            <a:off x="5662464" y="2695597"/>
            <a:ext cx="6314683" cy="430887"/>
          </a:xfrm>
          <a:prstGeom prst="rect">
            <a:avLst/>
          </a:prstGeom>
          <a:noFill/>
        </p:spPr>
        <p:txBody>
          <a:bodyPr wrap="square">
            <a:spAutoFit/>
          </a:bodyPr>
          <a:lstStyle/>
          <a:p>
            <a:r>
              <a:rPr lang="ja-JP" altLang="en-US"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2200" dirty="0">
                <a:solidFill>
                  <a:srgbClr val="0070C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クリニックに通わない限り</a:t>
            </a:r>
            <a:r>
              <a:rPr lang="ja-JP" altLang="en-US"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訓練を行うことができない</a:t>
            </a:r>
            <a:endParaRPr lang="ja-JP" altLang="en-US" sz="2000" dirty="0"/>
          </a:p>
        </p:txBody>
      </p:sp>
      <p:grpSp>
        <p:nvGrpSpPr>
          <p:cNvPr id="38" name="グループ化 37">
            <a:extLst>
              <a:ext uri="{FF2B5EF4-FFF2-40B4-BE49-F238E27FC236}">
                <a16:creationId xmlns:a16="http://schemas.microsoft.com/office/drawing/2014/main" id="{1AF0EA26-D88B-811E-D9C3-C4265D00C556}"/>
              </a:ext>
            </a:extLst>
          </p:cNvPr>
          <p:cNvGrpSpPr/>
          <p:nvPr/>
        </p:nvGrpSpPr>
        <p:grpSpPr>
          <a:xfrm>
            <a:off x="5610209" y="4150427"/>
            <a:ext cx="5907969" cy="1435096"/>
            <a:chOff x="5572198" y="4142143"/>
            <a:chExt cx="5907969" cy="1468369"/>
          </a:xfrm>
        </p:grpSpPr>
        <p:sp>
          <p:nvSpPr>
            <p:cNvPr id="33" name="テキスト ボックス 32">
              <a:extLst>
                <a:ext uri="{FF2B5EF4-FFF2-40B4-BE49-F238E27FC236}">
                  <a16:creationId xmlns:a16="http://schemas.microsoft.com/office/drawing/2014/main" id="{4AE6C0FE-49B2-84FE-04D7-D0E7D3B1D88C}"/>
                </a:ext>
              </a:extLst>
            </p:cNvPr>
            <p:cNvSpPr txBox="1"/>
            <p:nvPr/>
          </p:nvSpPr>
          <p:spPr>
            <a:xfrm>
              <a:off x="5890657" y="4142143"/>
              <a:ext cx="4372024" cy="409387"/>
            </a:xfrm>
            <a:prstGeom prst="rect">
              <a:avLst/>
            </a:prstGeom>
            <a:noFill/>
          </p:spPr>
          <p:txBody>
            <a:bodyPr wrap="square" rtlCol="0">
              <a:spAutoFit/>
            </a:bodyPr>
            <a:lstStyle/>
            <a:p>
              <a:r>
                <a:rPr lang="ja-JP" altLang="en-US" sz="200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①</a:t>
              </a:r>
              <a:r>
                <a:rPr lang="ja-JP" altLang="en-US" sz="20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低価格かつ量産可能</a:t>
              </a:r>
              <a:endParaRPr lang="en-US" altLang="ja-JP" sz="20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4" name="テキスト ボックス 33">
              <a:extLst>
                <a:ext uri="{FF2B5EF4-FFF2-40B4-BE49-F238E27FC236}">
                  <a16:creationId xmlns:a16="http://schemas.microsoft.com/office/drawing/2014/main" id="{9406080D-8FBE-0005-64AE-EB17B216AB36}"/>
                </a:ext>
              </a:extLst>
            </p:cNvPr>
            <p:cNvSpPr txBox="1"/>
            <p:nvPr/>
          </p:nvSpPr>
          <p:spPr>
            <a:xfrm>
              <a:off x="5890657" y="5201125"/>
              <a:ext cx="5589510" cy="409387"/>
            </a:xfrm>
            <a:prstGeom prst="rect">
              <a:avLst/>
            </a:prstGeom>
            <a:noFill/>
          </p:spPr>
          <p:txBody>
            <a:bodyPr wrap="square" rtlCol="0">
              <a:spAutoFit/>
            </a:bodyPr>
            <a:lstStyle/>
            <a:p>
              <a:r>
                <a:rPr lang="ja-JP" altLang="en-US" sz="200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④</a:t>
              </a:r>
              <a:r>
                <a:rPr lang="ja-JP" altLang="en-US" sz="20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ソフトウェアから，訓練の補助機能を実装可能</a:t>
              </a:r>
              <a:endParaRPr lang="en-US" altLang="ja-JP" sz="20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5" name="テキスト ボックス 34">
              <a:extLst>
                <a:ext uri="{FF2B5EF4-FFF2-40B4-BE49-F238E27FC236}">
                  <a16:creationId xmlns:a16="http://schemas.microsoft.com/office/drawing/2014/main" id="{C9D65A3E-A0EE-B7E9-D433-8EA4347F3896}"/>
                </a:ext>
              </a:extLst>
            </p:cNvPr>
            <p:cNvSpPr txBox="1"/>
            <p:nvPr/>
          </p:nvSpPr>
          <p:spPr>
            <a:xfrm>
              <a:off x="5890657" y="4853134"/>
              <a:ext cx="5589510" cy="409387"/>
            </a:xfrm>
            <a:prstGeom prst="rect">
              <a:avLst/>
            </a:prstGeom>
            <a:noFill/>
          </p:spPr>
          <p:txBody>
            <a:bodyPr wrap="square" rtlCol="0">
              <a:spAutoFit/>
            </a:bodyPr>
            <a:lstStyle/>
            <a:p>
              <a:r>
                <a:rPr lang="ja-JP" altLang="en-US" sz="200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③操作が容易で，気軽に訓練を行える</a:t>
              </a:r>
              <a:endParaRPr lang="en-US" altLang="ja-JP" sz="20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6" name="テキスト ボックス 35">
              <a:extLst>
                <a:ext uri="{FF2B5EF4-FFF2-40B4-BE49-F238E27FC236}">
                  <a16:creationId xmlns:a16="http://schemas.microsoft.com/office/drawing/2014/main" id="{CAB65BD0-C4EE-33BC-EE95-AE86C5658E68}"/>
                </a:ext>
              </a:extLst>
            </p:cNvPr>
            <p:cNvSpPr txBox="1"/>
            <p:nvPr/>
          </p:nvSpPr>
          <p:spPr>
            <a:xfrm>
              <a:off x="5890657" y="4499688"/>
              <a:ext cx="5325334" cy="409387"/>
            </a:xfrm>
            <a:prstGeom prst="rect">
              <a:avLst/>
            </a:prstGeom>
            <a:noFill/>
          </p:spPr>
          <p:txBody>
            <a:bodyPr wrap="square" rtlCol="0">
              <a:spAutoFit/>
            </a:bodyPr>
            <a:lstStyle/>
            <a:p>
              <a:r>
                <a:rPr lang="ja-JP" altLang="en-US" sz="200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②ストラップ型のため，持ち運びができる</a:t>
              </a:r>
              <a:endParaRPr lang="en-US" altLang="ja-JP" sz="20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7" name="左中かっこ 36">
              <a:extLst>
                <a:ext uri="{FF2B5EF4-FFF2-40B4-BE49-F238E27FC236}">
                  <a16:creationId xmlns:a16="http://schemas.microsoft.com/office/drawing/2014/main" id="{F96A4CA6-CA98-1464-1C9C-A6DAA27B9A03}"/>
                </a:ext>
              </a:extLst>
            </p:cNvPr>
            <p:cNvSpPr/>
            <p:nvPr/>
          </p:nvSpPr>
          <p:spPr>
            <a:xfrm>
              <a:off x="5572198" y="4150032"/>
              <a:ext cx="425952" cy="1420425"/>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sz="2000">
                <a:latin typeface="ＭＳ Ｐゴシック" panose="020B0600070205080204" pitchFamily="50" charset="-128"/>
                <a:ea typeface="ＭＳ Ｐゴシック" panose="020B0600070205080204" pitchFamily="50" charset="-128"/>
              </a:endParaRPr>
            </a:p>
          </p:txBody>
        </p:sp>
      </p:grpSp>
      <p:sp>
        <p:nvSpPr>
          <p:cNvPr id="3" name="テキスト ボックス 2">
            <a:extLst>
              <a:ext uri="{FF2B5EF4-FFF2-40B4-BE49-F238E27FC236}">
                <a16:creationId xmlns:a16="http://schemas.microsoft.com/office/drawing/2014/main" id="{C2C9098A-9A44-6D9D-91D9-0AE030158324}"/>
              </a:ext>
            </a:extLst>
          </p:cNvPr>
          <p:cNvSpPr txBox="1"/>
          <p:nvPr/>
        </p:nvSpPr>
        <p:spPr>
          <a:xfrm>
            <a:off x="5535164" y="758177"/>
            <a:ext cx="2579516" cy="400110"/>
          </a:xfrm>
          <a:prstGeom prst="rect">
            <a:avLst/>
          </a:prstGeom>
          <a:noFill/>
        </p:spPr>
        <p:txBody>
          <a:bodyPr wrap="square">
            <a:spAutoFit/>
          </a:bodyPr>
          <a:lstStyle/>
          <a:p>
            <a:r>
              <a:rPr lang="ja-JP" altLang="en-US"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従来の装置は，</a:t>
            </a:r>
            <a:endParaRPr lang="ja-JP" altLang="en-US" sz="2000" dirty="0"/>
          </a:p>
        </p:txBody>
      </p:sp>
      <p:sp>
        <p:nvSpPr>
          <p:cNvPr id="4" name="テキスト ボックス 3">
            <a:extLst>
              <a:ext uri="{FF2B5EF4-FFF2-40B4-BE49-F238E27FC236}">
                <a16:creationId xmlns:a16="http://schemas.microsoft.com/office/drawing/2014/main" id="{7FC1531C-25E8-E8C8-01C3-9621A888867B}"/>
              </a:ext>
            </a:extLst>
          </p:cNvPr>
          <p:cNvSpPr txBox="1"/>
          <p:nvPr/>
        </p:nvSpPr>
        <p:spPr>
          <a:xfrm>
            <a:off x="5577156" y="3724594"/>
            <a:ext cx="3115405" cy="400110"/>
          </a:xfrm>
          <a:prstGeom prst="rect">
            <a:avLst/>
          </a:prstGeom>
          <a:noFill/>
        </p:spPr>
        <p:txBody>
          <a:bodyPr wrap="square">
            <a:spAutoFit/>
          </a:bodyPr>
          <a:lstStyle/>
          <a:p>
            <a:r>
              <a:rPr lang="ja-JP" altLang="en-US"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ストラップ型低コスト装置は，</a:t>
            </a:r>
            <a:endParaRPr lang="ja-JP" altLang="en-US" sz="2000" dirty="0"/>
          </a:p>
        </p:txBody>
      </p:sp>
      <p:sp>
        <p:nvSpPr>
          <p:cNvPr id="2" name="テキスト ボックス 1">
            <a:extLst>
              <a:ext uri="{FF2B5EF4-FFF2-40B4-BE49-F238E27FC236}">
                <a16:creationId xmlns:a16="http://schemas.microsoft.com/office/drawing/2014/main" id="{5BD15306-024F-27C1-968D-9B05AE6D7611}"/>
              </a:ext>
            </a:extLst>
          </p:cNvPr>
          <p:cNvSpPr txBox="1"/>
          <p:nvPr/>
        </p:nvSpPr>
        <p:spPr>
          <a:xfrm>
            <a:off x="5698915" y="5616364"/>
            <a:ext cx="6241779" cy="430887"/>
          </a:xfrm>
          <a:prstGeom prst="rect">
            <a:avLst/>
          </a:prstGeom>
          <a:noFill/>
        </p:spPr>
        <p:txBody>
          <a:bodyPr wrap="square">
            <a:spAutoFit/>
          </a:bodyPr>
          <a:lstStyle/>
          <a:p>
            <a:r>
              <a:rPr lang="ja-JP" altLang="en-US"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22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訓練場所を問わず</a:t>
            </a:r>
            <a:r>
              <a:rPr lang="ja-JP" altLang="en-US"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，自由に</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訓練を行うことができ</a:t>
            </a:r>
            <a:r>
              <a:rPr lang="ja-JP" altLang="en-US"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る</a:t>
            </a:r>
            <a:endParaRPr lang="ja-JP" altLang="en-US" sz="2000" dirty="0"/>
          </a:p>
        </p:txBody>
      </p:sp>
    </p:spTree>
    <p:extLst>
      <p:ext uri="{BB962C8B-B14F-4D97-AF65-F5344CB8AC3E}">
        <p14:creationId xmlns:p14="http://schemas.microsoft.com/office/powerpoint/2010/main" val="1257566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D3E2C0C-9471-1DBA-0E60-04A11256AD96}"/>
              </a:ext>
            </a:extLst>
          </p:cNvPr>
          <p:cNvPicPr>
            <a:picLocks noChangeAspect="1"/>
          </p:cNvPicPr>
          <p:nvPr/>
        </p:nvPicPr>
        <p:blipFill rotWithShape="1">
          <a:blip r:embed="rId3">
            <a:extLst>
              <a:ext uri="{28A0092B-C50C-407E-A947-70E740481C1C}">
                <a14:useLocalDpi xmlns:a14="http://schemas.microsoft.com/office/drawing/2010/main" val="0"/>
              </a:ext>
            </a:extLst>
          </a:blip>
          <a:srcRect l="17254" t="9371" r="14124" b="9217"/>
          <a:stretch/>
        </p:blipFill>
        <p:spPr>
          <a:xfrm>
            <a:off x="997941" y="4070032"/>
            <a:ext cx="4490087" cy="2368437"/>
          </a:xfrm>
          <a:prstGeom prst="rect">
            <a:avLst/>
          </a:prstGeom>
        </p:spPr>
      </p:pic>
      <p:pic>
        <p:nvPicPr>
          <p:cNvPr id="5" name="図 4">
            <a:extLst>
              <a:ext uri="{FF2B5EF4-FFF2-40B4-BE49-F238E27FC236}">
                <a16:creationId xmlns:a16="http://schemas.microsoft.com/office/drawing/2014/main" id="{10150855-6572-6FCF-DF9E-FDC6AA3E6CC6}"/>
              </a:ext>
            </a:extLst>
          </p:cNvPr>
          <p:cNvPicPr>
            <a:picLocks noChangeAspect="1"/>
          </p:cNvPicPr>
          <p:nvPr/>
        </p:nvPicPr>
        <p:blipFill rotWithShape="1">
          <a:blip r:embed="rId4">
            <a:extLst>
              <a:ext uri="{28A0092B-C50C-407E-A947-70E740481C1C}">
                <a14:useLocalDpi xmlns:a14="http://schemas.microsoft.com/office/drawing/2010/main" val="0"/>
              </a:ext>
            </a:extLst>
          </a:blip>
          <a:srcRect l="-2285" t="73" r="2285" b="22114"/>
          <a:stretch/>
        </p:blipFill>
        <p:spPr>
          <a:xfrm>
            <a:off x="1022166" y="1681571"/>
            <a:ext cx="2245801" cy="2368437"/>
          </a:xfrm>
          <a:prstGeom prst="rect">
            <a:avLst/>
          </a:prstGeom>
        </p:spPr>
      </p:pic>
      <p:pic>
        <p:nvPicPr>
          <p:cNvPr id="6" name="図 5">
            <a:extLst>
              <a:ext uri="{FF2B5EF4-FFF2-40B4-BE49-F238E27FC236}">
                <a16:creationId xmlns:a16="http://schemas.microsoft.com/office/drawing/2014/main" id="{2438472D-C855-CD4F-6BFB-EA6AA8D1B5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9998" y="1681572"/>
            <a:ext cx="2318030" cy="2368436"/>
          </a:xfrm>
          <a:prstGeom prst="rect">
            <a:avLst/>
          </a:prstGeom>
        </p:spPr>
      </p:pic>
      <p:pic>
        <p:nvPicPr>
          <p:cNvPr id="7" name="図 6">
            <a:extLst>
              <a:ext uri="{FF2B5EF4-FFF2-40B4-BE49-F238E27FC236}">
                <a16:creationId xmlns:a16="http://schemas.microsoft.com/office/drawing/2014/main" id="{449455D4-5F99-C821-F735-98BBB2DCF2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3991" y="4049952"/>
            <a:ext cx="3157916" cy="2368437"/>
          </a:xfrm>
          <a:prstGeom prst="rect">
            <a:avLst/>
          </a:prstGeom>
        </p:spPr>
      </p:pic>
      <p:pic>
        <p:nvPicPr>
          <p:cNvPr id="9" name="図 8">
            <a:extLst>
              <a:ext uri="{FF2B5EF4-FFF2-40B4-BE49-F238E27FC236}">
                <a16:creationId xmlns:a16="http://schemas.microsoft.com/office/drawing/2014/main" id="{6FAB681B-DCA8-50A9-609B-92AC28D975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73974" y="3936490"/>
            <a:ext cx="2632823" cy="2501979"/>
          </a:xfrm>
          <a:prstGeom prst="rect">
            <a:avLst/>
          </a:prstGeom>
        </p:spPr>
      </p:pic>
      <p:sp>
        <p:nvSpPr>
          <p:cNvPr id="10" name="テキスト ボックス 9">
            <a:extLst>
              <a:ext uri="{FF2B5EF4-FFF2-40B4-BE49-F238E27FC236}">
                <a16:creationId xmlns:a16="http://schemas.microsoft.com/office/drawing/2014/main" id="{F3559099-E078-4174-7C04-EFB3482A4D32}"/>
              </a:ext>
            </a:extLst>
          </p:cNvPr>
          <p:cNvSpPr txBox="1"/>
          <p:nvPr/>
        </p:nvSpPr>
        <p:spPr>
          <a:xfrm>
            <a:off x="1022166" y="1099386"/>
            <a:ext cx="3941283" cy="400110"/>
          </a:xfrm>
          <a:prstGeom prst="rect">
            <a:avLst/>
          </a:prstGeom>
          <a:noFill/>
        </p:spPr>
        <p:txBody>
          <a:bodyPr wrap="square" rtlCol="0">
            <a:spAutoFit/>
          </a:bodyPr>
          <a:lstStyle/>
          <a:p>
            <a:r>
              <a:rPr kumimoji="1" lang="ja-JP" altLang="en-US" sz="2000" dirty="0">
                <a:latin typeface="ＭＳ Ｐゴシック" panose="020B0600070205080204" pitchFamily="50" charset="-128"/>
                <a:ea typeface="ＭＳ Ｐゴシック" panose="020B0600070205080204" pitchFamily="50" charset="-128"/>
              </a:rPr>
              <a:t>① 切削マシーンで装置の小型化</a:t>
            </a:r>
          </a:p>
        </p:txBody>
      </p:sp>
      <p:sp>
        <p:nvSpPr>
          <p:cNvPr id="11" name="テキスト ボックス 10">
            <a:extLst>
              <a:ext uri="{FF2B5EF4-FFF2-40B4-BE49-F238E27FC236}">
                <a16:creationId xmlns:a16="http://schemas.microsoft.com/office/drawing/2014/main" id="{F51EA576-919C-0D30-3DA1-60690AD7A664}"/>
              </a:ext>
            </a:extLst>
          </p:cNvPr>
          <p:cNvSpPr txBox="1"/>
          <p:nvPr/>
        </p:nvSpPr>
        <p:spPr>
          <a:xfrm>
            <a:off x="5926415" y="1099330"/>
            <a:ext cx="3403627" cy="400110"/>
          </a:xfrm>
          <a:prstGeom prst="rect">
            <a:avLst/>
          </a:prstGeom>
          <a:noFill/>
        </p:spPr>
        <p:txBody>
          <a:bodyPr wrap="square" rtlCol="0">
            <a:spAutoFit/>
          </a:bodyPr>
          <a:lstStyle/>
          <a:p>
            <a:r>
              <a:rPr kumimoji="1" lang="ja-JP" altLang="en-US" sz="2000" dirty="0">
                <a:latin typeface="ＭＳ Ｐゴシック" panose="020B0600070205080204" pitchFamily="50" charset="-128"/>
                <a:ea typeface="ＭＳ Ｐゴシック" panose="020B0600070205080204" pitchFamily="50" charset="-128"/>
              </a:rPr>
              <a:t>② </a:t>
            </a:r>
            <a:r>
              <a:rPr kumimoji="1" lang="en-US" altLang="ja-JP" sz="2000" dirty="0">
                <a:latin typeface="ＭＳ Ｐゴシック" panose="020B0600070205080204" pitchFamily="50" charset="-128"/>
                <a:ea typeface="ＭＳ Ｐゴシック" panose="020B0600070205080204" pitchFamily="50" charset="-128"/>
              </a:rPr>
              <a:t>3D</a:t>
            </a:r>
            <a:r>
              <a:rPr kumimoji="1" lang="ja-JP" altLang="en-US" sz="2000" dirty="0">
                <a:latin typeface="ＭＳ Ｐゴシック" panose="020B0600070205080204" pitchFamily="50" charset="-128"/>
                <a:ea typeface="ＭＳ Ｐゴシック" panose="020B0600070205080204" pitchFamily="50" charset="-128"/>
              </a:rPr>
              <a:t>プリンタでケース作成</a:t>
            </a:r>
          </a:p>
        </p:txBody>
      </p:sp>
      <p:pic>
        <p:nvPicPr>
          <p:cNvPr id="13" name="図 12">
            <a:extLst>
              <a:ext uri="{FF2B5EF4-FFF2-40B4-BE49-F238E27FC236}">
                <a16:creationId xmlns:a16="http://schemas.microsoft.com/office/drawing/2014/main" id="{159293B9-3E88-C129-AF7E-2DB175F53EA9}"/>
              </a:ext>
            </a:extLst>
          </p:cNvPr>
          <p:cNvPicPr>
            <a:picLocks noChangeAspect="1"/>
          </p:cNvPicPr>
          <p:nvPr/>
        </p:nvPicPr>
        <p:blipFill rotWithShape="1">
          <a:blip r:embed="rId8">
            <a:extLst>
              <a:ext uri="{28A0092B-C50C-407E-A947-70E740481C1C}">
                <a14:useLocalDpi xmlns:a14="http://schemas.microsoft.com/office/drawing/2010/main" val="0"/>
              </a:ext>
            </a:extLst>
          </a:blip>
          <a:srcRect t="7552" r="8971"/>
          <a:stretch/>
        </p:blipFill>
        <p:spPr>
          <a:xfrm>
            <a:off x="5813991" y="1708586"/>
            <a:ext cx="2719291" cy="2341366"/>
          </a:xfrm>
          <a:prstGeom prst="rect">
            <a:avLst/>
          </a:prstGeom>
        </p:spPr>
      </p:pic>
      <p:pic>
        <p:nvPicPr>
          <p:cNvPr id="14" name="図 13">
            <a:extLst>
              <a:ext uri="{FF2B5EF4-FFF2-40B4-BE49-F238E27FC236}">
                <a16:creationId xmlns:a16="http://schemas.microsoft.com/office/drawing/2014/main" id="{99AC6816-4A08-86E4-F063-27E8C24C053F}"/>
              </a:ext>
            </a:extLst>
          </p:cNvPr>
          <p:cNvPicPr>
            <a:picLocks noChangeAspect="1"/>
          </p:cNvPicPr>
          <p:nvPr/>
        </p:nvPicPr>
        <p:blipFill rotWithShape="1">
          <a:blip r:embed="rId9">
            <a:extLst>
              <a:ext uri="{28A0092B-C50C-407E-A947-70E740481C1C}">
                <a14:useLocalDpi xmlns:a14="http://schemas.microsoft.com/office/drawing/2010/main" val="0"/>
              </a:ext>
            </a:extLst>
          </a:blip>
          <a:srcRect r="18103"/>
          <a:stretch/>
        </p:blipFill>
        <p:spPr>
          <a:xfrm>
            <a:off x="8533282" y="1681516"/>
            <a:ext cx="2873516" cy="2368436"/>
          </a:xfrm>
          <a:prstGeom prst="rect">
            <a:avLst/>
          </a:prstGeom>
        </p:spPr>
      </p:pic>
      <p:sp>
        <p:nvSpPr>
          <p:cNvPr id="15" name="テキスト ボックス 14">
            <a:extLst>
              <a:ext uri="{FF2B5EF4-FFF2-40B4-BE49-F238E27FC236}">
                <a16:creationId xmlns:a16="http://schemas.microsoft.com/office/drawing/2014/main" id="{808D337C-F909-D378-8313-D9A45B64C80C}"/>
              </a:ext>
            </a:extLst>
          </p:cNvPr>
          <p:cNvSpPr txBox="1"/>
          <p:nvPr/>
        </p:nvSpPr>
        <p:spPr>
          <a:xfrm>
            <a:off x="469266" y="348005"/>
            <a:ext cx="6184795" cy="461665"/>
          </a:xfrm>
          <a:prstGeom prst="rect">
            <a:avLst/>
          </a:prstGeom>
          <a:noFill/>
        </p:spPr>
        <p:txBody>
          <a:bodyPr wrap="square" rtlCol="0">
            <a:spAutoFit/>
          </a:bodyPr>
          <a:lstStyle/>
          <a:p>
            <a:r>
              <a:rPr lang="ja-JP" altLang="ja-JP" sz="2400" dirty="0">
                <a:effectLst/>
                <a:ea typeface="ＭＳ Ｐゴシック" panose="020B0600070205080204" pitchFamily="50" charset="-128"/>
                <a:cs typeface="ＭＳ Ｐゴシック" panose="020B0600070205080204" pitchFamily="50" charset="-128"/>
              </a:rPr>
              <a:t>持ち運びが可能なストラップ型</a:t>
            </a:r>
            <a:r>
              <a:rPr lang="en-US" altLang="ja-JP" sz="2400" dirty="0">
                <a:effectLst/>
                <a:latin typeface="Century" panose="02040604050505020304" pitchFamily="18" charset="0"/>
                <a:ea typeface="ＭＳ Ｐゴシック" panose="020B0600070205080204" pitchFamily="50" charset="-128"/>
                <a:cs typeface="ＭＳ Ｐゴシック" panose="020B0600070205080204" pitchFamily="50" charset="-128"/>
              </a:rPr>
              <a:t>BF</a:t>
            </a:r>
            <a:r>
              <a:rPr lang="ja-JP" altLang="en-US" sz="2400" dirty="0">
                <a:ea typeface="ＭＳ Ｐゴシック" panose="020B0600070205080204" pitchFamily="50" charset="-128"/>
                <a:cs typeface="ＭＳ Ｐゴシック" panose="020B0600070205080204" pitchFamily="50" charset="-128"/>
              </a:rPr>
              <a:t>装置</a:t>
            </a:r>
            <a:endParaRPr kumimoji="1" lang="ja-JP" altLang="en-US" sz="2400" dirty="0"/>
          </a:p>
        </p:txBody>
      </p:sp>
    </p:spTree>
    <p:extLst>
      <p:ext uri="{BB962C8B-B14F-4D97-AF65-F5344CB8AC3E}">
        <p14:creationId xmlns:p14="http://schemas.microsoft.com/office/powerpoint/2010/main" val="2705143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C23C5210-808C-30C5-AEA2-4EBFD9EA88BA}"/>
              </a:ext>
            </a:extLst>
          </p:cNvPr>
          <p:cNvSpPr txBox="1"/>
          <p:nvPr/>
        </p:nvSpPr>
        <p:spPr>
          <a:xfrm>
            <a:off x="561473" y="412319"/>
            <a:ext cx="4663757" cy="461665"/>
          </a:xfrm>
          <a:prstGeom prst="rect">
            <a:avLst/>
          </a:prstGeom>
          <a:noFill/>
        </p:spPr>
        <p:txBody>
          <a:bodyPr wrap="square" rtlCol="0">
            <a:spAutoFit/>
          </a:bodyPr>
          <a:lstStyle/>
          <a:p>
            <a:r>
              <a:rPr kumimoji="1" lang="ja-JP" altLang="en-US" sz="2400" dirty="0">
                <a:latin typeface="ＭＳ Ｐゴシック" panose="020B0600070205080204" pitchFamily="50" charset="-128"/>
                <a:ea typeface="ＭＳ Ｐゴシック" panose="020B0600070205080204" pitchFamily="50" charset="-128"/>
              </a:rPr>
              <a:t>ストレス・リラックス時の生理反応</a:t>
            </a:r>
          </a:p>
        </p:txBody>
      </p:sp>
      <p:grpSp>
        <p:nvGrpSpPr>
          <p:cNvPr id="24" name="グループ化 23">
            <a:extLst>
              <a:ext uri="{FF2B5EF4-FFF2-40B4-BE49-F238E27FC236}">
                <a16:creationId xmlns:a16="http://schemas.microsoft.com/office/drawing/2014/main" id="{4F2A2367-0721-7055-A790-5A70C6A56082}"/>
              </a:ext>
            </a:extLst>
          </p:cNvPr>
          <p:cNvGrpSpPr/>
          <p:nvPr/>
        </p:nvGrpSpPr>
        <p:grpSpPr>
          <a:xfrm>
            <a:off x="797490" y="1021506"/>
            <a:ext cx="5200187" cy="2407494"/>
            <a:chOff x="6621481" y="1021506"/>
            <a:chExt cx="5200187" cy="2407494"/>
          </a:xfrm>
        </p:grpSpPr>
        <p:pic>
          <p:nvPicPr>
            <p:cNvPr id="11" name="図 10">
              <a:extLst>
                <a:ext uri="{FF2B5EF4-FFF2-40B4-BE49-F238E27FC236}">
                  <a16:creationId xmlns:a16="http://schemas.microsoft.com/office/drawing/2014/main" id="{8CE17C7C-8C72-ABF1-0524-538A4C9E801C}"/>
                </a:ext>
              </a:extLst>
            </p:cNvPr>
            <p:cNvPicPr>
              <a:picLocks noChangeAspect="1"/>
            </p:cNvPicPr>
            <p:nvPr/>
          </p:nvPicPr>
          <p:blipFill rotWithShape="1">
            <a:blip r:embed="rId3">
              <a:extLst>
                <a:ext uri="{28A0092B-C50C-407E-A947-70E740481C1C}">
                  <a14:useLocalDpi xmlns:a14="http://schemas.microsoft.com/office/drawing/2010/main" val="0"/>
                </a:ext>
              </a:extLst>
            </a:blip>
            <a:srcRect l="14681"/>
            <a:stretch/>
          </p:blipFill>
          <p:spPr>
            <a:xfrm>
              <a:off x="6755914" y="1483831"/>
              <a:ext cx="2309002" cy="1945169"/>
            </a:xfrm>
            <a:prstGeom prst="rect">
              <a:avLst/>
            </a:prstGeom>
          </p:spPr>
        </p:pic>
        <p:grpSp>
          <p:nvGrpSpPr>
            <p:cNvPr id="13" name="グループ化 12">
              <a:extLst>
                <a:ext uri="{FF2B5EF4-FFF2-40B4-BE49-F238E27FC236}">
                  <a16:creationId xmlns:a16="http://schemas.microsoft.com/office/drawing/2014/main" id="{0A681536-3547-563F-68F0-4CCFD8993860}"/>
                </a:ext>
              </a:extLst>
            </p:cNvPr>
            <p:cNvGrpSpPr/>
            <p:nvPr/>
          </p:nvGrpSpPr>
          <p:grpSpPr>
            <a:xfrm>
              <a:off x="9233915" y="1513892"/>
              <a:ext cx="2587753" cy="1323439"/>
              <a:chOff x="3580243" y="1545170"/>
              <a:chExt cx="2587753" cy="1323439"/>
            </a:xfrm>
          </p:grpSpPr>
          <p:sp>
            <p:nvSpPr>
              <p:cNvPr id="14" name="左中かっこ 13">
                <a:extLst>
                  <a:ext uri="{FF2B5EF4-FFF2-40B4-BE49-F238E27FC236}">
                    <a16:creationId xmlns:a16="http://schemas.microsoft.com/office/drawing/2014/main" id="{8E1901BF-ADAA-6501-EBCB-EB4B1AF28770}"/>
                  </a:ext>
                </a:extLst>
              </p:cNvPr>
              <p:cNvSpPr/>
              <p:nvPr/>
            </p:nvSpPr>
            <p:spPr>
              <a:xfrm>
                <a:off x="3580243" y="1623428"/>
                <a:ext cx="190500" cy="1199263"/>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17" name="テキスト ボックス 16">
                <a:extLst>
                  <a:ext uri="{FF2B5EF4-FFF2-40B4-BE49-F238E27FC236}">
                    <a16:creationId xmlns:a16="http://schemas.microsoft.com/office/drawing/2014/main" id="{414CB866-1A6B-AB70-A4B9-8AB3DE76764A}"/>
                  </a:ext>
                </a:extLst>
              </p:cNvPr>
              <p:cNvSpPr txBox="1"/>
              <p:nvPr/>
            </p:nvSpPr>
            <p:spPr>
              <a:xfrm>
                <a:off x="3712278" y="1545170"/>
                <a:ext cx="2455718" cy="1323439"/>
              </a:xfrm>
              <a:prstGeom prst="rect">
                <a:avLst/>
              </a:prstGeom>
              <a:noFill/>
            </p:spPr>
            <p:txBody>
              <a:bodyPr wrap="square" rtlCol="0">
                <a:spAutoFit/>
              </a:bodyPr>
              <a:lstStyle/>
              <a:p>
                <a:r>
                  <a:rPr lang="ja-JP" altLang="en-US" sz="2000" dirty="0">
                    <a:latin typeface="ＭＳ Ｐゴシック" panose="020B0600070205080204" pitchFamily="50" charset="-128"/>
                    <a:ea typeface="ＭＳ Ｐゴシック" panose="020B0600070205080204" pitchFamily="50" charset="-128"/>
                  </a:rPr>
                  <a:t>・心拍数：増加する</a:t>
                </a:r>
                <a:br>
                  <a:rPr lang="en-US" altLang="ja-JP" sz="2000" dirty="0">
                    <a:latin typeface="ＭＳ Ｐゴシック" panose="020B0600070205080204" pitchFamily="50" charset="-128"/>
                    <a:ea typeface="ＭＳ Ｐゴシック" panose="020B0600070205080204" pitchFamily="50" charset="-128"/>
                  </a:rPr>
                </a:br>
                <a:r>
                  <a:rPr kumimoji="1" lang="ja-JP" altLang="en-US" sz="2000" dirty="0">
                    <a:latin typeface="ＭＳ Ｐゴシック" panose="020B0600070205080204" pitchFamily="50" charset="-128"/>
                    <a:ea typeface="ＭＳ Ｐゴシック" panose="020B0600070205080204" pitchFamily="50" charset="-128"/>
                  </a:rPr>
                  <a:t>・発汗：</a:t>
                </a:r>
                <a:r>
                  <a:rPr lang="ja-JP" altLang="en-US" sz="2000" dirty="0">
                    <a:latin typeface="ＭＳ Ｐゴシック" panose="020B0600070205080204" pitchFamily="50" charset="-128"/>
                    <a:ea typeface="ＭＳ Ｐゴシック" panose="020B0600070205080204" pitchFamily="50" charset="-128"/>
                  </a:rPr>
                  <a:t>増加す</a:t>
                </a:r>
                <a:r>
                  <a:rPr kumimoji="1" lang="ja-JP" altLang="en-US" sz="2000" dirty="0">
                    <a:latin typeface="ＭＳ Ｐゴシック" panose="020B0600070205080204" pitchFamily="50" charset="-128"/>
                    <a:ea typeface="ＭＳ Ｐゴシック" panose="020B0600070205080204" pitchFamily="50" charset="-128"/>
                  </a:rPr>
                  <a:t>る</a:t>
                </a:r>
                <a:endParaRPr lang="en-US" altLang="ja-JP" sz="2000" dirty="0">
                  <a:latin typeface="ＭＳ Ｐゴシック" panose="020B0600070205080204" pitchFamily="50" charset="-128"/>
                  <a:ea typeface="ＭＳ Ｐゴシック" panose="020B0600070205080204" pitchFamily="50" charset="-128"/>
                </a:endParaRPr>
              </a:p>
              <a:p>
                <a:r>
                  <a:rPr lang="ja-JP" altLang="en-US" sz="2000" dirty="0">
                    <a:latin typeface="ＭＳ Ｐゴシック" panose="020B0600070205080204" pitchFamily="50" charset="-128"/>
                    <a:ea typeface="ＭＳ Ｐゴシック" panose="020B0600070205080204" pitchFamily="50" charset="-128"/>
                  </a:rPr>
                  <a:t>・血圧：上昇する</a:t>
                </a:r>
                <a:endParaRPr lang="en-US" altLang="ja-JP" sz="2000" dirty="0">
                  <a:latin typeface="ＭＳ Ｐゴシック" panose="020B0600070205080204" pitchFamily="50" charset="-128"/>
                  <a:ea typeface="ＭＳ Ｐゴシック" panose="020B0600070205080204" pitchFamily="50" charset="-128"/>
                </a:endParaRPr>
              </a:p>
              <a:p>
                <a:r>
                  <a:rPr lang="ja-JP" altLang="en-US" sz="2000" dirty="0">
                    <a:latin typeface="ＭＳ Ｐゴシック" panose="020B0600070205080204" pitchFamily="50" charset="-128"/>
                    <a:ea typeface="ＭＳ Ｐゴシック" panose="020B0600070205080204" pitchFamily="50" charset="-128"/>
                  </a:rPr>
                  <a:t>・皮膚温：低下する</a:t>
                </a:r>
                <a:endParaRPr kumimoji="1" lang="ja-JP" altLang="en-US" sz="2000" dirty="0">
                  <a:latin typeface="ＭＳ Ｐゴシック" panose="020B0600070205080204" pitchFamily="50" charset="-128"/>
                  <a:ea typeface="ＭＳ Ｐゴシック" panose="020B0600070205080204" pitchFamily="50" charset="-128"/>
                </a:endParaRPr>
              </a:p>
            </p:txBody>
          </p:sp>
        </p:grpSp>
        <p:sp>
          <p:nvSpPr>
            <p:cNvPr id="18" name="テキスト ボックス 17">
              <a:extLst>
                <a:ext uri="{FF2B5EF4-FFF2-40B4-BE49-F238E27FC236}">
                  <a16:creationId xmlns:a16="http://schemas.microsoft.com/office/drawing/2014/main" id="{01448219-D3C1-5A08-198A-970FD759DE0D}"/>
                </a:ext>
              </a:extLst>
            </p:cNvPr>
            <p:cNvSpPr txBox="1"/>
            <p:nvPr/>
          </p:nvSpPr>
          <p:spPr>
            <a:xfrm>
              <a:off x="6621481" y="1021506"/>
              <a:ext cx="3050309" cy="400110"/>
            </a:xfrm>
            <a:prstGeom prst="rect">
              <a:avLst/>
            </a:prstGeom>
            <a:noFill/>
          </p:spPr>
          <p:txBody>
            <a:bodyPr wrap="square" rtlCol="0">
              <a:spAutoFit/>
            </a:bodyPr>
            <a:lstStyle/>
            <a:p>
              <a:r>
                <a:rPr kumimoji="1" lang="ja-JP" altLang="en-US" sz="2000" dirty="0">
                  <a:solidFill>
                    <a:srgbClr val="0070C0"/>
                  </a:solidFill>
                  <a:latin typeface="ＭＳ Ｐゴシック" panose="020B0600070205080204" pitchFamily="50" charset="-128"/>
                  <a:ea typeface="ＭＳ Ｐゴシック" panose="020B0600070205080204" pitchFamily="50" charset="-128"/>
                </a:rPr>
                <a:t>ストレス</a:t>
              </a:r>
              <a:r>
                <a:rPr lang="ja-JP" altLang="en-US" sz="2000" dirty="0">
                  <a:solidFill>
                    <a:srgbClr val="0070C0"/>
                  </a:solidFill>
                  <a:latin typeface="ＭＳ Ｐゴシック" panose="020B0600070205080204" pitchFamily="50" charset="-128"/>
                  <a:ea typeface="ＭＳ Ｐゴシック" panose="020B0600070205080204" pitchFamily="50" charset="-128"/>
                </a:rPr>
                <a:t>時</a:t>
              </a:r>
              <a:endParaRPr kumimoji="1" lang="en-US" altLang="ja-JP" sz="2000" dirty="0">
                <a:solidFill>
                  <a:srgbClr val="0070C0"/>
                </a:solidFill>
                <a:latin typeface="ＭＳ Ｐゴシック" panose="020B0600070205080204" pitchFamily="50" charset="-128"/>
                <a:ea typeface="ＭＳ Ｐゴシック" panose="020B0600070205080204" pitchFamily="50" charset="-128"/>
              </a:endParaRPr>
            </a:p>
          </p:txBody>
        </p:sp>
      </p:grpSp>
      <p:grpSp>
        <p:nvGrpSpPr>
          <p:cNvPr id="23" name="グループ化 22">
            <a:extLst>
              <a:ext uri="{FF2B5EF4-FFF2-40B4-BE49-F238E27FC236}">
                <a16:creationId xmlns:a16="http://schemas.microsoft.com/office/drawing/2014/main" id="{0445EA51-E623-F151-CAA6-A35AECCDA5CB}"/>
              </a:ext>
            </a:extLst>
          </p:cNvPr>
          <p:cNvGrpSpPr/>
          <p:nvPr/>
        </p:nvGrpSpPr>
        <p:grpSpPr>
          <a:xfrm>
            <a:off x="6129712" y="1130127"/>
            <a:ext cx="5256794" cy="2298873"/>
            <a:chOff x="673226" y="969345"/>
            <a:chExt cx="5256794" cy="2298873"/>
          </a:xfrm>
        </p:grpSpPr>
        <p:pic>
          <p:nvPicPr>
            <p:cNvPr id="3" name="Picture 3">
              <a:extLst>
                <a:ext uri="{FF2B5EF4-FFF2-40B4-BE49-F238E27FC236}">
                  <a16:creationId xmlns:a16="http://schemas.microsoft.com/office/drawing/2014/main" id="{21C6AA26-874B-4F28-86D1-85B193DD03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600" y="1431898"/>
              <a:ext cx="2174859" cy="1836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テキスト ボックス 19">
              <a:extLst>
                <a:ext uri="{FF2B5EF4-FFF2-40B4-BE49-F238E27FC236}">
                  <a16:creationId xmlns:a16="http://schemas.microsoft.com/office/drawing/2014/main" id="{B0FA6D80-D58E-7AB0-FD15-43B402630269}"/>
                </a:ext>
              </a:extLst>
            </p:cNvPr>
            <p:cNvSpPr txBox="1"/>
            <p:nvPr/>
          </p:nvSpPr>
          <p:spPr>
            <a:xfrm>
              <a:off x="673226" y="969345"/>
              <a:ext cx="3050309" cy="400110"/>
            </a:xfrm>
            <a:prstGeom prst="rect">
              <a:avLst/>
            </a:prstGeom>
            <a:noFill/>
          </p:spPr>
          <p:txBody>
            <a:bodyPr wrap="square" rtlCol="0">
              <a:spAutoFit/>
            </a:bodyPr>
            <a:lstStyle/>
            <a:p>
              <a:r>
                <a:rPr kumimoji="1" lang="ja-JP" altLang="en-US" sz="2000" dirty="0">
                  <a:solidFill>
                    <a:srgbClr val="FF0000"/>
                  </a:solidFill>
                  <a:latin typeface="ＭＳ Ｐゴシック" panose="020B0600070205080204" pitchFamily="50" charset="-128"/>
                  <a:ea typeface="ＭＳ Ｐゴシック" panose="020B0600070205080204" pitchFamily="50" charset="-128"/>
                </a:rPr>
                <a:t>リラックス時</a:t>
              </a:r>
              <a:endParaRPr kumimoji="1" lang="en-US" altLang="ja-JP" sz="2000" dirty="0">
                <a:solidFill>
                  <a:srgbClr val="FF0000"/>
                </a:solidFill>
                <a:latin typeface="ＭＳ Ｐゴシック" panose="020B0600070205080204" pitchFamily="50" charset="-128"/>
                <a:ea typeface="ＭＳ Ｐゴシック" panose="020B0600070205080204" pitchFamily="50" charset="-128"/>
              </a:endParaRPr>
            </a:p>
          </p:txBody>
        </p:sp>
        <p:grpSp>
          <p:nvGrpSpPr>
            <p:cNvPr id="22" name="グループ化 21">
              <a:extLst>
                <a:ext uri="{FF2B5EF4-FFF2-40B4-BE49-F238E27FC236}">
                  <a16:creationId xmlns:a16="http://schemas.microsoft.com/office/drawing/2014/main" id="{F4205F72-34A9-A98F-E363-481FBC75420D}"/>
                </a:ext>
              </a:extLst>
            </p:cNvPr>
            <p:cNvGrpSpPr/>
            <p:nvPr/>
          </p:nvGrpSpPr>
          <p:grpSpPr>
            <a:xfrm>
              <a:off x="3048913" y="1513892"/>
              <a:ext cx="2881107" cy="1323439"/>
              <a:chOff x="3048913" y="1513892"/>
              <a:chExt cx="2881107" cy="1323439"/>
            </a:xfrm>
          </p:grpSpPr>
          <p:sp>
            <p:nvSpPr>
              <p:cNvPr id="2" name="テキスト ボックス 1">
                <a:extLst>
                  <a:ext uri="{FF2B5EF4-FFF2-40B4-BE49-F238E27FC236}">
                    <a16:creationId xmlns:a16="http://schemas.microsoft.com/office/drawing/2014/main" id="{81152056-8AB3-1A03-6345-A0EA5C7ACA26}"/>
                  </a:ext>
                </a:extLst>
              </p:cNvPr>
              <p:cNvSpPr txBox="1"/>
              <p:nvPr/>
            </p:nvSpPr>
            <p:spPr>
              <a:xfrm>
                <a:off x="3187209" y="1513892"/>
                <a:ext cx="2742811" cy="1323439"/>
              </a:xfrm>
              <a:prstGeom prst="rect">
                <a:avLst/>
              </a:prstGeom>
              <a:noFill/>
            </p:spPr>
            <p:txBody>
              <a:bodyPr wrap="square" rtlCol="0">
                <a:spAutoFit/>
              </a:bodyPr>
              <a:lstStyle/>
              <a:p>
                <a:r>
                  <a:rPr kumimoji="1" lang="ja-JP" altLang="en-US" sz="2000" dirty="0">
                    <a:latin typeface="ＭＳ Ｐゴシック" panose="020B0600070205080204" pitchFamily="50" charset="-128"/>
                    <a:ea typeface="ＭＳ Ｐゴシック" panose="020B0600070205080204" pitchFamily="50" charset="-128"/>
                  </a:rPr>
                  <a:t>・心拍数：減少する</a:t>
                </a:r>
                <a:endParaRPr kumimoji="1" lang="en-US" altLang="ja-JP" sz="2000" dirty="0">
                  <a:latin typeface="ＭＳ Ｐゴシック" panose="020B0600070205080204" pitchFamily="50" charset="-128"/>
                  <a:ea typeface="ＭＳ Ｐゴシック" panose="020B0600070205080204" pitchFamily="50" charset="-128"/>
                </a:endParaRPr>
              </a:p>
              <a:p>
                <a:r>
                  <a:rPr lang="ja-JP" altLang="en-US" sz="2000" dirty="0">
                    <a:latin typeface="ＭＳ Ｐゴシック" panose="020B0600070205080204" pitchFamily="50" charset="-128"/>
                    <a:ea typeface="ＭＳ Ｐゴシック" panose="020B0600070205080204" pitchFamily="50" charset="-128"/>
                  </a:rPr>
                  <a:t>・発汗：減少する</a:t>
                </a:r>
                <a:endParaRPr kumimoji="1" lang="en-US" altLang="ja-JP" sz="2000" dirty="0">
                  <a:latin typeface="ＭＳ Ｐゴシック" panose="020B0600070205080204" pitchFamily="50" charset="-128"/>
                  <a:ea typeface="ＭＳ Ｐゴシック" panose="020B0600070205080204" pitchFamily="50" charset="-128"/>
                </a:endParaRPr>
              </a:p>
              <a:p>
                <a:r>
                  <a:rPr lang="ja-JP" altLang="en-US" sz="2000" dirty="0">
                    <a:latin typeface="ＭＳ Ｐゴシック" panose="020B0600070205080204" pitchFamily="50" charset="-128"/>
                    <a:ea typeface="ＭＳ Ｐゴシック" panose="020B0600070205080204" pitchFamily="50" charset="-128"/>
                  </a:rPr>
                  <a:t>・血圧：低下する</a:t>
                </a:r>
                <a:endParaRPr lang="en-US" altLang="ja-JP" sz="2000" dirty="0">
                  <a:latin typeface="ＭＳ Ｐゴシック" panose="020B0600070205080204" pitchFamily="50" charset="-128"/>
                  <a:ea typeface="ＭＳ Ｐゴシック" panose="020B0600070205080204" pitchFamily="50" charset="-128"/>
                </a:endParaRPr>
              </a:p>
              <a:p>
                <a:r>
                  <a:rPr kumimoji="1" lang="ja-JP" altLang="en-US" sz="2000" dirty="0">
                    <a:latin typeface="ＭＳ Ｐゴシック" panose="020B0600070205080204" pitchFamily="50" charset="-128"/>
                    <a:ea typeface="ＭＳ Ｐゴシック" panose="020B0600070205080204" pitchFamily="50" charset="-128"/>
                  </a:rPr>
                  <a:t>・皮膚温：上昇する</a:t>
                </a:r>
                <a:endParaRPr lang="en-US" altLang="ja-JP" sz="2000" dirty="0">
                  <a:latin typeface="ＭＳ Ｐゴシック" panose="020B0600070205080204" pitchFamily="50" charset="-128"/>
                  <a:ea typeface="ＭＳ Ｐゴシック" panose="020B0600070205080204" pitchFamily="50" charset="-128"/>
                </a:endParaRPr>
              </a:p>
            </p:txBody>
          </p:sp>
          <p:sp>
            <p:nvSpPr>
              <p:cNvPr id="21" name="左中かっこ 20">
                <a:extLst>
                  <a:ext uri="{FF2B5EF4-FFF2-40B4-BE49-F238E27FC236}">
                    <a16:creationId xmlns:a16="http://schemas.microsoft.com/office/drawing/2014/main" id="{2E360F7F-D1CA-DDC1-DF43-B9D0CC7EB91B}"/>
                  </a:ext>
                </a:extLst>
              </p:cNvPr>
              <p:cNvSpPr/>
              <p:nvPr/>
            </p:nvSpPr>
            <p:spPr>
              <a:xfrm>
                <a:off x="3048913" y="1592149"/>
                <a:ext cx="190500" cy="1199263"/>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grpSp>
      </p:grpSp>
      <p:grpSp>
        <p:nvGrpSpPr>
          <p:cNvPr id="25" name="グループ化 24">
            <a:extLst>
              <a:ext uri="{FF2B5EF4-FFF2-40B4-BE49-F238E27FC236}">
                <a16:creationId xmlns:a16="http://schemas.microsoft.com/office/drawing/2014/main" id="{BDC87B9B-F155-EC16-B8B5-41EC065B2DBF}"/>
              </a:ext>
            </a:extLst>
          </p:cNvPr>
          <p:cNvGrpSpPr/>
          <p:nvPr/>
        </p:nvGrpSpPr>
        <p:grpSpPr>
          <a:xfrm>
            <a:off x="824613" y="4964208"/>
            <a:ext cx="10542773" cy="881077"/>
            <a:chOff x="855646" y="1177703"/>
            <a:chExt cx="10843294" cy="881077"/>
          </a:xfrm>
        </p:grpSpPr>
        <p:sp>
          <p:nvSpPr>
            <p:cNvPr id="26" name="テキスト ボックス 25">
              <a:extLst>
                <a:ext uri="{FF2B5EF4-FFF2-40B4-BE49-F238E27FC236}">
                  <a16:creationId xmlns:a16="http://schemas.microsoft.com/office/drawing/2014/main" id="{E4956CBA-4C71-6C0E-EA09-4F1BBAFE1BD9}"/>
                </a:ext>
              </a:extLst>
            </p:cNvPr>
            <p:cNvSpPr txBox="1"/>
            <p:nvPr/>
          </p:nvSpPr>
          <p:spPr>
            <a:xfrm>
              <a:off x="855646" y="1399740"/>
              <a:ext cx="2053134" cy="430887"/>
            </a:xfrm>
            <a:prstGeom prst="rect">
              <a:avLst/>
            </a:prstGeom>
            <a:noFill/>
          </p:spPr>
          <p:txBody>
            <a:bodyPr wrap="square" rtlCol="0">
              <a:spAutoFit/>
            </a:bodyPr>
            <a:lstStyle/>
            <a:p>
              <a:r>
                <a:rPr lang="ja-JP" altLang="en-US" sz="22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自律神経系</a:t>
              </a:r>
              <a:endParaRPr lang="en-US" altLang="ja-JP" sz="2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27" name="左中かっこ 26">
              <a:extLst>
                <a:ext uri="{FF2B5EF4-FFF2-40B4-BE49-F238E27FC236}">
                  <a16:creationId xmlns:a16="http://schemas.microsoft.com/office/drawing/2014/main" id="{3AD5146D-B2B9-E7EE-2480-7602196028CA}"/>
                </a:ext>
              </a:extLst>
            </p:cNvPr>
            <p:cNvSpPr/>
            <p:nvPr/>
          </p:nvSpPr>
          <p:spPr>
            <a:xfrm>
              <a:off x="2714141" y="1177703"/>
              <a:ext cx="287992" cy="881077"/>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45A8D8FE-8357-2091-A8EE-A52358A4CD66}"/>
                </a:ext>
              </a:extLst>
            </p:cNvPr>
            <p:cNvSpPr txBox="1"/>
            <p:nvPr/>
          </p:nvSpPr>
          <p:spPr>
            <a:xfrm>
              <a:off x="3002131" y="1177703"/>
              <a:ext cx="8696809" cy="400110"/>
            </a:xfrm>
            <a:prstGeom prst="rect">
              <a:avLst/>
            </a:prstGeom>
            <a:noFill/>
          </p:spPr>
          <p:txBody>
            <a:bodyPr wrap="square" rtlCol="0">
              <a:spAutoFit/>
            </a:bodyPr>
            <a:lstStyle/>
            <a:p>
              <a:r>
                <a:rPr lang="ja-JP" altLang="en-US" sz="2000" dirty="0">
                  <a:solidFill>
                    <a:srgbClr val="0070C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交感神経系</a:t>
              </a:r>
              <a:r>
                <a:rPr lang="ja-JP" altLang="en-US"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：緊急時に対応できるよう体を活動的な状態にする</a:t>
              </a:r>
              <a:r>
                <a:rPr lang="en-US"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ストレス反応</a:t>
              </a:r>
              <a:r>
                <a:rPr lang="en-US"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lang="en-US" altLang="ja-JP" sz="2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29" name="テキスト ボックス 28">
              <a:extLst>
                <a:ext uri="{FF2B5EF4-FFF2-40B4-BE49-F238E27FC236}">
                  <a16:creationId xmlns:a16="http://schemas.microsoft.com/office/drawing/2014/main" id="{E79D33AA-1767-884D-76FA-0F29ABACEC20}"/>
                </a:ext>
              </a:extLst>
            </p:cNvPr>
            <p:cNvSpPr txBox="1"/>
            <p:nvPr/>
          </p:nvSpPr>
          <p:spPr>
            <a:xfrm>
              <a:off x="3002132" y="1615184"/>
              <a:ext cx="8334222" cy="400110"/>
            </a:xfrm>
            <a:prstGeom prst="rect">
              <a:avLst/>
            </a:prstGeom>
            <a:noFill/>
          </p:spPr>
          <p:txBody>
            <a:bodyPr wrap="square" rtlCol="0">
              <a:spAutoFit/>
            </a:bodyPr>
            <a:lstStyle/>
            <a:p>
              <a:r>
                <a:rPr lang="ja-JP" altLang="en-US" sz="2000" dirty="0">
                  <a:solidFill>
                    <a:srgbClr val="FF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副交感神経系</a:t>
              </a:r>
              <a:r>
                <a:rPr lang="ja-JP" altLang="en-US"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：体をリラックスさせ，エネルギーを保存する</a:t>
              </a:r>
              <a:r>
                <a:rPr lang="en-US"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リラックス反応</a:t>
              </a:r>
              <a:r>
                <a:rPr lang="en-US"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lang="en-US" altLang="ja-JP" sz="2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sp>
        <p:nvSpPr>
          <p:cNvPr id="30" name="矢印: 下 29">
            <a:extLst>
              <a:ext uri="{FF2B5EF4-FFF2-40B4-BE49-F238E27FC236}">
                <a16:creationId xmlns:a16="http://schemas.microsoft.com/office/drawing/2014/main" id="{4328383A-E996-2F68-C355-23E42F4211F7}"/>
              </a:ext>
            </a:extLst>
          </p:cNvPr>
          <p:cNvSpPr/>
          <p:nvPr/>
        </p:nvSpPr>
        <p:spPr>
          <a:xfrm>
            <a:off x="4909995" y="4066251"/>
            <a:ext cx="1087682" cy="484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8BFDED5C-84B1-DAE4-8348-B1766B9CD010}"/>
              </a:ext>
            </a:extLst>
          </p:cNvPr>
          <p:cNvSpPr txBox="1"/>
          <p:nvPr/>
        </p:nvSpPr>
        <p:spPr>
          <a:xfrm>
            <a:off x="6129713" y="4066251"/>
            <a:ext cx="2742812" cy="400110"/>
          </a:xfrm>
          <a:prstGeom prst="rect">
            <a:avLst/>
          </a:prstGeom>
          <a:noFill/>
        </p:spPr>
        <p:txBody>
          <a:bodyPr wrap="square">
            <a:spAutoFit/>
          </a:bodyPr>
          <a:lstStyle/>
          <a:p>
            <a:r>
              <a:rPr lang="ja-JP" altLang="en-US" sz="20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生理反応は主に</a:t>
            </a:r>
            <a:r>
              <a:rPr lang="en-US" altLang="ja-JP" sz="20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a:t>
            </a:r>
            <a:endParaRPr lang="ja-JP" altLang="en-US" sz="20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390608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6D267AE-2643-F391-00BB-7992E0AB8B8E}"/>
              </a:ext>
            </a:extLst>
          </p:cNvPr>
          <p:cNvSpPr txBox="1"/>
          <p:nvPr/>
        </p:nvSpPr>
        <p:spPr>
          <a:xfrm>
            <a:off x="3924300" y="2679868"/>
            <a:ext cx="5918200" cy="1015663"/>
          </a:xfrm>
          <a:prstGeom prst="rect">
            <a:avLst/>
          </a:prstGeom>
          <a:noFill/>
        </p:spPr>
        <p:txBody>
          <a:bodyPr wrap="square" rtlCol="0">
            <a:spAutoFit/>
          </a:bodyPr>
          <a:lstStyle/>
          <a:p>
            <a:r>
              <a:rPr kumimoji="1" lang="ja-JP" altLang="en-US" sz="6000" dirty="0">
                <a:latin typeface="Century" panose="02040604050505020304" pitchFamily="18" charset="0"/>
              </a:rPr>
              <a:t>心拍数 </a:t>
            </a:r>
            <a:r>
              <a:rPr kumimoji="1" lang="en-US" altLang="ja-JP" sz="6000" dirty="0">
                <a:latin typeface="Century" panose="02040604050505020304" pitchFamily="18" charset="0"/>
              </a:rPr>
              <a:t>(HR)</a:t>
            </a:r>
            <a:endParaRPr kumimoji="1" lang="ja-JP" altLang="en-US" sz="6000" dirty="0">
              <a:latin typeface="Century" panose="02040604050505020304" pitchFamily="18" charset="0"/>
            </a:endParaRPr>
          </a:p>
        </p:txBody>
      </p:sp>
    </p:spTree>
    <p:extLst>
      <p:ext uri="{BB962C8B-B14F-4D97-AF65-F5344CB8AC3E}">
        <p14:creationId xmlns:p14="http://schemas.microsoft.com/office/powerpoint/2010/main" val="239456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9A165-6E8A-B75B-BD38-AEB02BD473D8}"/>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C0397E6-25EB-C5C7-4B4B-33F45E871A21}"/>
              </a:ext>
            </a:extLst>
          </p:cNvPr>
          <p:cNvSpPr txBox="1"/>
          <p:nvPr/>
        </p:nvSpPr>
        <p:spPr>
          <a:xfrm>
            <a:off x="947648" y="364016"/>
            <a:ext cx="3704388" cy="400110"/>
          </a:xfrm>
          <a:prstGeom prst="rect">
            <a:avLst/>
          </a:prstGeom>
          <a:noFill/>
        </p:spPr>
        <p:txBody>
          <a:bodyPr wrap="square" rtlCol="0">
            <a:spAutoFit/>
          </a:bodyPr>
          <a:lstStyle/>
          <a:p>
            <a:r>
              <a:rPr lang="ja-JP" altLang="en-US" sz="2000" dirty="0">
                <a:latin typeface="ＭＳ Ｐゴシック" panose="020B0600070205080204" pitchFamily="50" charset="-128"/>
                <a:ea typeface="ＭＳ Ｐゴシック" panose="020B0600070205080204" pitchFamily="50" charset="-128"/>
              </a:rPr>
              <a:t>・理科大</a:t>
            </a:r>
            <a:r>
              <a:rPr lang="en-US" altLang="ja-JP" sz="2000" dirty="0">
                <a:latin typeface="ＭＳ Ｐゴシック" panose="020B0600070205080204" pitchFamily="50" charset="-128"/>
                <a:ea typeface="ＭＳ Ｐゴシック" panose="020B0600070205080204" pitchFamily="50" charset="-128"/>
              </a:rPr>
              <a:t>_</a:t>
            </a:r>
            <a:r>
              <a:rPr kumimoji="1" lang="ja-JP" altLang="en-US" sz="2000" dirty="0">
                <a:latin typeface="ＭＳ Ｐゴシック" panose="020B0600070205080204" pitchFamily="50" charset="-128"/>
                <a:ea typeface="ＭＳ Ｐゴシック" panose="020B0600070205080204" pitchFamily="50" charset="-128"/>
              </a:rPr>
              <a:t>卒研発表日の</a:t>
            </a:r>
            <a:r>
              <a:rPr kumimoji="1" lang="en-US" altLang="ja-JP" sz="2000" dirty="0">
                <a:latin typeface="ＭＳ Ｐゴシック" panose="020B0600070205080204" pitchFamily="50" charset="-128"/>
                <a:ea typeface="ＭＳ Ｐゴシック" panose="020B0600070205080204" pitchFamily="50" charset="-128"/>
              </a:rPr>
              <a:t>HR</a:t>
            </a:r>
            <a:endParaRPr kumimoji="1" lang="ja-JP" altLang="en-US" sz="2000" dirty="0">
              <a:latin typeface="ＭＳ Ｐゴシック" panose="020B0600070205080204" pitchFamily="50" charset="-128"/>
              <a:ea typeface="ＭＳ Ｐゴシック" panose="020B0600070205080204" pitchFamily="50" charset="-128"/>
            </a:endParaRPr>
          </a:p>
        </p:txBody>
      </p:sp>
      <p:pic>
        <p:nvPicPr>
          <p:cNvPr id="1026" name="Picture 2">
            <a:extLst>
              <a:ext uri="{FF2B5EF4-FFF2-40B4-BE49-F238E27FC236}">
                <a16:creationId xmlns:a16="http://schemas.microsoft.com/office/drawing/2014/main" id="{41E997C1-FE70-2503-45A6-AC48124588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912" b="3157"/>
          <a:stretch/>
        </p:blipFill>
        <p:spPr bwMode="auto">
          <a:xfrm>
            <a:off x="1044592" y="923774"/>
            <a:ext cx="3920699" cy="501045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1">
            <a:extLst>
              <a:ext uri="{FF2B5EF4-FFF2-40B4-BE49-F238E27FC236}">
                <a16:creationId xmlns:a16="http://schemas.microsoft.com/office/drawing/2014/main" id="{AE9BECEB-DC59-9CF6-262C-7C240FB8552A}"/>
              </a:ext>
            </a:extLst>
          </p:cNvPr>
          <p:cNvGrpSpPr/>
          <p:nvPr/>
        </p:nvGrpSpPr>
        <p:grpSpPr>
          <a:xfrm>
            <a:off x="5527763" y="932741"/>
            <a:ext cx="5985811" cy="5010451"/>
            <a:chOff x="5222428" y="2826822"/>
            <a:chExt cx="5326157" cy="3170855"/>
          </a:xfrm>
        </p:grpSpPr>
        <p:pic>
          <p:nvPicPr>
            <p:cNvPr id="1028" name="Picture 4">
              <a:extLst>
                <a:ext uri="{FF2B5EF4-FFF2-40B4-BE49-F238E27FC236}">
                  <a16:creationId xmlns:a16="http://schemas.microsoft.com/office/drawing/2014/main" id="{CA2EEC52-4909-DC80-DDDD-021433A7CF9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175" b="3596"/>
            <a:stretch/>
          </p:blipFill>
          <p:spPr bwMode="auto">
            <a:xfrm>
              <a:off x="5222428" y="2826822"/>
              <a:ext cx="2056843" cy="31708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39D5EFD-75A6-A94B-3441-938996B0E40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270" t="25175" r="5994" b="3596"/>
            <a:stretch/>
          </p:blipFill>
          <p:spPr bwMode="auto">
            <a:xfrm>
              <a:off x="7113272" y="2826822"/>
              <a:ext cx="1681167" cy="317085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AF2B60E-802B-24E0-E8C0-5D2FC2E25FA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303" t="25175" b="3596"/>
            <a:stretch/>
          </p:blipFill>
          <p:spPr bwMode="auto">
            <a:xfrm>
              <a:off x="8683086" y="2826822"/>
              <a:ext cx="1865499" cy="3170855"/>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テキスト ボックス 4">
            <a:extLst>
              <a:ext uri="{FF2B5EF4-FFF2-40B4-BE49-F238E27FC236}">
                <a16:creationId xmlns:a16="http://schemas.microsoft.com/office/drawing/2014/main" id="{24078A59-3058-3A8C-881F-158F4D47FFB6}"/>
              </a:ext>
            </a:extLst>
          </p:cNvPr>
          <p:cNvSpPr txBox="1"/>
          <p:nvPr/>
        </p:nvSpPr>
        <p:spPr>
          <a:xfrm>
            <a:off x="5378947" y="370327"/>
            <a:ext cx="5865405" cy="400110"/>
          </a:xfrm>
          <a:prstGeom prst="rect">
            <a:avLst/>
          </a:prstGeom>
          <a:noFill/>
        </p:spPr>
        <p:txBody>
          <a:bodyPr wrap="square" rtlCol="0">
            <a:spAutoFit/>
          </a:bodyPr>
          <a:lstStyle/>
          <a:p>
            <a:r>
              <a:rPr lang="ja-JP" altLang="en-US" sz="2000" dirty="0">
                <a:latin typeface="ＭＳ Ｐゴシック" panose="020B0600070205080204" pitchFamily="50" charset="-128"/>
                <a:ea typeface="ＭＳ Ｐゴシック" panose="020B0600070205080204" pitchFamily="50" charset="-128"/>
              </a:rPr>
              <a:t>・</a:t>
            </a:r>
            <a:r>
              <a:rPr lang="en-US" altLang="ja-JP" sz="2000" dirty="0">
                <a:latin typeface="ＭＳ Ｐゴシック" panose="020B0600070205080204" pitchFamily="50" charset="-128"/>
                <a:ea typeface="ＭＳ Ｐゴシック" panose="020B0600070205080204" pitchFamily="50" charset="-128"/>
              </a:rPr>
              <a:t>2022</a:t>
            </a:r>
            <a:r>
              <a:rPr lang="ja-JP" altLang="en-US" sz="2000" dirty="0">
                <a:latin typeface="ＭＳ Ｐゴシック" panose="020B0600070205080204" pitchFamily="50" charset="-128"/>
                <a:ea typeface="ＭＳ Ｐゴシック" panose="020B0600070205080204" pitchFamily="50" charset="-128"/>
              </a:rPr>
              <a:t>年</a:t>
            </a:r>
            <a:r>
              <a:rPr lang="en-US" altLang="ja-JP" sz="2000" dirty="0">
                <a:latin typeface="ＭＳ Ｐゴシック" panose="020B0600070205080204" pitchFamily="50" charset="-128"/>
                <a:ea typeface="ＭＳ Ｐゴシック" panose="020B0600070205080204" pitchFamily="50" charset="-128"/>
              </a:rPr>
              <a:t>7</a:t>
            </a:r>
            <a:r>
              <a:rPr lang="ja-JP" altLang="en-US" sz="2000" dirty="0">
                <a:latin typeface="ＭＳ Ｐゴシック" panose="020B0600070205080204" pitchFamily="50" charset="-128"/>
                <a:ea typeface="ＭＳ Ｐゴシック" panose="020B0600070205080204" pitchFamily="50" charset="-128"/>
              </a:rPr>
              <a:t>月～</a:t>
            </a:r>
            <a:r>
              <a:rPr lang="en-US" altLang="ja-JP" sz="2000" dirty="0">
                <a:latin typeface="ＭＳ Ｐゴシック" panose="020B0600070205080204" pitchFamily="50" charset="-128"/>
                <a:ea typeface="ＭＳ Ｐゴシック" panose="020B0600070205080204" pitchFamily="50" charset="-128"/>
              </a:rPr>
              <a:t>2024</a:t>
            </a:r>
            <a:r>
              <a:rPr lang="ja-JP" altLang="en-US" sz="2000" dirty="0">
                <a:latin typeface="ＭＳ Ｐゴシック" panose="020B0600070205080204" pitchFamily="50" charset="-128"/>
                <a:ea typeface="ＭＳ Ｐゴシック" panose="020B0600070205080204" pitchFamily="50" charset="-128"/>
              </a:rPr>
              <a:t>年</a:t>
            </a:r>
            <a:r>
              <a:rPr lang="en-US" altLang="ja-JP" sz="2000" dirty="0">
                <a:latin typeface="ＭＳ Ｐゴシック" panose="020B0600070205080204" pitchFamily="50" charset="-128"/>
                <a:ea typeface="ＭＳ Ｐゴシック" panose="020B0600070205080204" pitchFamily="50" charset="-128"/>
              </a:rPr>
              <a:t>3</a:t>
            </a:r>
            <a:r>
              <a:rPr lang="ja-JP" altLang="en-US" sz="2000" dirty="0">
                <a:latin typeface="ＭＳ Ｐゴシック" panose="020B0600070205080204" pitchFamily="50" charset="-128"/>
                <a:ea typeface="ＭＳ Ｐゴシック" panose="020B0600070205080204" pitchFamily="50" charset="-128"/>
              </a:rPr>
              <a:t>月までの</a:t>
            </a:r>
            <a:r>
              <a:rPr lang="en-US" altLang="ja-JP" sz="2000" dirty="0">
                <a:latin typeface="ＭＳ Ｐゴシック" panose="020B0600070205080204" pitchFamily="50" charset="-128"/>
                <a:ea typeface="ＭＳ Ｐゴシック" panose="020B0600070205080204" pitchFamily="50" charset="-128"/>
              </a:rPr>
              <a:t>RHR</a:t>
            </a:r>
            <a:r>
              <a:rPr lang="en-US" altLang="ja-JP"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高いほど危険</a:t>
            </a:r>
            <a:r>
              <a:rPr lang="en-US" altLang="ja-JP" dirty="0">
                <a:latin typeface="ＭＳ Ｐゴシック" panose="020B0600070205080204" pitchFamily="50" charset="-128"/>
                <a:ea typeface="ＭＳ Ｐゴシック" panose="020B0600070205080204" pitchFamily="50" charset="-128"/>
              </a:rPr>
              <a:t>)</a:t>
            </a:r>
            <a:endParaRPr kumimoji="1" lang="ja-JP" altLang="en-US" sz="2000" dirty="0">
              <a:latin typeface="ＭＳ Ｐゴシック" panose="020B0600070205080204" pitchFamily="50" charset="-128"/>
              <a:ea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09CC8931-29F1-80BC-362C-F255E437D569}"/>
              </a:ext>
            </a:extLst>
          </p:cNvPr>
          <p:cNvSpPr txBox="1"/>
          <p:nvPr/>
        </p:nvSpPr>
        <p:spPr>
          <a:xfrm>
            <a:off x="1670223" y="6202739"/>
            <a:ext cx="9312410" cy="461665"/>
          </a:xfrm>
          <a:prstGeom prst="rect">
            <a:avLst/>
          </a:prstGeom>
          <a:noFill/>
        </p:spPr>
        <p:txBody>
          <a:bodyPr wrap="square" rtlCol="0">
            <a:spAutoFit/>
          </a:bodyPr>
          <a:lstStyle/>
          <a:p>
            <a:r>
              <a:rPr kumimoji="1" lang="ja-JP" altLang="en-US" sz="2400" dirty="0">
                <a:latin typeface="ＭＳ Ｐゴシック" panose="020B0600070205080204" pitchFamily="50" charset="-128"/>
                <a:ea typeface="ＭＳ Ｐゴシック" panose="020B0600070205080204" pitchFamily="50" charset="-128"/>
              </a:rPr>
              <a:t>ウェアラブルデバイス活用により，計測だけでなく健康管理も行える。</a:t>
            </a:r>
          </a:p>
        </p:txBody>
      </p:sp>
      <p:cxnSp>
        <p:nvCxnSpPr>
          <p:cNvPr id="11" name="直線コネクタ 10">
            <a:extLst>
              <a:ext uri="{FF2B5EF4-FFF2-40B4-BE49-F238E27FC236}">
                <a16:creationId xmlns:a16="http://schemas.microsoft.com/office/drawing/2014/main" id="{B73D180B-B556-2DE0-5CA2-A6D9C54642AF}"/>
              </a:ext>
            </a:extLst>
          </p:cNvPr>
          <p:cNvCxnSpPr>
            <a:cxnSpLocks/>
          </p:cNvCxnSpPr>
          <p:nvPr/>
        </p:nvCxnSpPr>
        <p:spPr>
          <a:xfrm flipH="1">
            <a:off x="5750854" y="1532001"/>
            <a:ext cx="5762720" cy="0"/>
          </a:xfrm>
          <a:prstGeom prst="line">
            <a:avLst/>
          </a:prstGeom>
          <a:ln w="19050">
            <a:solidFill>
              <a:schemeClr val="accent2">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15" name="直線コネクタ 14">
            <a:extLst>
              <a:ext uri="{FF2B5EF4-FFF2-40B4-BE49-F238E27FC236}">
                <a16:creationId xmlns:a16="http://schemas.microsoft.com/office/drawing/2014/main" id="{7C19BD1F-1BD2-707A-9D44-32F4165B8A24}"/>
              </a:ext>
            </a:extLst>
          </p:cNvPr>
          <p:cNvCxnSpPr>
            <a:cxnSpLocks/>
          </p:cNvCxnSpPr>
          <p:nvPr/>
        </p:nvCxnSpPr>
        <p:spPr>
          <a:xfrm flipH="1">
            <a:off x="5750854" y="2864272"/>
            <a:ext cx="5762720" cy="0"/>
          </a:xfrm>
          <a:prstGeom prst="line">
            <a:avLst/>
          </a:prstGeom>
          <a:ln w="19050">
            <a:solidFill>
              <a:schemeClr val="accent2">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16" name="直線コネクタ 15">
            <a:extLst>
              <a:ext uri="{FF2B5EF4-FFF2-40B4-BE49-F238E27FC236}">
                <a16:creationId xmlns:a16="http://schemas.microsoft.com/office/drawing/2014/main" id="{DF94F335-2B64-BA08-675D-A1007E6A5F0A}"/>
              </a:ext>
            </a:extLst>
          </p:cNvPr>
          <p:cNvCxnSpPr>
            <a:cxnSpLocks/>
          </p:cNvCxnSpPr>
          <p:nvPr/>
        </p:nvCxnSpPr>
        <p:spPr>
          <a:xfrm flipH="1">
            <a:off x="5750854" y="3886816"/>
            <a:ext cx="5762720" cy="0"/>
          </a:xfrm>
          <a:prstGeom prst="line">
            <a:avLst/>
          </a:prstGeom>
          <a:ln w="19050">
            <a:solidFill>
              <a:schemeClr val="accent2">
                <a:lumMod val="60000"/>
                <a:lumOff val="40000"/>
              </a:schemeClr>
            </a:solidFill>
          </a:ln>
        </p:spPr>
        <p:style>
          <a:lnRef idx="1">
            <a:schemeClr val="dk1"/>
          </a:lnRef>
          <a:fillRef idx="0">
            <a:schemeClr val="dk1"/>
          </a:fillRef>
          <a:effectRef idx="0">
            <a:schemeClr val="dk1"/>
          </a:effectRef>
          <a:fontRef idx="minor">
            <a:schemeClr val="tx1"/>
          </a:fontRef>
        </p:style>
      </p:cxnSp>
      <p:sp>
        <p:nvSpPr>
          <p:cNvPr id="17" name="テキスト ボックス 16">
            <a:extLst>
              <a:ext uri="{FF2B5EF4-FFF2-40B4-BE49-F238E27FC236}">
                <a16:creationId xmlns:a16="http://schemas.microsoft.com/office/drawing/2014/main" id="{3B209F0C-A848-9A5E-D34A-EE6382B2991D}"/>
              </a:ext>
            </a:extLst>
          </p:cNvPr>
          <p:cNvSpPr txBox="1"/>
          <p:nvPr/>
        </p:nvSpPr>
        <p:spPr>
          <a:xfrm>
            <a:off x="5828277" y="4435609"/>
            <a:ext cx="422787" cy="400110"/>
          </a:xfrm>
          <a:prstGeom prst="rect">
            <a:avLst/>
          </a:prstGeom>
          <a:noFill/>
        </p:spPr>
        <p:txBody>
          <a:bodyPr wrap="square" rtlCol="0">
            <a:spAutoFit/>
          </a:bodyPr>
          <a:lstStyle/>
          <a:p>
            <a:r>
              <a:rPr kumimoji="1" lang="ja-JP" altLang="en-US" sz="2000" dirty="0">
                <a:solidFill>
                  <a:schemeClr val="bg1"/>
                </a:solidFill>
              </a:rPr>
              <a:t>◎</a:t>
            </a:r>
          </a:p>
        </p:txBody>
      </p:sp>
      <p:sp>
        <p:nvSpPr>
          <p:cNvPr id="18" name="テキスト ボックス 17">
            <a:extLst>
              <a:ext uri="{FF2B5EF4-FFF2-40B4-BE49-F238E27FC236}">
                <a16:creationId xmlns:a16="http://schemas.microsoft.com/office/drawing/2014/main" id="{6A3289A2-386A-CC39-A290-DC36EF65F77C}"/>
              </a:ext>
            </a:extLst>
          </p:cNvPr>
          <p:cNvSpPr txBox="1"/>
          <p:nvPr/>
        </p:nvSpPr>
        <p:spPr>
          <a:xfrm>
            <a:off x="5828278" y="3207367"/>
            <a:ext cx="422787" cy="400110"/>
          </a:xfrm>
          <a:prstGeom prst="rect">
            <a:avLst/>
          </a:prstGeom>
          <a:noFill/>
        </p:spPr>
        <p:txBody>
          <a:bodyPr wrap="square" rtlCol="0">
            <a:spAutoFit/>
          </a:bodyPr>
          <a:lstStyle/>
          <a:p>
            <a:r>
              <a:rPr lang="ja-JP" altLang="en-US" sz="2000" dirty="0">
                <a:solidFill>
                  <a:schemeClr val="bg1"/>
                </a:solidFill>
              </a:rPr>
              <a:t>〇</a:t>
            </a:r>
            <a:endParaRPr kumimoji="1" lang="ja-JP" altLang="en-US" sz="2000" dirty="0">
              <a:solidFill>
                <a:schemeClr val="bg1"/>
              </a:solidFill>
            </a:endParaRPr>
          </a:p>
        </p:txBody>
      </p:sp>
      <p:sp>
        <p:nvSpPr>
          <p:cNvPr id="19" name="テキスト ボックス 18">
            <a:extLst>
              <a:ext uri="{FF2B5EF4-FFF2-40B4-BE49-F238E27FC236}">
                <a16:creationId xmlns:a16="http://schemas.microsoft.com/office/drawing/2014/main" id="{3CC716CE-0D55-9968-778F-12674B6DA9BA}"/>
              </a:ext>
            </a:extLst>
          </p:cNvPr>
          <p:cNvSpPr txBox="1"/>
          <p:nvPr/>
        </p:nvSpPr>
        <p:spPr>
          <a:xfrm>
            <a:off x="5828278" y="2040170"/>
            <a:ext cx="422787" cy="400110"/>
          </a:xfrm>
          <a:prstGeom prst="rect">
            <a:avLst/>
          </a:prstGeom>
          <a:noFill/>
        </p:spPr>
        <p:txBody>
          <a:bodyPr wrap="square" rtlCol="0">
            <a:spAutoFit/>
          </a:bodyPr>
          <a:lstStyle/>
          <a:p>
            <a:r>
              <a:rPr lang="ja-JP" altLang="en-US" sz="2000" dirty="0">
                <a:solidFill>
                  <a:schemeClr val="bg1"/>
                </a:solidFill>
              </a:rPr>
              <a:t>△</a:t>
            </a:r>
            <a:endParaRPr kumimoji="1" lang="ja-JP" altLang="en-US" sz="2000" dirty="0">
              <a:solidFill>
                <a:schemeClr val="bg1"/>
              </a:solidFill>
            </a:endParaRPr>
          </a:p>
        </p:txBody>
      </p:sp>
      <p:sp>
        <p:nvSpPr>
          <p:cNvPr id="20" name="テキスト ボックス 19">
            <a:extLst>
              <a:ext uri="{FF2B5EF4-FFF2-40B4-BE49-F238E27FC236}">
                <a16:creationId xmlns:a16="http://schemas.microsoft.com/office/drawing/2014/main" id="{9CA80B44-B217-ADD3-30DB-DC702C380839}"/>
              </a:ext>
            </a:extLst>
          </p:cNvPr>
          <p:cNvSpPr txBox="1"/>
          <p:nvPr/>
        </p:nvSpPr>
        <p:spPr>
          <a:xfrm>
            <a:off x="5828277" y="1032316"/>
            <a:ext cx="2234164" cy="400110"/>
          </a:xfrm>
          <a:prstGeom prst="rect">
            <a:avLst/>
          </a:prstGeom>
          <a:noFill/>
        </p:spPr>
        <p:txBody>
          <a:bodyPr wrap="square" rtlCol="0">
            <a:spAutoFit/>
          </a:bodyPr>
          <a:lstStyle/>
          <a:p>
            <a:r>
              <a:rPr kumimoji="1" lang="ja-JP" altLang="en-US" sz="2000" dirty="0">
                <a:solidFill>
                  <a:schemeClr val="bg1"/>
                </a:solidFill>
              </a:rPr>
              <a:t>過労死の危険</a:t>
            </a:r>
          </a:p>
        </p:txBody>
      </p:sp>
      <p:cxnSp>
        <p:nvCxnSpPr>
          <p:cNvPr id="25" name="直線コネクタ 24">
            <a:extLst>
              <a:ext uri="{FF2B5EF4-FFF2-40B4-BE49-F238E27FC236}">
                <a16:creationId xmlns:a16="http://schemas.microsoft.com/office/drawing/2014/main" id="{75A980F5-241F-4C80-A4C6-A72B97F4EFF7}"/>
              </a:ext>
            </a:extLst>
          </p:cNvPr>
          <p:cNvCxnSpPr>
            <a:cxnSpLocks/>
          </p:cNvCxnSpPr>
          <p:nvPr/>
        </p:nvCxnSpPr>
        <p:spPr>
          <a:xfrm>
            <a:off x="2933274" y="1194523"/>
            <a:ext cx="0" cy="4468954"/>
          </a:xfrm>
          <a:prstGeom prst="line">
            <a:avLst/>
          </a:prstGeom>
          <a:ln w="127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27" name="直線コネクタ 26">
            <a:extLst>
              <a:ext uri="{FF2B5EF4-FFF2-40B4-BE49-F238E27FC236}">
                <a16:creationId xmlns:a16="http://schemas.microsoft.com/office/drawing/2014/main" id="{27F6ED89-1F48-504F-11B5-F1B3C8A5EFAD}"/>
              </a:ext>
            </a:extLst>
          </p:cNvPr>
          <p:cNvCxnSpPr>
            <a:cxnSpLocks/>
          </p:cNvCxnSpPr>
          <p:nvPr/>
        </p:nvCxnSpPr>
        <p:spPr>
          <a:xfrm>
            <a:off x="3507015" y="1194523"/>
            <a:ext cx="0" cy="4468954"/>
          </a:xfrm>
          <a:prstGeom prst="line">
            <a:avLst/>
          </a:prstGeom>
          <a:ln w="1270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3" name="楕円 2">
            <a:extLst>
              <a:ext uri="{FF2B5EF4-FFF2-40B4-BE49-F238E27FC236}">
                <a16:creationId xmlns:a16="http://schemas.microsoft.com/office/drawing/2014/main" id="{8F0C0871-5E73-0DF8-2321-E924BF1C2D42}"/>
              </a:ext>
            </a:extLst>
          </p:cNvPr>
          <p:cNvSpPr/>
          <p:nvPr/>
        </p:nvSpPr>
        <p:spPr>
          <a:xfrm>
            <a:off x="2554943" y="1194523"/>
            <a:ext cx="326361" cy="337478"/>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CA9C42B5-F774-7B19-D794-522F4AEC2DC1}"/>
              </a:ext>
            </a:extLst>
          </p:cNvPr>
          <p:cNvSpPr/>
          <p:nvPr/>
        </p:nvSpPr>
        <p:spPr>
          <a:xfrm>
            <a:off x="3181818" y="1063632"/>
            <a:ext cx="326361" cy="337478"/>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EB87DCA3-7C35-78C5-50C6-3F6C5C59E5E1}"/>
              </a:ext>
            </a:extLst>
          </p:cNvPr>
          <p:cNvSpPr txBox="1"/>
          <p:nvPr/>
        </p:nvSpPr>
        <p:spPr>
          <a:xfrm>
            <a:off x="3003117" y="4835719"/>
            <a:ext cx="422787" cy="707886"/>
          </a:xfrm>
          <a:prstGeom prst="rect">
            <a:avLst/>
          </a:prstGeom>
          <a:noFill/>
        </p:spPr>
        <p:txBody>
          <a:bodyPr wrap="square" rtlCol="0">
            <a:spAutoFit/>
          </a:bodyPr>
          <a:lstStyle/>
          <a:p>
            <a:r>
              <a:rPr lang="ja-JP" altLang="en-US" sz="2000" dirty="0">
                <a:solidFill>
                  <a:schemeClr val="bg1"/>
                </a:solidFill>
              </a:rPr>
              <a:t>発表</a:t>
            </a:r>
            <a:endParaRPr kumimoji="1" lang="ja-JP" altLang="en-US" sz="2000" dirty="0">
              <a:solidFill>
                <a:schemeClr val="bg1"/>
              </a:solidFill>
            </a:endParaRPr>
          </a:p>
        </p:txBody>
      </p:sp>
    </p:spTree>
    <p:extLst>
      <p:ext uri="{BB962C8B-B14F-4D97-AF65-F5344CB8AC3E}">
        <p14:creationId xmlns:p14="http://schemas.microsoft.com/office/powerpoint/2010/main" val="1987816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6D2FA2C-F29B-872A-CCB8-EE6CD198A0A7}"/>
              </a:ext>
            </a:extLst>
          </p:cNvPr>
          <p:cNvSpPr txBox="1"/>
          <p:nvPr/>
        </p:nvSpPr>
        <p:spPr>
          <a:xfrm>
            <a:off x="1285512" y="5841048"/>
            <a:ext cx="9312410" cy="769441"/>
          </a:xfrm>
          <a:prstGeom prst="rect">
            <a:avLst/>
          </a:prstGeom>
          <a:noFill/>
        </p:spPr>
        <p:txBody>
          <a:bodyPr wrap="square" rtlCol="0">
            <a:spAutoFit/>
          </a:bodyPr>
          <a:lstStyle/>
          <a:p>
            <a:pPr algn="ctr"/>
            <a:r>
              <a:rPr kumimoji="1" lang="ja-JP" altLang="en-US" sz="2200" dirty="0">
                <a:latin typeface="ＭＳ Ｐゴシック" panose="020B0600070205080204" pitchFamily="50" charset="-128"/>
                <a:ea typeface="ＭＳ Ｐゴシック" panose="020B0600070205080204" pitchFamily="50" charset="-128"/>
              </a:rPr>
              <a:t>興味がある対象に注意を向けると</a:t>
            </a:r>
            <a:r>
              <a:rPr kumimoji="1" lang="en-US" altLang="ja-JP" sz="2200" dirty="0">
                <a:latin typeface="ＭＳ Ｐゴシック" panose="020B0600070205080204" pitchFamily="50" charset="-128"/>
                <a:ea typeface="ＭＳ Ｐゴシック" panose="020B0600070205080204" pitchFamily="50" charset="-128"/>
              </a:rPr>
              <a:t>, </a:t>
            </a:r>
            <a:r>
              <a:rPr kumimoji="1" lang="ja-JP" altLang="en-US" sz="2200" dirty="0">
                <a:latin typeface="ＭＳ Ｐゴシック" panose="020B0600070205080204" pitchFamily="50" charset="-128"/>
                <a:ea typeface="ＭＳ Ｐゴシック" panose="020B0600070205080204" pitchFamily="50" charset="-128"/>
              </a:rPr>
              <a:t>心拍数が下降する（</a:t>
            </a:r>
            <a:r>
              <a:rPr kumimoji="1" lang="en-US" altLang="ja-JP" sz="2200" dirty="0">
                <a:latin typeface="ＭＳ Ｐゴシック" panose="020B0600070205080204" pitchFamily="50" charset="-128"/>
                <a:ea typeface="ＭＳ Ｐゴシック" panose="020B0600070205080204" pitchFamily="50" charset="-128"/>
              </a:rPr>
              <a:t>HR</a:t>
            </a:r>
            <a:r>
              <a:rPr kumimoji="1" lang="ja-JP" altLang="en-US" sz="2200" dirty="0">
                <a:latin typeface="ＭＳ Ｐゴシック" panose="020B0600070205080204" pitchFamily="50" charset="-128"/>
                <a:ea typeface="ＭＳ Ｐゴシック" panose="020B0600070205080204" pitchFamily="50" charset="-128"/>
              </a:rPr>
              <a:t>減少≒リラックス）</a:t>
            </a:r>
            <a:endParaRPr kumimoji="1" lang="en-US" altLang="ja-JP" sz="2200" dirty="0">
              <a:latin typeface="ＭＳ Ｐゴシック" panose="020B0600070205080204" pitchFamily="50" charset="-128"/>
              <a:ea typeface="ＭＳ Ｐゴシック" panose="020B0600070205080204" pitchFamily="50" charset="-128"/>
            </a:endParaRPr>
          </a:p>
          <a:p>
            <a:pPr algn="ctr"/>
            <a:r>
              <a:rPr lang="en-US" altLang="ja-JP" sz="2200" dirty="0">
                <a:latin typeface="ＭＳ Ｐゴシック" panose="020B0600070205080204" pitchFamily="50" charset="-128"/>
                <a:ea typeface="ＭＳ Ｐゴシック" panose="020B0600070205080204" pitchFamily="50" charset="-128"/>
              </a:rPr>
              <a:t>HR</a:t>
            </a:r>
            <a:r>
              <a:rPr lang="ja-JP" altLang="en-US" sz="2200" dirty="0">
                <a:latin typeface="ＭＳ Ｐゴシック" panose="020B0600070205080204" pitchFamily="50" charset="-128"/>
                <a:ea typeface="ＭＳ Ｐゴシック" panose="020B0600070205080204" pitchFamily="50" charset="-128"/>
              </a:rPr>
              <a:t>だけでなく，</a:t>
            </a:r>
            <a:r>
              <a:rPr lang="ja-JP" altLang="en-US" sz="2200" dirty="0">
                <a:solidFill>
                  <a:srgbClr val="FF0000"/>
                </a:solidFill>
                <a:latin typeface="ＭＳ Ｐゴシック" panose="020B0600070205080204" pitchFamily="50" charset="-128"/>
                <a:ea typeface="ＭＳ Ｐゴシック" panose="020B0600070205080204" pitchFamily="50" charset="-128"/>
              </a:rPr>
              <a:t>様々な指標から解釈する必要がある</a:t>
            </a:r>
            <a:endParaRPr kumimoji="1" lang="ja-JP" altLang="en-US" sz="2200" dirty="0">
              <a:solidFill>
                <a:srgbClr val="FF0000"/>
              </a:solidFill>
              <a:latin typeface="ＭＳ Ｐゴシック" panose="020B0600070205080204" pitchFamily="50" charset="-128"/>
              <a:ea typeface="ＭＳ Ｐゴシック" panose="020B0600070205080204" pitchFamily="50" charset="-128"/>
            </a:endParaRPr>
          </a:p>
        </p:txBody>
      </p:sp>
      <p:sp>
        <p:nvSpPr>
          <p:cNvPr id="21" name="テキスト ボックス 20">
            <a:extLst>
              <a:ext uri="{FF2B5EF4-FFF2-40B4-BE49-F238E27FC236}">
                <a16:creationId xmlns:a16="http://schemas.microsoft.com/office/drawing/2014/main" id="{7BD61DB6-5549-9CC9-B9A6-B3C0D1893583}"/>
              </a:ext>
            </a:extLst>
          </p:cNvPr>
          <p:cNvSpPr txBox="1"/>
          <p:nvPr/>
        </p:nvSpPr>
        <p:spPr>
          <a:xfrm>
            <a:off x="660433" y="394522"/>
            <a:ext cx="10871133" cy="707886"/>
          </a:xfrm>
          <a:prstGeom prst="rect">
            <a:avLst/>
          </a:prstGeom>
          <a:noFill/>
        </p:spPr>
        <p:txBody>
          <a:bodyPr wrap="square" rtlCol="0">
            <a:spAutoFit/>
          </a:bodyPr>
          <a:lstStyle/>
          <a:p>
            <a:r>
              <a:rPr kumimoji="1" lang="ja-JP" altLang="en-US" sz="2000" dirty="0">
                <a:latin typeface="ＭＳ Ｐゴシック" panose="020B0600070205080204" pitchFamily="50" charset="-128"/>
                <a:ea typeface="ＭＳ Ｐゴシック" panose="020B0600070205080204" pitchFamily="50" charset="-128"/>
              </a:rPr>
              <a:t>・お酒の</a:t>
            </a:r>
            <a:r>
              <a:rPr kumimoji="1" lang="en-US" altLang="ja-JP" sz="2000" dirty="0">
                <a:latin typeface="ＭＳ Ｐゴシック" panose="020B0600070205080204" pitchFamily="50" charset="-128"/>
                <a:ea typeface="ＭＳ Ｐゴシック" panose="020B0600070205080204" pitchFamily="50" charset="-128"/>
              </a:rPr>
              <a:t>CM4</a:t>
            </a:r>
            <a:r>
              <a:rPr kumimoji="1" lang="ja-JP" altLang="en-US" sz="2000" dirty="0">
                <a:latin typeface="ＭＳ Ｐゴシック" panose="020B0600070205080204" pitchFamily="50" charset="-128"/>
                <a:ea typeface="ＭＳ Ｐゴシック" panose="020B0600070205080204" pitchFamily="50" charset="-128"/>
              </a:rPr>
              <a:t>種類で，どれが一番興味を引き付けられるか</a:t>
            </a:r>
            <a:r>
              <a:rPr lang="en-US" altLang="ja-JP" sz="2000" dirty="0">
                <a:latin typeface="ＭＳ Ｐゴシック" panose="020B0600070205080204" pitchFamily="50" charset="-128"/>
                <a:ea typeface="ＭＳ Ｐゴシック" panose="020B0600070205080204" pitchFamily="50" charset="-128"/>
              </a:rPr>
              <a:t>(</a:t>
            </a:r>
            <a:r>
              <a:rPr kumimoji="1" lang="ja-JP" altLang="en-US" sz="2000" dirty="0">
                <a:latin typeface="ＭＳ Ｐゴシック" panose="020B0600070205080204" pitchFamily="50" charset="-128"/>
                <a:ea typeface="ＭＳ Ｐゴシック" panose="020B0600070205080204" pitchFamily="50" charset="-128"/>
              </a:rPr>
              <a:t>お酒以外の飲料系</a:t>
            </a:r>
            <a:r>
              <a:rPr kumimoji="1" lang="en-US" altLang="ja-JP" sz="2000" dirty="0">
                <a:latin typeface="ＭＳ Ｐゴシック" panose="020B0600070205080204" pitchFamily="50" charset="-128"/>
                <a:ea typeface="ＭＳ Ｐゴシック" panose="020B0600070205080204" pitchFamily="50" charset="-128"/>
              </a:rPr>
              <a:t>CM</a:t>
            </a:r>
            <a:r>
              <a:rPr kumimoji="1" lang="ja-JP" altLang="en-US" sz="2000" dirty="0">
                <a:latin typeface="ＭＳ Ｐゴシック" panose="020B0600070205080204" pitchFamily="50" charset="-128"/>
                <a:ea typeface="ＭＳ Ｐゴシック" panose="020B0600070205080204" pitchFamily="50" charset="-128"/>
              </a:rPr>
              <a:t>をダミーで含める</a:t>
            </a:r>
            <a:r>
              <a:rPr kumimoji="1" lang="en-US" altLang="ja-JP" sz="2000" dirty="0">
                <a:latin typeface="ＭＳ Ｐゴシック" panose="020B0600070205080204" pitchFamily="50" charset="-128"/>
                <a:ea typeface="ＭＳ Ｐゴシック" panose="020B0600070205080204" pitchFamily="50" charset="-128"/>
              </a:rPr>
              <a:t>)</a:t>
            </a:r>
          </a:p>
          <a:p>
            <a:r>
              <a:rPr lang="ja-JP" altLang="en-US" sz="2000" dirty="0">
                <a:latin typeface="ＭＳ Ｐゴシック" panose="020B0600070205080204" pitchFamily="50" charset="-128"/>
                <a:ea typeface="ＭＳ Ｐゴシック" panose="020B0600070205080204" pitchFamily="50" charset="-128"/>
              </a:rPr>
              <a:t>　→結果，参加者が未成年のため，お酒の</a:t>
            </a:r>
            <a:r>
              <a:rPr lang="en-US" altLang="ja-JP" sz="2000" dirty="0">
                <a:latin typeface="ＭＳ Ｐゴシック" panose="020B0600070205080204" pitchFamily="50" charset="-128"/>
                <a:ea typeface="ＭＳ Ｐゴシック" panose="020B0600070205080204" pitchFamily="50" charset="-128"/>
              </a:rPr>
              <a:t>CM</a:t>
            </a:r>
            <a:r>
              <a:rPr lang="ja-JP" altLang="en-US" sz="2000" dirty="0">
                <a:latin typeface="ＭＳ Ｐゴシック" panose="020B0600070205080204" pitchFamily="50" charset="-128"/>
                <a:ea typeface="ＭＳ Ｐゴシック" panose="020B0600070205080204" pitchFamily="50" charset="-128"/>
              </a:rPr>
              <a:t>より</a:t>
            </a:r>
            <a:r>
              <a:rPr lang="en-US" altLang="ja-JP" sz="2000" dirty="0">
                <a:latin typeface="ＭＳ Ｐゴシック" panose="020B0600070205080204" pitchFamily="50" charset="-128"/>
                <a:ea typeface="ＭＳ Ｐゴシック" panose="020B0600070205080204" pitchFamily="50" charset="-128"/>
              </a:rPr>
              <a:t>Fits</a:t>
            </a:r>
            <a:r>
              <a:rPr lang="ja-JP" altLang="en-US" sz="2000" dirty="0">
                <a:latin typeface="ＭＳ Ｐゴシック" panose="020B0600070205080204" pitchFamily="50" charset="-128"/>
                <a:ea typeface="ＭＳ Ｐゴシック" panose="020B0600070205080204" pitchFamily="50" charset="-128"/>
              </a:rPr>
              <a:t>などの</a:t>
            </a:r>
            <a:r>
              <a:rPr lang="en-US" altLang="ja-JP" sz="2000" dirty="0">
                <a:latin typeface="ＭＳ Ｐゴシック" panose="020B0600070205080204" pitchFamily="50" charset="-128"/>
                <a:ea typeface="ＭＳ Ｐゴシック" panose="020B0600070205080204" pitchFamily="50" charset="-128"/>
              </a:rPr>
              <a:t>CM</a:t>
            </a:r>
            <a:r>
              <a:rPr lang="ja-JP" altLang="en-US" sz="2000" dirty="0">
                <a:latin typeface="ＭＳ Ｐゴシック" panose="020B0600070205080204" pitchFamily="50" charset="-128"/>
                <a:ea typeface="ＭＳ Ｐゴシック" panose="020B0600070205080204" pitchFamily="50" charset="-128"/>
              </a:rPr>
              <a:t>の方が</a:t>
            </a:r>
            <a:r>
              <a:rPr lang="en-US" altLang="ja-JP" sz="2000" dirty="0">
                <a:latin typeface="ＭＳ Ｐゴシック" panose="020B0600070205080204" pitchFamily="50" charset="-128"/>
                <a:ea typeface="ＭＳ Ｐゴシック" panose="020B0600070205080204" pitchFamily="50" charset="-128"/>
              </a:rPr>
              <a:t>…</a:t>
            </a:r>
            <a:endParaRPr kumimoji="1" lang="ja-JP" altLang="en-US" sz="2000" dirty="0">
              <a:latin typeface="ＭＳ Ｐゴシック" panose="020B0600070205080204" pitchFamily="50" charset="-128"/>
              <a:ea typeface="ＭＳ Ｐゴシック" panose="020B0600070205080204" pitchFamily="50" charset="-128"/>
            </a:endParaRPr>
          </a:p>
        </p:txBody>
      </p:sp>
      <p:grpSp>
        <p:nvGrpSpPr>
          <p:cNvPr id="11" name="グループ化 10">
            <a:extLst>
              <a:ext uri="{FF2B5EF4-FFF2-40B4-BE49-F238E27FC236}">
                <a16:creationId xmlns:a16="http://schemas.microsoft.com/office/drawing/2014/main" id="{FABB367C-71CD-929E-9D56-02FDE5DB2210}"/>
              </a:ext>
            </a:extLst>
          </p:cNvPr>
          <p:cNvGrpSpPr/>
          <p:nvPr/>
        </p:nvGrpSpPr>
        <p:grpSpPr>
          <a:xfrm>
            <a:off x="973393" y="1167267"/>
            <a:ext cx="10963466" cy="4616627"/>
            <a:chOff x="973393" y="1167267"/>
            <a:chExt cx="10963466" cy="4616627"/>
          </a:xfrm>
        </p:grpSpPr>
        <p:sp>
          <p:nvSpPr>
            <p:cNvPr id="5" name="楕円 4">
              <a:extLst>
                <a:ext uri="{FF2B5EF4-FFF2-40B4-BE49-F238E27FC236}">
                  <a16:creationId xmlns:a16="http://schemas.microsoft.com/office/drawing/2014/main" id="{DD7E69BF-6D4A-E5A9-3D61-EF4C48C1CC6E}"/>
                </a:ext>
              </a:extLst>
            </p:cNvPr>
            <p:cNvSpPr/>
            <p:nvPr/>
          </p:nvSpPr>
          <p:spPr>
            <a:xfrm>
              <a:off x="5575722" y="2949598"/>
              <a:ext cx="2457543" cy="1753726"/>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B7D73EA1-FDE7-7FE3-C531-1FFDEC1603CD}"/>
                </a:ext>
              </a:extLst>
            </p:cNvPr>
            <p:cNvSpPr/>
            <p:nvPr/>
          </p:nvSpPr>
          <p:spPr>
            <a:xfrm>
              <a:off x="5547857" y="1738289"/>
              <a:ext cx="2457543" cy="1590354"/>
            </a:xfrm>
            <a:prstGeom prst="ellipse">
              <a:avLst/>
            </a:prstGeom>
            <a:no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 name="右大かっこ 6">
              <a:extLst>
                <a:ext uri="{FF2B5EF4-FFF2-40B4-BE49-F238E27FC236}">
                  <a16:creationId xmlns:a16="http://schemas.microsoft.com/office/drawing/2014/main" id="{30F23E43-B134-9CE4-143D-9C2018FA2386}"/>
                </a:ext>
              </a:extLst>
            </p:cNvPr>
            <p:cNvSpPr/>
            <p:nvPr/>
          </p:nvSpPr>
          <p:spPr>
            <a:xfrm>
              <a:off x="8496154" y="3111265"/>
              <a:ext cx="305789" cy="1465770"/>
            </a:xfrm>
            <a:prstGeom prst="rightBracket">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 name="右大かっこ 8">
              <a:extLst>
                <a:ext uri="{FF2B5EF4-FFF2-40B4-BE49-F238E27FC236}">
                  <a16:creationId xmlns:a16="http://schemas.microsoft.com/office/drawing/2014/main" id="{D2B4916D-DBDA-856E-E27B-1B22E1505B9A}"/>
                </a:ext>
              </a:extLst>
            </p:cNvPr>
            <p:cNvSpPr/>
            <p:nvPr/>
          </p:nvSpPr>
          <p:spPr>
            <a:xfrm>
              <a:off x="8496155" y="1970098"/>
              <a:ext cx="305789" cy="958632"/>
            </a:xfrm>
            <a:prstGeom prst="rightBracket">
              <a:avLst/>
            </a:prstGeom>
            <a:ln w="571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35" name="グループ化 34">
              <a:extLst>
                <a:ext uri="{FF2B5EF4-FFF2-40B4-BE49-F238E27FC236}">
                  <a16:creationId xmlns:a16="http://schemas.microsoft.com/office/drawing/2014/main" id="{ECEE4976-39A7-7DB7-D465-61B43D65710B}"/>
                </a:ext>
              </a:extLst>
            </p:cNvPr>
            <p:cNvGrpSpPr/>
            <p:nvPr/>
          </p:nvGrpSpPr>
          <p:grpSpPr>
            <a:xfrm>
              <a:off x="973393" y="1167268"/>
              <a:ext cx="9312409" cy="4616626"/>
              <a:chOff x="1052052" y="1248697"/>
              <a:chExt cx="8947354" cy="4616626"/>
            </a:xfrm>
          </p:grpSpPr>
          <p:pic>
            <p:nvPicPr>
              <p:cNvPr id="4" name="図 3">
                <a:extLst>
                  <a:ext uri="{FF2B5EF4-FFF2-40B4-BE49-F238E27FC236}">
                    <a16:creationId xmlns:a16="http://schemas.microsoft.com/office/drawing/2014/main" id="{251F4DA2-6C6B-1A64-6BE2-E8700B01A1FC}"/>
                  </a:ext>
                </a:extLst>
              </p:cNvPr>
              <p:cNvPicPr>
                <a:picLocks noChangeAspect="1"/>
              </p:cNvPicPr>
              <p:nvPr/>
            </p:nvPicPr>
            <p:blipFill rotWithShape="1">
              <a:blip r:embed="rId3">
                <a:extLst>
                  <a:ext uri="{28A0092B-C50C-407E-A947-70E740481C1C}">
                    <a14:useLocalDpi xmlns:a14="http://schemas.microsoft.com/office/drawing/2010/main" val="0"/>
                  </a:ext>
                </a:extLst>
              </a:blip>
              <a:srcRect l="9726" t="2636" b="44489"/>
              <a:stretch/>
            </p:blipFill>
            <p:spPr>
              <a:xfrm>
                <a:off x="1052052" y="1248697"/>
                <a:ext cx="8947354" cy="4616626"/>
              </a:xfrm>
              <a:prstGeom prst="rect">
                <a:avLst/>
              </a:prstGeom>
            </p:spPr>
          </p:pic>
          <p:sp>
            <p:nvSpPr>
              <p:cNvPr id="25" name="正方形/長方形 24">
                <a:extLst>
                  <a:ext uri="{FF2B5EF4-FFF2-40B4-BE49-F238E27FC236}">
                    <a16:creationId xmlns:a16="http://schemas.microsoft.com/office/drawing/2014/main" id="{92BFA259-22D9-B5AC-C73B-6F70F4FF065C}"/>
                  </a:ext>
                </a:extLst>
              </p:cNvPr>
              <p:cNvSpPr/>
              <p:nvPr/>
            </p:nvSpPr>
            <p:spPr>
              <a:xfrm>
                <a:off x="1052052" y="1248697"/>
                <a:ext cx="599768" cy="393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grpSp>
        <p:sp>
          <p:nvSpPr>
            <p:cNvPr id="31" name="右大かっこ 30">
              <a:extLst>
                <a:ext uri="{FF2B5EF4-FFF2-40B4-BE49-F238E27FC236}">
                  <a16:creationId xmlns:a16="http://schemas.microsoft.com/office/drawing/2014/main" id="{F13F0BDF-8C66-F5DB-2768-68D28BF01829}"/>
                </a:ext>
              </a:extLst>
            </p:cNvPr>
            <p:cNvSpPr/>
            <p:nvPr/>
          </p:nvSpPr>
          <p:spPr>
            <a:xfrm>
              <a:off x="8863204" y="3829967"/>
              <a:ext cx="187563" cy="841147"/>
            </a:xfrm>
            <a:prstGeom prst="rightBracket">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2" name="右大かっこ 31">
              <a:extLst>
                <a:ext uri="{FF2B5EF4-FFF2-40B4-BE49-F238E27FC236}">
                  <a16:creationId xmlns:a16="http://schemas.microsoft.com/office/drawing/2014/main" id="{2C80CBD7-0D82-C4AC-67D5-D5A5AEC767BF}"/>
                </a:ext>
              </a:extLst>
            </p:cNvPr>
            <p:cNvSpPr/>
            <p:nvPr/>
          </p:nvSpPr>
          <p:spPr>
            <a:xfrm>
              <a:off x="8860916" y="2551127"/>
              <a:ext cx="187563" cy="1120276"/>
            </a:xfrm>
            <a:prstGeom prst="rightBracket">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36" name="グループ化 35">
              <a:extLst>
                <a:ext uri="{FF2B5EF4-FFF2-40B4-BE49-F238E27FC236}">
                  <a16:creationId xmlns:a16="http://schemas.microsoft.com/office/drawing/2014/main" id="{995069DA-05FC-F019-B911-332659B6E518}"/>
                </a:ext>
              </a:extLst>
            </p:cNvPr>
            <p:cNvGrpSpPr/>
            <p:nvPr/>
          </p:nvGrpSpPr>
          <p:grpSpPr>
            <a:xfrm>
              <a:off x="9441360" y="3663922"/>
              <a:ext cx="2495499" cy="1636071"/>
              <a:chOff x="9036067" y="3807058"/>
              <a:chExt cx="2495499" cy="1636071"/>
            </a:xfrm>
          </p:grpSpPr>
          <p:sp>
            <p:nvSpPr>
              <p:cNvPr id="37" name="吹き出し: 角を丸めた四角形 36">
                <a:extLst>
                  <a:ext uri="{FF2B5EF4-FFF2-40B4-BE49-F238E27FC236}">
                    <a16:creationId xmlns:a16="http://schemas.microsoft.com/office/drawing/2014/main" id="{2F2960FC-8DA6-A436-D42B-1FC7D0112AE5}"/>
                  </a:ext>
                </a:extLst>
              </p:cNvPr>
              <p:cNvSpPr/>
              <p:nvPr/>
            </p:nvSpPr>
            <p:spPr>
              <a:xfrm>
                <a:off x="9036067" y="3807058"/>
                <a:ext cx="2457543" cy="1636071"/>
              </a:xfrm>
              <a:prstGeom prst="wedgeRoundRectCallout">
                <a:avLst>
                  <a:gd name="adj1" fmla="val -60829"/>
                  <a:gd name="adj2" fmla="val -28997"/>
                  <a:gd name="adj3" fmla="val 16667"/>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2D473371-7790-0A3D-40E6-99D021290FAE}"/>
                  </a:ext>
                </a:extLst>
              </p:cNvPr>
              <p:cNvSpPr txBox="1"/>
              <p:nvPr/>
            </p:nvSpPr>
            <p:spPr>
              <a:xfrm>
                <a:off x="9091387" y="3843297"/>
                <a:ext cx="2440179" cy="384721"/>
              </a:xfrm>
              <a:prstGeom prst="rect">
                <a:avLst/>
              </a:prstGeom>
              <a:noFill/>
            </p:spPr>
            <p:txBody>
              <a:bodyPr wrap="square" rtlCol="0">
                <a:spAutoFit/>
              </a:bodyPr>
              <a:lstStyle/>
              <a:p>
                <a:r>
                  <a:rPr kumimoji="1" lang="ja-JP" altLang="en-US" sz="1900" dirty="0">
                    <a:solidFill>
                      <a:schemeClr val="bg1"/>
                    </a:solidFill>
                    <a:latin typeface="ＭＳ Ｐゴシック" panose="020B0600070205080204" pitchFamily="50" charset="-128"/>
                    <a:ea typeface="ＭＳ Ｐゴシック" panose="020B0600070205080204" pitchFamily="50" charset="-128"/>
                  </a:rPr>
                  <a:t>その他</a:t>
                </a:r>
                <a:r>
                  <a:rPr kumimoji="1" lang="en-US" altLang="ja-JP" sz="1900" dirty="0">
                    <a:solidFill>
                      <a:schemeClr val="bg1"/>
                    </a:solidFill>
                    <a:latin typeface="ＭＳ Ｐゴシック" panose="020B0600070205080204" pitchFamily="50" charset="-128"/>
                    <a:ea typeface="ＭＳ Ｐゴシック" panose="020B0600070205080204" pitchFamily="50" charset="-128"/>
                  </a:rPr>
                  <a:t>(</a:t>
                </a:r>
                <a:r>
                  <a:rPr kumimoji="1" lang="ja-JP" altLang="en-US" sz="1900" dirty="0">
                    <a:solidFill>
                      <a:schemeClr val="bg1"/>
                    </a:solidFill>
                    <a:latin typeface="ＭＳ Ｐゴシック" panose="020B0600070205080204" pitchFamily="50" charset="-128"/>
                    <a:ea typeface="ＭＳ Ｐゴシック" panose="020B0600070205080204" pitchFamily="50" charset="-128"/>
                  </a:rPr>
                  <a:t>十六茶</a:t>
                </a:r>
                <a:r>
                  <a:rPr kumimoji="1" lang="en-US" altLang="ja-JP" sz="1900" dirty="0">
                    <a:solidFill>
                      <a:schemeClr val="bg1"/>
                    </a:solidFill>
                    <a:latin typeface="ＭＳ Ｐゴシック" panose="020B0600070205080204" pitchFamily="50" charset="-128"/>
                    <a:ea typeface="ＭＳ Ｐゴシック" panose="020B0600070205080204" pitchFamily="50" charset="-128"/>
                  </a:rPr>
                  <a:t>, </a:t>
                </a:r>
                <a:r>
                  <a:rPr kumimoji="1" lang="ja-JP" altLang="en-US" sz="1900" dirty="0">
                    <a:solidFill>
                      <a:schemeClr val="bg1"/>
                    </a:solidFill>
                    <a:latin typeface="ＭＳ Ｐゴシック" panose="020B0600070205080204" pitchFamily="50" charset="-128"/>
                    <a:ea typeface="ＭＳ Ｐゴシック" panose="020B0600070205080204" pitchFamily="50" charset="-128"/>
                  </a:rPr>
                  <a:t>珈琲</a:t>
                </a:r>
                <a:r>
                  <a:rPr kumimoji="1" lang="en-US" altLang="ja-JP" sz="1900" dirty="0">
                    <a:solidFill>
                      <a:schemeClr val="bg1"/>
                    </a:solidFill>
                    <a:latin typeface="ＭＳ Ｐゴシック" panose="020B0600070205080204" pitchFamily="50" charset="-128"/>
                    <a:ea typeface="ＭＳ Ｐゴシック" panose="020B0600070205080204" pitchFamily="50" charset="-128"/>
                  </a:rPr>
                  <a:t>)</a:t>
                </a:r>
                <a:endParaRPr kumimoji="1" lang="ja-JP" altLang="en-US" sz="1900" dirty="0">
                  <a:solidFill>
                    <a:schemeClr val="bg1"/>
                  </a:solidFill>
                  <a:latin typeface="ＭＳ Ｐゴシック" panose="020B0600070205080204" pitchFamily="50" charset="-128"/>
                  <a:ea typeface="ＭＳ Ｐゴシック" panose="020B0600070205080204" pitchFamily="50" charset="-128"/>
                </a:endParaRPr>
              </a:p>
            </p:txBody>
          </p:sp>
          <p:pic>
            <p:nvPicPr>
              <p:cNvPr id="39" name="図 38">
                <a:extLst>
                  <a:ext uri="{FF2B5EF4-FFF2-40B4-BE49-F238E27FC236}">
                    <a16:creationId xmlns:a16="http://schemas.microsoft.com/office/drawing/2014/main" id="{3568DA7A-59E6-02DA-A0AE-59416C4AE61D}"/>
                  </a:ext>
                </a:extLst>
              </p:cNvPr>
              <p:cNvPicPr>
                <a:picLocks noChangeAspect="1"/>
              </p:cNvPicPr>
              <p:nvPr/>
            </p:nvPicPr>
            <p:blipFill rotWithShape="1">
              <a:blip r:embed="rId4">
                <a:extLst>
                  <a:ext uri="{28A0092B-C50C-407E-A947-70E740481C1C}">
                    <a14:useLocalDpi xmlns:a14="http://schemas.microsoft.com/office/drawing/2010/main" val="0"/>
                  </a:ext>
                </a:extLst>
              </a:blip>
              <a:srcRect l="11771"/>
              <a:stretch/>
            </p:blipFill>
            <p:spPr>
              <a:xfrm>
                <a:off x="9424387" y="4277819"/>
                <a:ext cx="1749675" cy="1115508"/>
              </a:xfrm>
              <a:prstGeom prst="rect">
                <a:avLst/>
              </a:prstGeom>
            </p:spPr>
          </p:pic>
        </p:grpSp>
        <p:grpSp>
          <p:nvGrpSpPr>
            <p:cNvPr id="40" name="グループ化 39">
              <a:extLst>
                <a:ext uri="{FF2B5EF4-FFF2-40B4-BE49-F238E27FC236}">
                  <a16:creationId xmlns:a16="http://schemas.microsoft.com/office/drawing/2014/main" id="{70C9725E-375F-8CCF-7D42-1CD2251614BF}"/>
                </a:ext>
              </a:extLst>
            </p:cNvPr>
            <p:cNvGrpSpPr/>
            <p:nvPr/>
          </p:nvGrpSpPr>
          <p:grpSpPr>
            <a:xfrm>
              <a:off x="9441360" y="1781757"/>
              <a:ext cx="2457543" cy="1636071"/>
              <a:chOff x="6856240" y="163222"/>
              <a:chExt cx="2701706" cy="1465770"/>
            </a:xfrm>
          </p:grpSpPr>
          <p:sp>
            <p:nvSpPr>
              <p:cNvPr id="41" name="吹き出し: 角を丸めた四角形 40">
                <a:extLst>
                  <a:ext uri="{FF2B5EF4-FFF2-40B4-BE49-F238E27FC236}">
                    <a16:creationId xmlns:a16="http://schemas.microsoft.com/office/drawing/2014/main" id="{13C80CE5-7BBC-3FA4-6848-F078B24E0577}"/>
                  </a:ext>
                </a:extLst>
              </p:cNvPr>
              <p:cNvSpPr/>
              <p:nvPr/>
            </p:nvSpPr>
            <p:spPr>
              <a:xfrm>
                <a:off x="6856240" y="163222"/>
                <a:ext cx="2701706" cy="1465770"/>
              </a:xfrm>
              <a:prstGeom prst="wedgeRoundRectCallout">
                <a:avLst>
                  <a:gd name="adj1" fmla="val -61229"/>
                  <a:gd name="adj2" fmla="val 14874"/>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54EE7AC0-51F4-527D-FFDB-98143D590798}"/>
                  </a:ext>
                </a:extLst>
              </p:cNvPr>
              <p:cNvSpPr txBox="1"/>
              <p:nvPr/>
            </p:nvSpPr>
            <p:spPr>
              <a:xfrm>
                <a:off x="7200007" y="212925"/>
                <a:ext cx="2014262" cy="358462"/>
              </a:xfrm>
              <a:prstGeom prst="rect">
                <a:avLst/>
              </a:prstGeom>
              <a:noFill/>
            </p:spPr>
            <p:txBody>
              <a:bodyPr wrap="square" rtlCol="0">
                <a:spAutoFit/>
              </a:bodyPr>
              <a:lstStyle/>
              <a:p>
                <a:r>
                  <a:rPr kumimoji="1" lang="ja-JP" altLang="en-US" sz="2000" dirty="0">
                    <a:solidFill>
                      <a:schemeClr val="bg1"/>
                    </a:solidFill>
                    <a:latin typeface="ＭＳ Ｐゴシック" panose="020B0600070205080204" pitchFamily="50" charset="-128"/>
                    <a:ea typeface="ＭＳ Ｐゴシック" panose="020B0600070205080204" pitchFamily="50" charset="-128"/>
                  </a:rPr>
                  <a:t>お酒の</a:t>
                </a:r>
                <a:r>
                  <a:rPr kumimoji="1" lang="en-US" altLang="ja-JP" sz="2000" dirty="0">
                    <a:solidFill>
                      <a:schemeClr val="bg1"/>
                    </a:solidFill>
                    <a:latin typeface="ＭＳ Ｐゴシック" panose="020B0600070205080204" pitchFamily="50" charset="-128"/>
                    <a:ea typeface="ＭＳ Ｐゴシック" panose="020B0600070205080204" pitchFamily="50" charset="-128"/>
                  </a:rPr>
                  <a:t>CM</a:t>
                </a:r>
                <a:endParaRPr kumimoji="1" lang="ja-JP" altLang="en-US" sz="2000" dirty="0">
                  <a:solidFill>
                    <a:schemeClr val="bg1"/>
                  </a:solidFill>
                  <a:latin typeface="ＭＳ Ｐゴシック" panose="020B0600070205080204" pitchFamily="50" charset="-128"/>
                  <a:ea typeface="ＭＳ Ｐゴシック" panose="020B0600070205080204" pitchFamily="50" charset="-128"/>
                </a:endParaRPr>
              </a:p>
            </p:txBody>
          </p:sp>
          <p:pic>
            <p:nvPicPr>
              <p:cNvPr id="43" name="図 42">
                <a:extLst>
                  <a:ext uri="{FF2B5EF4-FFF2-40B4-BE49-F238E27FC236}">
                    <a16:creationId xmlns:a16="http://schemas.microsoft.com/office/drawing/2014/main" id="{54AE9680-0704-C5F4-F0DB-6BD6621DF93F}"/>
                  </a:ext>
                </a:extLst>
              </p:cNvPr>
              <p:cNvPicPr>
                <a:picLocks noChangeAspect="1"/>
              </p:cNvPicPr>
              <p:nvPr/>
            </p:nvPicPr>
            <p:blipFill rotWithShape="1">
              <a:blip r:embed="rId5">
                <a:extLst>
                  <a:ext uri="{28A0092B-C50C-407E-A947-70E740481C1C}">
                    <a14:useLocalDpi xmlns:a14="http://schemas.microsoft.com/office/drawing/2010/main" val="0"/>
                  </a:ext>
                </a:extLst>
              </a:blip>
              <a:srcRect l="6471" t="9295" b="10908"/>
              <a:stretch/>
            </p:blipFill>
            <p:spPr>
              <a:xfrm>
                <a:off x="7253955" y="603179"/>
                <a:ext cx="2084303" cy="935190"/>
              </a:xfrm>
              <a:prstGeom prst="rect">
                <a:avLst/>
              </a:prstGeom>
            </p:spPr>
          </p:pic>
        </p:grpSp>
        <p:sp>
          <p:nvSpPr>
            <p:cNvPr id="44" name="正方形/長方形 43">
              <a:extLst>
                <a:ext uri="{FF2B5EF4-FFF2-40B4-BE49-F238E27FC236}">
                  <a16:creationId xmlns:a16="http://schemas.microsoft.com/office/drawing/2014/main" id="{BA796043-BFC2-14EF-EDCA-E948C8B9E5EB}"/>
                </a:ext>
              </a:extLst>
            </p:cNvPr>
            <p:cNvSpPr/>
            <p:nvPr/>
          </p:nvSpPr>
          <p:spPr>
            <a:xfrm>
              <a:off x="4203290" y="1167267"/>
              <a:ext cx="1489587" cy="5710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四角形: 角を丸くする 44">
              <a:extLst>
                <a:ext uri="{FF2B5EF4-FFF2-40B4-BE49-F238E27FC236}">
                  <a16:creationId xmlns:a16="http://schemas.microsoft.com/office/drawing/2014/main" id="{3BEC7000-1505-8456-3192-B7CCD10AFB39}"/>
                </a:ext>
              </a:extLst>
            </p:cNvPr>
            <p:cNvSpPr/>
            <p:nvPr/>
          </p:nvSpPr>
          <p:spPr>
            <a:xfrm>
              <a:off x="2556387" y="1560558"/>
              <a:ext cx="1619038" cy="39329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安静期間</a:t>
              </a:r>
            </a:p>
          </p:txBody>
        </p:sp>
        <p:sp>
          <p:nvSpPr>
            <p:cNvPr id="46" name="四角形: 角を丸くする 45">
              <a:extLst>
                <a:ext uri="{FF2B5EF4-FFF2-40B4-BE49-F238E27FC236}">
                  <a16:creationId xmlns:a16="http://schemas.microsoft.com/office/drawing/2014/main" id="{199EF52A-E830-FA0A-C8F2-01989432F264}"/>
                </a:ext>
              </a:extLst>
            </p:cNvPr>
            <p:cNvSpPr/>
            <p:nvPr/>
          </p:nvSpPr>
          <p:spPr>
            <a:xfrm>
              <a:off x="5687775" y="1560558"/>
              <a:ext cx="1619038" cy="39329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映像視聴中</a:t>
              </a:r>
            </a:p>
          </p:txBody>
        </p:sp>
      </p:grpSp>
      <p:sp>
        <p:nvSpPr>
          <p:cNvPr id="12" name="楕円 11">
            <a:extLst>
              <a:ext uri="{FF2B5EF4-FFF2-40B4-BE49-F238E27FC236}">
                <a16:creationId xmlns:a16="http://schemas.microsoft.com/office/drawing/2014/main" id="{00343776-FF39-DDCB-46B7-019020E4CD11}"/>
              </a:ext>
            </a:extLst>
          </p:cNvPr>
          <p:cNvSpPr/>
          <p:nvPr/>
        </p:nvSpPr>
        <p:spPr>
          <a:xfrm>
            <a:off x="5428211" y="2272831"/>
            <a:ext cx="2675062" cy="1522224"/>
          </a:xfrm>
          <a:prstGeom prst="ellipse">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C20470AD-ACD3-3491-A81C-34E8864F46D0}"/>
              </a:ext>
            </a:extLst>
          </p:cNvPr>
          <p:cNvSpPr/>
          <p:nvPr/>
        </p:nvSpPr>
        <p:spPr>
          <a:xfrm>
            <a:off x="5399390" y="3795054"/>
            <a:ext cx="2675062" cy="121752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84719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0CDA922-1A0E-07C5-652A-26876745DD99}"/>
              </a:ext>
            </a:extLst>
          </p:cNvPr>
          <p:cNvPicPr>
            <a:picLocks noChangeAspect="1"/>
          </p:cNvPicPr>
          <p:nvPr/>
        </p:nvPicPr>
        <p:blipFill rotWithShape="1">
          <a:blip r:embed="rId3"/>
          <a:srcRect l="1070" t="5393" b="2023"/>
          <a:stretch/>
        </p:blipFill>
        <p:spPr>
          <a:xfrm>
            <a:off x="598304" y="964277"/>
            <a:ext cx="7353738" cy="4683488"/>
          </a:xfrm>
          <a:prstGeom prst="rect">
            <a:avLst/>
          </a:prstGeom>
        </p:spPr>
      </p:pic>
      <p:sp>
        <p:nvSpPr>
          <p:cNvPr id="2" name="テキスト ボックス 1">
            <a:extLst>
              <a:ext uri="{FF2B5EF4-FFF2-40B4-BE49-F238E27FC236}">
                <a16:creationId xmlns:a16="http://schemas.microsoft.com/office/drawing/2014/main" id="{49FBBA4C-7E68-AFC2-164A-1FB54FFFBC24}"/>
              </a:ext>
            </a:extLst>
          </p:cNvPr>
          <p:cNvSpPr txBox="1"/>
          <p:nvPr/>
        </p:nvSpPr>
        <p:spPr>
          <a:xfrm>
            <a:off x="697013" y="408916"/>
            <a:ext cx="2960178" cy="461665"/>
          </a:xfrm>
          <a:prstGeom prst="rect">
            <a:avLst/>
          </a:prstGeom>
          <a:noFill/>
        </p:spPr>
        <p:txBody>
          <a:bodyPr wrap="square" rtlCol="0">
            <a:spAutoFit/>
          </a:bodyPr>
          <a:lstStyle/>
          <a:p>
            <a:r>
              <a:rPr lang="ja-JP" altLang="en-US" sz="2400" dirty="0">
                <a:latin typeface="ＭＳ Ｐゴシック" panose="020B0600070205080204" pitchFamily="50" charset="-128"/>
                <a:ea typeface="ＭＳ Ｐゴシック" panose="020B0600070205080204" pitchFamily="50" charset="-128"/>
              </a:rPr>
              <a:t>闘争逃走反応</a:t>
            </a:r>
          </a:p>
        </p:txBody>
      </p:sp>
      <p:pic>
        <p:nvPicPr>
          <p:cNvPr id="5" name="図 4">
            <a:extLst>
              <a:ext uri="{FF2B5EF4-FFF2-40B4-BE49-F238E27FC236}">
                <a16:creationId xmlns:a16="http://schemas.microsoft.com/office/drawing/2014/main" id="{AFAA5AA8-D337-6734-4FED-C1F31A3A3D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3640" y="2545975"/>
            <a:ext cx="4169419" cy="3969905"/>
          </a:xfrm>
          <a:prstGeom prst="rect">
            <a:avLst/>
          </a:prstGeom>
        </p:spPr>
      </p:pic>
      <p:sp>
        <p:nvSpPr>
          <p:cNvPr id="7" name="テキスト ボックス 6">
            <a:extLst>
              <a:ext uri="{FF2B5EF4-FFF2-40B4-BE49-F238E27FC236}">
                <a16:creationId xmlns:a16="http://schemas.microsoft.com/office/drawing/2014/main" id="{DA5F2031-5B75-CFD5-F118-2961305D803E}"/>
              </a:ext>
            </a:extLst>
          </p:cNvPr>
          <p:cNvSpPr txBox="1"/>
          <p:nvPr/>
        </p:nvSpPr>
        <p:spPr>
          <a:xfrm>
            <a:off x="9800689" y="6392769"/>
            <a:ext cx="2294965" cy="246221"/>
          </a:xfrm>
          <a:prstGeom prst="rect">
            <a:avLst/>
          </a:prstGeom>
          <a:noFill/>
        </p:spPr>
        <p:txBody>
          <a:bodyPr wrap="square">
            <a:spAutoFit/>
          </a:bodyPr>
          <a:lstStyle/>
          <a:p>
            <a:r>
              <a:rPr lang="en-US" altLang="ja-JP" sz="1000" dirty="0">
                <a:latin typeface="ＭＳ Ｐゴシック" panose="020B0600070205080204" pitchFamily="50" charset="-128"/>
                <a:ea typeface="ＭＳ Ｐゴシック" panose="020B0600070205080204" pitchFamily="50" charset="-128"/>
              </a:rPr>
              <a:t>https://yuik.net/yokohama/hannou/</a:t>
            </a:r>
            <a:endParaRPr lang="ja-JP" altLang="en-US" sz="1000" dirty="0"/>
          </a:p>
        </p:txBody>
      </p:sp>
      <p:sp>
        <p:nvSpPr>
          <p:cNvPr id="9" name="テキスト ボックス 8">
            <a:extLst>
              <a:ext uri="{FF2B5EF4-FFF2-40B4-BE49-F238E27FC236}">
                <a16:creationId xmlns:a16="http://schemas.microsoft.com/office/drawing/2014/main" id="{D409ADF4-3E51-2351-49C0-AC3ED6CC721F}"/>
              </a:ext>
            </a:extLst>
          </p:cNvPr>
          <p:cNvSpPr txBox="1"/>
          <p:nvPr/>
        </p:nvSpPr>
        <p:spPr>
          <a:xfrm>
            <a:off x="7845445" y="2254825"/>
            <a:ext cx="3086100" cy="369332"/>
          </a:xfrm>
          <a:prstGeom prst="rect">
            <a:avLst/>
          </a:prstGeom>
          <a:noFill/>
        </p:spPr>
        <p:txBody>
          <a:bodyPr wrap="square">
            <a:spAutoFit/>
          </a:bodyPr>
          <a:lstStyle/>
          <a:p>
            <a:r>
              <a:rPr lang="ja-JP" altLang="en-US" dirty="0">
                <a:latin typeface="ＭＳ Ｐゴシック" panose="020B0600070205080204" pitchFamily="50" charset="-128"/>
                <a:ea typeface="ＭＳ Ｐゴシック" panose="020B0600070205080204" pitchFamily="50" charset="-128"/>
              </a:rPr>
              <a:t>例）〇〇先生に叱られたとき</a:t>
            </a:r>
            <a:endParaRPr kumimoji="1" lang="en-US" altLang="ja-JP" sz="18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652747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6D267AE-2643-F391-00BB-7992E0AB8B8E}"/>
              </a:ext>
            </a:extLst>
          </p:cNvPr>
          <p:cNvSpPr txBox="1"/>
          <p:nvPr/>
        </p:nvSpPr>
        <p:spPr>
          <a:xfrm>
            <a:off x="1587169" y="2930171"/>
            <a:ext cx="9017662" cy="830997"/>
          </a:xfrm>
          <a:prstGeom prst="rect">
            <a:avLst/>
          </a:prstGeom>
          <a:noFill/>
        </p:spPr>
        <p:txBody>
          <a:bodyPr wrap="square" rtlCol="0">
            <a:spAutoFit/>
          </a:bodyPr>
          <a:lstStyle/>
          <a:p>
            <a:pPr algn="ctr"/>
            <a:r>
              <a:rPr kumimoji="1" lang="ja-JP" altLang="en-US" sz="4800" dirty="0">
                <a:latin typeface="Century" panose="02040604050505020304" pitchFamily="18" charset="0"/>
              </a:rPr>
              <a:t>皮膚コンダクタンス </a:t>
            </a:r>
            <a:r>
              <a:rPr kumimoji="1" lang="en-US" altLang="ja-JP" sz="4800" dirty="0">
                <a:latin typeface="Century" panose="02040604050505020304" pitchFamily="18" charset="0"/>
              </a:rPr>
              <a:t>(SC)</a:t>
            </a:r>
            <a:endParaRPr kumimoji="1" lang="ja-JP" altLang="en-US" sz="4800" dirty="0">
              <a:latin typeface="Century" panose="02040604050505020304" pitchFamily="18" charset="0"/>
            </a:endParaRPr>
          </a:p>
        </p:txBody>
      </p:sp>
    </p:spTree>
    <p:extLst>
      <p:ext uri="{BB962C8B-B14F-4D97-AF65-F5344CB8AC3E}">
        <p14:creationId xmlns:p14="http://schemas.microsoft.com/office/powerpoint/2010/main" val="3450372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8BFC10AC-2BCE-418E-9ED5-CEB3FB9693B4}"/>
              </a:ext>
            </a:extLst>
          </p:cNvPr>
          <p:cNvSpPr txBox="1"/>
          <p:nvPr/>
        </p:nvSpPr>
        <p:spPr>
          <a:xfrm>
            <a:off x="572926" y="292375"/>
            <a:ext cx="2960178" cy="461665"/>
          </a:xfrm>
          <a:prstGeom prst="rect">
            <a:avLst/>
          </a:prstGeom>
          <a:noFill/>
        </p:spPr>
        <p:txBody>
          <a:bodyPr wrap="square" rtlCol="0">
            <a:spAutoFit/>
          </a:bodyPr>
          <a:lstStyle/>
          <a:p>
            <a:r>
              <a:rPr lang="en-US" altLang="ja-JP" sz="2400" dirty="0">
                <a:latin typeface="ＭＳ Ｐゴシック" panose="020B0600070205080204" pitchFamily="50" charset="-128"/>
                <a:ea typeface="ＭＳ Ｐゴシック" panose="020B0600070205080204" pitchFamily="50" charset="-128"/>
              </a:rPr>
              <a:t>SC</a:t>
            </a:r>
            <a:r>
              <a:rPr lang="ja-JP" altLang="en-US" sz="2400" dirty="0">
                <a:latin typeface="ＭＳ Ｐゴシック" panose="020B0600070205080204" pitchFamily="50" charset="-128"/>
                <a:ea typeface="ＭＳ Ｐゴシック" panose="020B0600070205080204" pitchFamily="50" charset="-128"/>
              </a:rPr>
              <a:t>計測のメカニズム</a:t>
            </a:r>
          </a:p>
        </p:txBody>
      </p:sp>
      <p:grpSp>
        <p:nvGrpSpPr>
          <p:cNvPr id="6" name="グループ化 5">
            <a:extLst>
              <a:ext uri="{FF2B5EF4-FFF2-40B4-BE49-F238E27FC236}">
                <a16:creationId xmlns:a16="http://schemas.microsoft.com/office/drawing/2014/main" id="{5B5CDF3D-A8EF-80EE-9917-CB68A5C3CED8}"/>
              </a:ext>
            </a:extLst>
          </p:cNvPr>
          <p:cNvGrpSpPr/>
          <p:nvPr/>
        </p:nvGrpSpPr>
        <p:grpSpPr>
          <a:xfrm>
            <a:off x="572926" y="844942"/>
            <a:ext cx="9793697" cy="5687063"/>
            <a:chOff x="1312666" y="844942"/>
            <a:chExt cx="9793697" cy="5687063"/>
          </a:xfrm>
        </p:grpSpPr>
        <p:sp>
          <p:nvSpPr>
            <p:cNvPr id="3" name="Text Box 12">
              <a:extLst>
                <a:ext uri="{FF2B5EF4-FFF2-40B4-BE49-F238E27FC236}">
                  <a16:creationId xmlns:a16="http://schemas.microsoft.com/office/drawing/2014/main" id="{616D5227-3F8D-4EAA-A4E2-D6B306F1DE22}"/>
                </a:ext>
              </a:extLst>
            </p:cNvPr>
            <p:cNvSpPr txBox="1">
              <a:spLocks noChangeArrowheads="1"/>
            </p:cNvSpPr>
            <p:nvPr/>
          </p:nvSpPr>
          <p:spPr bwMode="auto">
            <a:xfrm>
              <a:off x="1312666" y="844942"/>
              <a:ext cx="9793697" cy="400110"/>
            </a:xfrm>
            <a:prstGeom prst="rect">
              <a:avLst/>
            </a:prstGeom>
            <a:noFill/>
            <a:ln w="9525">
              <a:noFill/>
              <a:miter lim="800000"/>
              <a:headEnd/>
              <a:tailEnd/>
            </a:ln>
            <a:effectLst/>
          </p:spPr>
          <p:txBody>
            <a:bodyPr wrap="square">
              <a:spAutoFit/>
            </a:bodyPr>
            <a:lstStyle/>
            <a:p>
              <a:r>
                <a:rPr lang="ja-JP" altLang="en-US" sz="2000" dirty="0">
                  <a:latin typeface="ＭＳ Ｐゴシック" panose="020B0600070205080204" pitchFamily="50" charset="-128"/>
                  <a:ea typeface="ＭＳ Ｐゴシック" panose="020B0600070205080204" pitchFamily="50" charset="-128"/>
                </a:rPr>
                <a:t>・皮膚電気活動：皮膚の汗腺活動に起因する電気的性質（電圧・伝導度）の変化</a:t>
              </a:r>
            </a:p>
          </p:txBody>
        </p:sp>
        <p:pic>
          <p:nvPicPr>
            <p:cNvPr id="5" name="図 4">
              <a:extLst>
                <a:ext uri="{FF2B5EF4-FFF2-40B4-BE49-F238E27FC236}">
                  <a16:creationId xmlns:a16="http://schemas.microsoft.com/office/drawing/2014/main" id="{26B2D8E9-F7C6-434D-8B66-6C3F44654C6D}"/>
                </a:ext>
              </a:extLst>
            </p:cNvPr>
            <p:cNvPicPr>
              <a:picLocks noChangeAspect="1"/>
            </p:cNvPicPr>
            <p:nvPr/>
          </p:nvPicPr>
          <p:blipFill rotWithShape="1">
            <a:blip r:embed="rId3"/>
            <a:srcRect t="11433" b="17095"/>
            <a:stretch/>
          </p:blipFill>
          <p:spPr>
            <a:xfrm>
              <a:off x="2908430" y="1223399"/>
              <a:ext cx="4304028" cy="2421970"/>
            </a:xfrm>
            <a:prstGeom prst="rect">
              <a:avLst/>
            </a:prstGeom>
          </p:spPr>
        </p:pic>
        <p:sp>
          <p:nvSpPr>
            <p:cNvPr id="7" name="Text Box 5">
              <a:extLst>
                <a:ext uri="{FF2B5EF4-FFF2-40B4-BE49-F238E27FC236}">
                  <a16:creationId xmlns:a16="http://schemas.microsoft.com/office/drawing/2014/main" id="{557F1168-EE9E-42D6-8EAE-04B1E6AFAA92}"/>
                </a:ext>
              </a:extLst>
            </p:cNvPr>
            <p:cNvSpPr txBox="1">
              <a:spLocks noChangeArrowheads="1"/>
            </p:cNvSpPr>
            <p:nvPr/>
          </p:nvSpPr>
          <p:spPr bwMode="auto">
            <a:xfrm>
              <a:off x="2538087" y="5793341"/>
              <a:ext cx="5331917" cy="738664"/>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defTabSz="452438"/>
              <a:r>
                <a:rPr lang="ja-JP" altLang="en-US" sz="1400" dirty="0">
                  <a:latin typeface="Century" panose="02040604050505020304" pitchFamily="18" charset="0"/>
                  <a:ea typeface="ＭＳ Ｐゴシック" panose="020B0600070205080204" pitchFamily="50" charset="-128"/>
                </a:rPr>
                <a:t>皮膚電位活動　</a:t>
              </a:r>
              <a:r>
                <a:rPr lang="en-US" altLang="ja-JP" sz="1400" dirty="0">
                  <a:latin typeface="Century" panose="02040604050505020304" pitchFamily="18" charset="0"/>
                  <a:ea typeface="ＭＳ Ｐゴシック" panose="020B0600070205080204" pitchFamily="50" charset="-128"/>
                </a:rPr>
                <a:t>Skin Potential Activity</a:t>
              </a:r>
              <a:r>
                <a:rPr lang="ja-JP" altLang="en-US" sz="1400" dirty="0">
                  <a:latin typeface="Century" panose="02040604050505020304" pitchFamily="18" charset="0"/>
                  <a:ea typeface="ＭＳ Ｐゴシック" panose="020B0600070205080204" pitchFamily="50" charset="-128"/>
                </a:rPr>
                <a:t>：</a:t>
              </a:r>
              <a:r>
                <a:rPr lang="en-US" altLang="ja-JP" sz="1400" dirty="0">
                  <a:latin typeface="Century" panose="02040604050505020304" pitchFamily="18" charset="0"/>
                  <a:ea typeface="ＭＳ Ｐゴシック" panose="020B0600070205080204" pitchFamily="50" charset="-128"/>
                </a:rPr>
                <a:t>SPA</a:t>
              </a:r>
            </a:p>
            <a:p>
              <a:pPr defTabSz="452438"/>
              <a:r>
                <a:rPr lang="en-US" altLang="ja-JP" sz="1400" dirty="0">
                  <a:latin typeface="Century" panose="02040604050505020304" pitchFamily="18" charset="0"/>
                  <a:ea typeface="ＭＳ Ｐゴシック" panose="020B0600070205080204" pitchFamily="50" charset="-128"/>
                </a:rPr>
                <a:t>	</a:t>
              </a:r>
              <a:r>
                <a:rPr lang="ja-JP" altLang="en-US" sz="1400" dirty="0">
                  <a:latin typeface="Century" panose="02040604050505020304" pitchFamily="18" charset="0"/>
                  <a:ea typeface="ＭＳ Ｐゴシック" panose="020B0600070205080204" pitchFamily="50" charset="-128"/>
                </a:rPr>
                <a:t>皮膚電位反応　</a:t>
              </a:r>
              <a:r>
                <a:rPr lang="en-US" altLang="ja-JP" sz="1400" dirty="0">
                  <a:latin typeface="Century" panose="02040604050505020304" pitchFamily="18" charset="0"/>
                  <a:ea typeface="ＭＳ Ｐゴシック" panose="020B0600070205080204" pitchFamily="50" charset="-128"/>
                </a:rPr>
                <a:t>Skin Potential Response</a:t>
              </a:r>
              <a:r>
                <a:rPr lang="ja-JP" altLang="en-US" sz="1400" dirty="0">
                  <a:latin typeface="Century" panose="02040604050505020304" pitchFamily="18" charset="0"/>
                  <a:ea typeface="ＭＳ Ｐゴシック" panose="020B0600070205080204" pitchFamily="50" charset="-128"/>
                </a:rPr>
                <a:t>：</a:t>
              </a:r>
              <a:r>
                <a:rPr lang="en-US" altLang="ja-JP" sz="1400" dirty="0">
                  <a:latin typeface="Century" panose="02040604050505020304" pitchFamily="18" charset="0"/>
                  <a:ea typeface="ＭＳ Ｐゴシック" panose="020B0600070205080204" pitchFamily="50" charset="-128"/>
                </a:rPr>
                <a:t>SPR</a:t>
              </a:r>
            </a:p>
            <a:p>
              <a:pPr defTabSz="452438"/>
              <a:r>
                <a:rPr lang="en-US" altLang="ja-JP" sz="1400" dirty="0">
                  <a:latin typeface="Century" panose="02040604050505020304" pitchFamily="18" charset="0"/>
                  <a:ea typeface="ＭＳ Ｐゴシック" panose="020B0600070205080204" pitchFamily="50" charset="-128"/>
                </a:rPr>
                <a:t>	</a:t>
              </a:r>
              <a:r>
                <a:rPr lang="ja-JP" altLang="en-US" sz="1400" dirty="0">
                  <a:latin typeface="Century" panose="02040604050505020304" pitchFamily="18" charset="0"/>
                  <a:ea typeface="ＭＳ Ｐゴシック" panose="020B0600070205080204" pitchFamily="50" charset="-128"/>
                </a:rPr>
                <a:t>皮膚電位水準　</a:t>
              </a:r>
              <a:r>
                <a:rPr lang="en-US" altLang="ja-JP" sz="1400" dirty="0">
                  <a:latin typeface="Century" panose="02040604050505020304" pitchFamily="18" charset="0"/>
                  <a:ea typeface="ＭＳ Ｐゴシック" panose="020B0600070205080204" pitchFamily="50" charset="-128"/>
                </a:rPr>
                <a:t>Skin Potential Level</a:t>
              </a:r>
              <a:r>
                <a:rPr lang="ja-JP" altLang="en-US" sz="1400" dirty="0">
                  <a:latin typeface="Century" panose="02040604050505020304" pitchFamily="18" charset="0"/>
                  <a:ea typeface="ＭＳ Ｐゴシック" panose="020B0600070205080204" pitchFamily="50" charset="-128"/>
                </a:rPr>
                <a:t>：</a:t>
              </a:r>
              <a:r>
                <a:rPr lang="en-US" altLang="ja-JP" sz="1400" dirty="0">
                  <a:latin typeface="Century" panose="02040604050505020304" pitchFamily="18" charset="0"/>
                  <a:ea typeface="ＭＳ Ｐゴシック" panose="020B0600070205080204" pitchFamily="50" charset="-128"/>
                </a:rPr>
                <a:t>SPL</a:t>
              </a:r>
            </a:p>
          </p:txBody>
        </p:sp>
        <p:sp>
          <p:nvSpPr>
            <p:cNvPr id="8" name="正方形/長方形 7">
              <a:extLst>
                <a:ext uri="{FF2B5EF4-FFF2-40B4-BE49-F238E27FC236}">
                  <a16:creationId xmlns:a16="http://schemas.microsoft.com/office/drawing/2014/main" id="{4558FBA1-70F3-4D55-BBE3-A5A0C35CC6F9}"/>
                </a:ext>
              </a:extLst>
            </p:cNvPr>
            <p:cNvSpPr/>
            <p:nvPr/>
          </p:nvSpPr>
          <p:spPr>
            <a:xfrm>
              <a:off x="2538087" y="4410979"/>
              <a:ext cx="6349059" cy="8771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452438"/>
              <a:r>
                <a:rPr lang="ja-JP" altLang="en-US" sz="1700" dirty="0">
                  <a:latin typeface="Century" panose="02040604050505020304" pitchFamily="18" charset="0"/>
                  <a:ea typeface="ＭＳ Ｐゴシック" panose="020B0600070205080204" pitchFamily="50" charset="-128"/>
                </a:rPr>
                <a:t>皮膚コングクタンス変化　</a:t>
              </a:r>
              <a:r>
                <a:rPr lang="en-US" altLang="ja-JP" sz="1700" dirty="0">
                  <a:latin typeface="Century" panose="02040604050505020304" pitchFamily="18" charset="0"/>
                  <a:ea typeface="ＭＳ Ｐゴシック" panose="020B0600070205080204" pitchFamily="50" charset="-128"/>
                </a:rPr>
                <a:t>Skin </a:t>
              </a:r>
              <a:r>
                <a:rPr lang="en-US" altLang="ja-JP" sz="1700" dirty="0" err="1">
                  <a:latin typeface="Century" panose="02040604050505020304" pitchFamily="18" charset="0"/>
                  <a:ea typeface="ＭＳ Ｐゴシック" panose="020B0600070205080204" pitchFamily="50" charset="-128"/>
                </a:rPr>
                <a:t>Conduetance</a:t>
              </a:r>
              <a:r>
                <a:rPr lang="en-US" altLang="ja-JP" sz="1700" dirty="0">
                  <a:latin typeface="Century" panose="02040604050505020304" pitchFamily="18" charset="0"/>
                  <a:ea typeface="ＭＳ Ｐゴシック" panose="020B0600070205080204" pitchFamily="50" charset="-128"/>
                </a:rPr>
                <a:t> Change</a:t>
              </a:r>
              <a:r>
                <a:rPr lang="ja-JP" altLang="en-US" sz="1700" dirty="0">
                  <a:latin typeface="Century" panose="02040604050505020304" pitchFamily="18" charset="0"/>
                  <a:ea typeface="ＭＳ Ｐゴシック" panose="020B0600070205080204" pitchFamily="50" charset="-128"/>
                </a:rPr>
                <a:t>：</a:t>
              </a:r>
              <a:r>
                <a:rPr lang="en-US" altLang="ja-JP" sz="1700" dirty="0">
                  <a:latin typeface="Century" panose="02040604050505020304" pitchFamily="18" charset="0"/>
                  <a:ea typeface="ＭＳ Ｐゴシック" panose="020B0600070205080204" pitchFamily="50" charset="-128"/>
                </a:rPr>
                <a:t>SCC</a:t>
              </a:r>
            </a:p>
            <a:p>
              <a:pPr defTabSz="452438"/>
              <a:r>
                <a:rPr lang="en-US" altLang="ja-JP" sz="1700" dirty="0">
                  <a:latin typeface="Century" panose="02040604050505020304" pitchFamily="18" charset="0"/>
                  <a:ea typeface="ＭＳ Ｐゴシック" panose="020B0600070205080204" pitchFamily="50" charset="-128"/>
                </a:rPr>
                <a:t>	</a:t>
              </a:r>
              <a:r>
                <a:rPr lang="ja-JP" altLang="en-US" sz="1700" dirty="0">
                  <a:latin typeface="Century" panose="02040604050505020304" pitchFamily="18" charset="0"/>
                  <a:ea typeface="ＭＳ Ｐゴシック" panose="020B0600070205080204" pitchFamily="50" charset="-128"/>
                </a:rPr>
                <a:t>皮膚コングクタンス反応　</a:t>
              </a:r>
              <a:r>
                <a:rPr lang="en-US" altLang="ja-JP" sz="1700" dirty="0">
                  <a:latin typeface="Century" panose="02040604050505020304" pitchFamily="18" charset="0"/>
                  <a:ea typeface="ＭＳ Ｐゴシック" panose="020B0600070205080204" pitchFamily="50" charset="-128"/>
                </a:rPr>
                <a:t>Skin Conductance Response</a:t>
              </a:r>
              <a:r>
                <a:rPr lang="ja-JP" altLang="en-US" sz="1700" dirty="0">
                  <a:latin typeface="Century" panose="02040604050505020304" pitchFamily="18" charset="0"/>
                  <a:ea typeface="ＭＳ Ｐゴシック" panose="020B0600070205080204" pitchFamily="50" charset="-128"/>
                </a:rPr>
                <a:t>：</a:t>
              </a:r>
              <a:r>
                <a:rPr lang="en-US" altLang="ja-JP" sz="1700" dirty="0">
                  <a:latin typeface="Century" panose="02040604050505020304" pitchFamily="18" charset="0"/>
                  <a:ea typeface="ＭＳ Ｐゴシック" panose="020B0600070205080204" pitchFamily="50" charset="-128"/>
                </a:rPr>
                <a:t>SCR</a:t>
              </a:r>
              <a:r>
                <a:rPr lang="ja-JP" altLang="en-US" sz="1700" dirty="0">
                  <a:latin typeface="Century" panose="02040604050505020304" pitchFamily="18" charset="0"/>
                  <a:ea typeface="ＭＳ Ｐゴシック" panose="020B0600070205080204" pitchFamily="50" charset="-128"/>
                </a:rPr>
                <a:t>　　　　　</a:t>
              </a:r>
            </a:p>
            <a:p>
              <a:pPr defTabSz="452438"/>
              <a:r>
                <a:rPr lang="ja-JP" altLang="en-US" sz="1700" dirty="0">
                  <a:latin typeface="Century" panose="02040604050505020304" pitchFamily="18" charset="0"/>
                  <a:ea typeface="ＭＳ Ｐゴシック" panose="020B0600070205080204" pitchFamily="50" charset="-128"/>
                </a:rPr>
                <a:t>	皮膚コンダクタンス水準　</a:t>
              </a:r>
              <a:r>
                <a:rPr lang="en-US" altLang="ja-JP" sz="1700" dirty="0">
                  <a:latin typeface="Century" panose="02040604050505020304" pitchFamily="18" charset="0"/>
                  <a:ea typeface="ＭＳ Ｐゴシック" panose="020B0600070205080204" pitchFamily="50" charset="-128"/>
                </a:rPr>
                <a:t>Skin Conductance Level</a:t>
              </a:r>
              <a:r>
                <a:rPr lang="ja-JP" altLang="en-US" sz="1700" dirty="0">
                  <a:latin typeface="Century" panose="02040604050505020304" pitchFamily="18" charset="0"/>
                  <a:ea typeface="ＭＳ Ｐゴシック" panose="020B0600070205080204" pitchFamily="50" charset="-128"/>
                </a:rPr>
                <a:t>：</a:t>
              </a:r>
              <a:r>
                <a:rPr lang="en-US" altLang="ja-JP" sz="1700" dirty="0">
                  <a:latin typeface="Century" panose="02040604050505020304" pitchFamily="18" charset="0"/>
                  <a:ea typeface="ＭＳ Ｐゴシック" panose="020B0600070205080204" pitchFamily="50" charset="-128"/>
                </a:rPr>
                <a:t>SCL</a:t>
              </a:r>
              <a:r>
                <a:rPr lang="ja-JP" altLang="en-US" sz="1700" dirty="0">
                  <a:latin typeface="Century" panose="02040604050505020304" pitchFamily="18" charset="0"/>
                  <a:ea typeface="ＭＳ Ｐゴシック" panose="020B0600070205080204" pitchFamily="50" charset="-128"/>
                </a:rPr>
                <a:t>　</a:t>
              </a:r>
            </a:p>
          </p:txBody>
        </p:sp>
        <p:sp>
          <p:nvSpPr>
            <p:cNvPr id="2" name="テキスト ボックス 1">
              <a:extLst>
                <a:ext uri="{FF2B5EF4-FFF2-40B4-BE49-F238E27FC236}">
                  <a16:creationId xmlns:a16="http://schemas.microsoft.com/office/drawing/2014/main" id="{F6B3AF61-228E-03A0-F8A9-8E7EF9FC04B4}"/>
                </a:ext>
              </a:extLst>
            </p:cNvPr>
            <p:cNvSpPr txBox="1"/>
            <p:nvPr/>
          </p:nvSpPr>
          <p:spPr>
            <a:xfrm>
              <a:off x="1889316" y="1722105"/>
              <a:ext cx="1168409" cy="400110"/>
            </a:xfrm>
            <a:prstGeom prst="rect">
              <a:avLst/>
            </a:prstGeom>
            <a:noFill/>
          </p:spPr>
          <p:txBody>
            <a:bodyPr wrap="square" rtlCol="0">
              <a:spAutoFit/>
            </a:bodyPr>
            <a:lstStyle/>
            <a:p>
              <a:r>
                <a:rPr kumimoji="1" lang="en-US" altLang="ja-JP" sz="2000" dirty="0">
                  <a:latin typeface="Century" panose="02040604050505020304" pitchFamily="18" charset="0"/>
                </a:rPr>
                <a:t>SPR</a:t>
              </a:r>
              <a:r>
                <a:rPr kumimoji="1" lang="ja-JP" altLang="en-US" sz="2000" dirty="0">
                  <a:latin typeface="Century" panose="02040604050505020304" pitchFamily="18" charset="0"/>
                </a:rPr>
                <a:t>→</a:t>
              </a:r>
            </a:p>
          </p:txBody>
        </p:sp>
        <p:sp>
          <p:nvSpPr>
            <p:cNvPr id="10" name="Text Box 12">
              <a:extLst>
                <a:ext uri="{FF2B5EF4-FFF2-40B4-BE49-F238E27FC236}">
                  <a16:creationId xmlns:a16="http://schemas.microsoft.com/office/drawing/2014/main" id="{838FADC3-AE2A-2792-F0B5-8B508C8BF511}"/>
                </a:ext>
              </a:extLst>
            </p:cNvPr>
            <p:cNvSpPr txBox="1">
              <a:spLocks noChangeArrowheads="1"/>
            </p:cNvSpPr>
            <p:nvPr/>
          </p:nvSpPr>
          <p:spPr bwMode="auto">
            <a:xfrm>
              <a:off x="1312666" y="3645369"/>
              <a:ext cx="8081094" cy="707886"/>
            </a:xfrm>
            <a:prstGeom prst="rect">
              <a:avLst/>
            </a:prstGeom>
            <a:noFill/>
            <a:ln w="9525">
              <a:noFill/>
              <a:miter lim="800000"/>
              <a:headEnd/>
              <a:tailEnd/>
            </a:ln>
            <a:effectLst/>
          </p:spPr>
          <p:txBody>
            <a:bodyPr wrap="square">
              <a:spAutoFit/>
            </a:bodyPr>
            <a:lstStyle/>
            <a:p>
              <a:r>
                <a:rPr lang="ja-JP" altLang="en-US" sz="2000" dirty="0">
                  <a:solidFill>
                    <a:srgbClr val="FF0000"/>
                  </a:solidFill>
                  <a:latin typeface="ＭＳ Ｐゴシック" panose="020B0600070205080204" pitchFamily="50" charset="-128"/>
                  <a:ea typeface="ＭＳ Ｐゴシック" panose="020B0600070205080204" pitchFamily="50" charset="-128"/>
                </a:rPr>
                <a:t>・通電法</a:t>
              </a:r>
              <a:r>
                <a:rPr lang="ja-JP" altLang="en-US" sz="2000" dirty="0">
                  <a:latin typeface="ＭＳ Ｐゴシック" panose="020B0600070205080204" pitchFamily="50" charset="-128"/>
                  <a:ea typeface="ＭＳ Ｐゴシック" panose="020B0600070205080204" pitchFamily="50" charset="-128"/>
                </a:rPr>
                <a:t>：手掌や指に装着した一対の電極間に</a:t>
              </a:r>
              <a:r>
                <a:rPr lang="ja-JP" altLang="en-US" sz="2000" u="sng" dirty="0">
                  <a:latin typeface="ＭＳ Ｐゴシック" panose="020B0600070205080204" pitchFamily="50" charset="-128"/>
                  <a:ea typeface="ＭＳ Ｐゴシック" panose="020B0600070205080204" pitchFamily="50" charset="-128"/>
                </a:rPr>
                <a:t>微弱な電流を流し</a:t>
              </a:r>
              <a:r>
                <a:rPr lang="ja-JP" altLang="en-US" sz="2000" dirty="0">
                  <a:latin typeface="ＭＳ Ｐゴシック" panose="020B0600070205080204" pitchFamily="50" charset="-128"/>
                  <a:ea typeface="ＭＳ Ｐゴシック" panose="020B0600070205080204" pitchFamily="50" charset="-128"/>
                </a:rPr>
                <a:t>、皮膚の</a:t>
              </a:r>
              <a:endParaRPr lang="en-US" altLang="ja-JP" sz="2000" dirty="0">
                <a:latin typeface="ＭＳ Ｐゴシック" panose="020B0600070205080204" pitchFamily="50" charset="-128"/>
                <a:ea typeface="ＭＳ Ｐゴシック" panose="020B0600070205080204" pitchFamily="50" charset="-128"/>
              </a:endParaRPr>
            </a:p>
            <a:p>
              <a:r>
                <a:rPr lang="ja-JP" altLang="en-US" sz="2000" dirty="0">
                  <a:latin typeface="ＭＳ Ｐゴシック" panose="020B0600070205080204" pitchFamily="50" charset="-128"/>
                  <a:ea typeface="ＭＳ Ｐゴシック" panose="020B0600070205080204" pitchFamily="50" charset="-128"/>
                </a:rPr>
                <a:t>　　　　　　抵抗変化を調べる。</a:t>
              </a:r>
              <a:endParaRPr lang="en-US" altLang="ja-JP" sz="2000" dirty="0">
                <a:latin typeface="ＭＳ Ｐゴシック" panose="020B0600070205080204" pitchFamily="50" charset="-128"/>
                <a:ea typeface="ＭＳ Ｐゴシック" panose="020B0600070205080204" pitchFamily="50" charset="-128"/>
              </a:endParaRPr>
            </a:p>
          </p:txBody>
        </p:sp>
        <p:sp>
          <p:nvSpPr>
            <p:cNvPr id="11" name="Text Box 12">
              <a:extLst>
                <a:ext uri="{FF2B5EF4-FFF2-40B4-BE49-F238E27FC236}">
                  <a16:creationId xmlns:a16="http://schemas.microsoft.com/office/drawing/2014/main" id="{4B9B1055-8A8A-EA6D-683C-E6035CF88419}"/>
                </a:ext>
              </a:extLst>
            </p:cNvPr>
            <p:cNvSpPr txBox="1">
              <a:spLocks noChangeArrowheads="1"/>
            </p:cNvSpPr>
            <p:nvPr/>
          </p:nvSpPr>
          <p:spPr bwMode="auto">
            <a:xfrm>
              <a:off x="1312666" y="5342058"/>
              <a:ext cx="9053362" cy="400110"/>
            </a:xfrm>
            <a:prstGeom prst="rect">
              <a:avLst/>
            </a:prstGeom>
            <a:noFill/>
            <a:ln w="9525">
              <a:noFill/>
              <a:miter lim="800000"/>
              <a:headEnd/>
              <a:tailEnd/>
            </a:ln>
            <a:effectLst/>
          </p:spPr>
          <p:txBody>
            <a:bodyPr wrap="square">
              <a:spAutoFit/>
            </a:bodyPr>
            <a:lstStyle/>
            <a:p>
              <a:r>
                <a:rPr lang="ja-JP" altLang="en-US" sz="2000" dirty="0">
                  <a:latin typeface="ＭＳ Ｐゴシック" panose="020B0600070205080204" pitchFamily="50" charset="-128"/>
                  <a:ea typeface="ＭＳ Ｐゴシック" panose="020B0600070205080204" pitchFamily="50" charset="-128"/>
                </a:rPr>
                <a:t>・電位法：電流を流すことなく、一対の電極間の電位差を直接測定する。</a:t>
              </a:r>
            </a:p>
          </p:txBody>
        </p:sp>
      </p:grpSp>
      <p:grpSp>
        <p:nvGrpSpPr>
          <p:cNvPr id="19" name="グループ化 18">
            <a:extLst>
              <a:ext uri="{FF2B5EF4-FFF2-40B4-BE49-F238E27FC236}">
                <a16:creationId xmlns:a16="http://schemas.microsoft.com/office/drawing/2014/main" id="{F5BF8079-7EBB-AAD6-0E3B-41F000611506}"/>
              </a:ext>
            </a:extLst>
          </p:cNvPr>
          <p:cNvGrpSpPr/>
          <p:nvPr/>
        </p:nvGrpSpPr>
        <p:grpSpPr>
          <a:xfrm>
            <a:off x="8839699" y="1930696"/>
            <a:ext cx="3053847" cy="4601309"/>
            <a:chOff x="8765434" y="2369478"/>
            <a:chExt cx="2926557" cy="4162527"/>
          </a:xfrm>
        </p:grpSpPr>
        <p:pic>
          <p:nvPicPr>
            <p:cNvPr id="17" name="図 16">
              <a:extLst>
                <a:ext uri="{FF2B5EF4-FFF2-40B4-BE49-F238E27FC236}">
                  <a16:creationId xmlns:a16="http://schemas.microsoft.com/office/drawing/2014/main" id="{5A69569B-F1C2-E97F-8CE5-9A8A826DEC92}"/>
                </a:ext>
              </a:extLst>
            </p:cNvPr>
            <p:cNvPicPr>
              <a:picLocks noChangeAspect="1"/>
            </p:cNvPicPr>
            <p:nvPr/>
          </p:nvPicPr>
          <p:blipFill rotWithShape="1">
            <a:blip r:embed="rId4">
              <a:extLst>
                <a:ext uri="{28A0092B-C50C-407E-A947-70E740481C1C}">
                  <a14:useLocalDpi xmlns:a14="http://schemas.microsoft.com/office/drawing/2010/main" val="0"/>
                </a:ext>
              </a:extLst>
            </a:blip>
            <a:srcRect b="19460"/>
            <a:stretch/>
          </p:blipFill>
          <p:spPr>
            <a:xfrm>
              <a:off x="8884253" y="2432560"/>
              <a:ext cx="2688917" cy="4036362"/>
            </a:xfrm>
            <a:prstGeom prst="rect">
              <a:avLst/>
            </a:prstGeom>
          </p:spPr>
        </p:pic>
        <p:sp>
          <p:nvSpPr>
            <p:cNvPr id="18" name="四角形: 角を丸くする 17">
              <a:extLst>
                <a:ext uri="{FF2B5EF4-FFF2-40B4-BE49-F238E27FC236}">
                  <a16:creationId xmlns:a16="http://schemas.microsoft.com/office/drawing/2014/main" id="{CD99442F-1A6D-BF17-D17B-8166DF678865}"/>
                </a:ext>
              </a:extLst>
            </p:cNvPr>
            <p:cNvSpPr/>
            <p:nvPr/>
          </p:nvSpPr>
          <p:spPr>
            <a:xfrm>
              <a:off x="8765434" y="2369478"/>
              <a:ext cx="2926557" cy="4162527"/>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テキスト ボックス 19">
            <a:extLst>
              <a:ext uri="{FF2B5EF4-FFF2-40B4-BE49-F238E27FC236}">
                <a16:creationId xmlns:a16="http://schemas.microsoft.com/office/drawing/2014/main" id="{26239A2C-3FC5-FD09-D84A-C3615D5EE1CC}"/>
              </a:ext>
            </a:extLst>
          </p:cNvPr>
          <p:cNvSpPr txBox="1"/>
          <p:nvPr/>
        </p:nvSpPr>
        <p:spPr>
          <a:xfrm>
            <a:off x="9092629" y="2122215"/>
            <a:ext cx="930681" cy="369332"/>
          </a:xfrm>
          <a:prstGeom prst="rect">
            <a:avLst/>
          </a:prstGeom>
          <a:solidFill>
            <a:schemeClr val="bg1"/>
          </a:solidFill>
        </p:spPr>
        <p:txBody>
          <a:bodyPr wrap="square" rtlCol="0">
            <a:spAutoFit/>
          </a:bodyPr>
          <a:lstStyle/>
          <a:p>
            <a:r>
              <a:rPr kumimoji="1" lang="ja-JP" altLang="en-US" dirty="0">
                <a:solidFill>
                  <a:srgbClr val="FF0000"/>
                </a:solidFill>
                <a:latin typeface="ＭＳ Ｐゴシック" panose="020B0600070205080204" pitchFamily="50" charset="-128"/>
                <a:ea typeface="ＭＳ Ｐゴシック" panose="020B0600070205080204" pitchFamily="50" charset="-128"/>
              </a:rPr>
              <a:t>通電法</a:t>
            </a:r>
          </a:p>
        </p:txBody>
      </p:sp>
      <p:sp>
        <p:nvSpPr>
          <p:cNvPr id="21" name="テキスト ボックス 20">
            <a:extLst>
              <a:ext uri="{FF2B5EF4-FFF2-40B4-BE49-F238E27FC236}">
                <a16:creationId xmlns:a16="http://schemas.microsoft.com/office/drawing/2014/main" id="{FBB01214-E5E1-D6DF-0576-16C4B1A5E98D}"/>
              </a:ext>
            </a:extLst>
          </p:cNvPr>
          <p:cNvSpPr txBox="1"/>
          <p:nvPr/>
        </p:nvSpPr>
        <p:spPr>
          <a:xfrm>
            <a:off x="11003071" y="3889965"/>
            <a:ext cx="874471" cy="369332"/>
          </a:xfrm>
          <a:prstGeom prst="rect">
            <a:avLst/>
          </a:prstGeom>
          <a:solidFill>
            <a:schemeClr val="bg1"/>
          </a:solidFill>
        </p:spPr>
        <p:txBody>
          <a:bodyPr wrap="square" rtlCol="0">
            <a:spAutoFit/>
          </a:bodyPr>
          <a:lstStyle/>
          <a:p>
            <a:r>
              <a:rPr kumimoji="1" lang="ja-JP" altLang="en-US" dirty="0">
                <a:latin typeface="ＭＳ Ｐゴシック" panose="020B0600070205080204" pitchFamily="50" charset="-128"/>
                <a:ea typeface="ＭＳ Ｐゴシック" panose="020B0600070205080204" pitchFamily="50" charset="-128"/>
              </a:rPr>
              <a:t>電位法</a:t>
            </a:r>
          </a:p>
        </p:txBody>
      </p:sp>
    </p:spTree>
    <p:extLst>
      <p:ext uri="{BB962C8B-B14F-4D97-AF65-F5344CB8AC3E}">
        <p14:creationId xmlns:p14="http://schemas.microsoft.com/office/powerpoint/2010/main" val="46487085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2066</TotalTime>
  <Words>2963</Words>
  <Application>Microsoft Office PowerPoint</Application>
  <PresentationFormat>ワイド画面</PresentationFormat>
  <Paragraphs>256</Paragraphs>
  <Slides>22</Slides>
  <Notes>16</Notes>
  <HiddenSlides>0</HiddenSlides>
  <MMClips>0</MMClips>
  <ScaleCrop>false</ScaleCrop>
  <HeadingPairs>
    <vt:vector size="8" baseType="variant">
      <vt:variant>
        <vt:lpstr>使用されているフォント</vt:lpstr>
      </vt:variant>
      <vt:variant>
        <vt:i4>7</vt:i4>
      </vt:variant>
      <vt:variant>
        <vt:lpstr>テーマ</vt:lpstr>
      </vt:variant>
      <vt:variant>
        <vt:i4>1</vt:i4>
      </vt:variant>
      <vt:variant>
        <vt:lpstr>埋め込まれた OLE サーバー</vt:lpstr>
      </vt:variant>
      <vt:variant>
        <vt:i4>1</vt:i4>
      </vt:variant>
      <vt:variant>
        <vt:lpstr>スライド タイトル</vt:lpstr>
      </vt:variant>
      <vt:variant>
        <vt:i4>22</vt:i4>
      </vt:variant>
    </vt:vector>
  </HeadingPairs>
  <TitlesOfParts>
    <vt:vector size="31" baseType="lpstr">
      <vt:lpstr>ＭＳ Ｐゴシック</vt:lpstr>
      <vt:lpstr>ＭＳ 明朝</vt:lpstr>
      <vt:lpstr>游ゴシック</vt:lpstr>
      <vt:lpstr>游ゴシック Light</vt:lpstr>
      <vt:lpstr>游明朝</vt:lpstr>
      <vt:lpstr>Arial</vt:lpstr>
      <vt:lpstr>Century</vt:lpstr>
      <vt:lpstr>Office テーマ</vt:lpstr>
      <vt:lpstr>Image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A o</dc:creator>
  <cp:lastModifiedBy>A o</cp:lastModifiedBy>
  <cp:revision>190</cp:revision>
  <dcterms:created xsi:type="dcterms:W3CDTF">2023-11-15T11:48:07Z</dcterms:created>
  <dcterms:modified xsi:type="dcterms:W3CDTF">2024-03-01T11:50:58Z</dcterms:modified>
</cp:coreProperties>
</file>