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63" r:id="rId2"/>
    <p:sldId id="270" r:id="rId3"/>
    <p:sldId id="257" r:id="rId4"/>
    <p:sldId id="258" r:id="rId5"/>
    <p:sldId id="256" r:id="rId6"/>
    <p:sldId id="259" r:id="rId7"/>
    <p:sldId id="260" r:id="rId8"/>
    <p:sldId id="299" r:id="rId9"/>
    <p:sldId id="262" r:id="rId10"/>
    <p:sldId id="264" r:id="rId11"/>
    <p:sldId id="265" r:id="rId12"/>
    <p:sldId id="268" r:id="rId13"/>
    <p:sldId id="267" r:id="rId14"/>
    <p:sldId id="300" r:id="rId15"/>
    <p:sldId id="302" r:id="rId16"/>
    <p:sldId id="266" r:id="rId17"/>
    <p:sldId id="301" r:id="rId18"/>
    <p:sldId id="271" r:id="rId19"/>
    <p:sldId id="294" r:id="rId20"/>
    <p:sldId id="297" r:id="rId21"/>
    <p:sldId id="293" r:id="rId22"/>
    <p:sldId id="295" r:id="rId23"/>
    <p:sldId id="272" r:id="rId24"/>
    <p:sldId id="286" r:id="rId25"/>
    <p:sldId id="284" r:id="rId26"/>
    <p:sldId id="288" r:id="rId27"/>
    <p:sldId id="289" r:id="rId28"/>
    <p:sldId id="291" r:id="rId29"/>
    <p:sldId id="296" r:id="rId30"/>
    <p:sldId id="290" r:id="rId31"/>
    <p:sldId id="292" r:id="rId32"/>
    <p:sldId id="298" r:id="rId3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9436" autoAdjust="0"/>
  </p:normalViewPr>
  <p:slideViewPr>
    <p:cSldViewPr snapToGrid="0">
      <p:cViewPr varScale="1">
        <p:scale>
          <a:sx n="62" d="100"/>
          <a:sy n="62" d="100"/>
        </p:scale>
        <p:origin x="63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AAA255-C4B2-4B4D-86C0-BB9DAD4062E3}" type="datetimeFigureOut">
              <a:rPr kumimoji="1" lang="ja-JP" altLang="en-US" smtClean="0"/>
              <a:t>2023/11/16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F0D968-F4F1-46F9-8065-892B1C5E39FD}" type="slidenum">
              <a:rPr kumimoji="1" lang="ja-JP" altLang="en-US" smtClean="0"/>
              <a:t>‹#›</a:t>
            </a:fld>
            <a:endParaRPr kumimoji="1" lang="ja-JP" altLang="en-US"/>
          </a:p>
        </p:txBody>
      </p:sp>
    </p:spTree>
    <p:extLst>
      <p:ext uri="{BB962C8B-B14F-4D97-AF65-F5344CB8AC3E}">
        <p14:creationId xmlns:p14="http://schemas.microsoft.com/office/powerpoint/2010/main" val="417844488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こちらが本日のスケジュールとなっております。</a:t>
            </a:r>
            <a:endParaRPr kumimoji="1" lang="en-US" altLang="ja-JP" dirty="0"/>
          </a:p>
          <a:p>
            <a:r>
              <a:rPr kumimoji="1" lang="ja-JP" altLang="en-US" dirty="0"/>
              <a:t>今回計測体験を行う生理指標の説明を行った後、さっそく実験を行います。</a:t>
            </a:r>
            <a:endParaRPr kumimoji="1" lang="en-US" altLang="ja-JP" dirty="0"/>
          </a:p>
          <a:p>
            <a:endParaRPr kumimoji="1" lang="en-US" altLang="ja-JP" dirty="0"/>
          </a:p>
          <a:p>
            <a:r>
              <a:rPr kumimoji="1" lang="ja-JP" altLang="en-US" dirty="0"/>
              <a:t>取得したデータをもとに</a:t>
            </a:r>
            <a:r>
              <a:rPr kumimoji="1" lang="en-US" altLang="ja-JP" dirty="0"/>
              <a:t>, </a:t>
            </a:r>
            <a:r>
              <a:rPr kumimoji="1" lang="ja-JP" altLang="en-US" dirty="0"/>
              <a:t>グラフ作成やディスカッション等を行うので</a:t>
            </a:r>
            <a:r>
              <a:rPr kumimoji="1" lang="en-US" altLang="ja-JP" dirty="0"/>
              <a:t>, </a:t>
            </a:r>
            <a:r>
              <a:rPr kumimoji="1" lang="ja-JP" altLang="en-US" dirty="0"/>
              <a:t>よろしくお願いいたします。</a:t>
            </a:r>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2</a:t>
            </a:fld>
            <a:endParaRPr kumimoji="1" lang="ja-JP" altLang="en-US"/>
          </a:p>
        </p:txBody>
      </p:sp>
    </p:spTree>
    <p:extLst>
      <p:ext uri="{BB962C8B-B14F-4D97-AF65-F5344CB8AC3E}">
        <p14:creationId xmlns:p14="http://schemas.microsoft.com/office/powerpoint/2010/main" val="3318913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皮膚コンダクタンスとは</a:t>
            </a:r>
            <a:r>
              <a:rPr kumimoji="1" lang="en-US" altLang="ja-JP" dirty="0"/>
              <a:t>, </a:t>
            </a:r>
            <a:r>
              <a:rPr kumimoji="1" lang="ja-JP" altLang="en-US" dirty="0"/>
              <a:t>皮膚の汗腺活動に起因する電気的性質の変化を指します。これは</a:t>
            </a:r>
            <a:r>
              <a:rPr kumimoji="1" lang="en-US" altLang="ja-JP" dirty="0"/>
              <a:t>, </a:t>
            </a:r>
            <a:r>
              <a:rPr kumimoji="1" lang="ja-JP" altLang="en-US" dirty="0"/>
              <a:t>電圧や電気の流れやすさの変化であったりします。</a:t>
            </a:r>
            <a:endParaRPr kumimoji="1" lang="en-US" altLang="ja-JP" dirty="0"/>
          </a:p>
          <a:p>
            <a:r>
              <a:rPr kumimoji="1" lang="ja-JP" altLang="en-US" dirty="0"/>
              <a:t>こちらの図では</a:t>
            </a:r>
            <a:r>
              <a:rPr kumimoji="1" lang="en-US" altLang="ja-JP" dirty="0"/>
              <a:t>, Skin Potential Response(SPR)</a:t>
            </a:r>
            <a:r>
              <a:rPr kumimoji="1" lang="ja-JP" altLang="en-US" dirty="0"/>
              <a:t>という典型的な波形ですが</a:t>
            </a:r>
            <a:r>
              <a:rPr kumimoji="1" lang="en-US" altLang="ja-JP" dirty="0"/>
              <a:t>, (</a:t>
            </a:r>
            <a:r>
              <a:rPr kumimoji="1" lang="ja-JP" altLang="en-US" dirty="0"/>
              <a:t>図を指しながら</a:t>
            </a:r>
            <a:r>
              <a:rPr kumimoji="1" lang="en-US" altLang="ja-JP" dirty="0"/>
              <a:t>)</a:t>
            </a:r>
            <a:r>
              <a:rPr kumimoji="1" lang="ja-JP" altLang="en-US" dirty="0"/>
              <a:t>「刺激を与えて一定時間後に</a:t>
            </a:r>
            <a:r>
              <a:rPr kumimoji="1" lang="en-US" altLang="ja-JP" dirty="0"/>
              <a:t>, </a:t>
            </a:r>
            <a:r>
              <a:rPr kumimoji="1" lang="ja-JP" altLang="en-US" dirty="0"/>
              <a:t>このような上昇波が出てきて</a:t>
            </a:r>
            <a:r>
              <a:rPr kumimoji="1" lang="en-US" altLang="ja-JP" dirty="0"/>
              <a:t>, </a:t>
            </a:r>
            <a:r>
              <a:rPr kumimoji="1" lang="ja-JP" altLang="en-US" dirty="0"/>
              <a:t>時間が過ぎるにつれて落ち着いていく</a:t>
            </a:r>
            <a:r>
              <a:rPr kumimoji="1" lang="en-US" altLang="ja-JP" dirty="0"/>
              <a:t>, </a:t>
            </a:r>
            <a:r>
              <a:rPr kumimoji="1" lang="ja-JP" altLang="en-US" dirty="0"/>
              <a:t>こういった波形が一般的になります。</a:t>
            </a:r>
            <a:endParaRPr kumimoji="1" lang="en-US" altLang="ja-JP" dirty="0"/>
          </a:p>
          <a:p>
            <a:endParaRPr kumimoji="1" lang="en-US" altLang="ja-JP" dirty="0"/>
          </a:p>
          <a:p>
            <a:r>
              <a:rPr kumimoji="1" lang="ja-JP" altLang="en-US" dirty="0"/>
              <a:t>射撃課題やホラー映像など</a:t>
            </a:r>
            <a:r>
              <a:rPr kumimoji="1" lang="en-US" altLang="ja-JP" dirty="0"/>
              <a:t>, </a:t>
            </a:r>
            <a:r>
              <a:rPr kumimoji="1" lang="ja-JP" altLang="en-US" dirty="0"/>
              <a:t>視覚・聴覚などへの刺激を行うと皮膚コンダクタンスに変化が生じます。</a:t>
            </a:r>
            <a:endParaRPr kumimoji="1" lang="en-US" altLang="ja-JP" dirty="0"/>
          </a:p>
          <a:p>
            <a:endParaRPr kumimoji="1" lang="en-US" altLang="ja-JP" dirty="0"/>
          </a:p>
          <a:p>
            <a:r>
              <a:rPr kumimoji="1" lang="ja-JP" altLang="en-US" dirty="0"/>
              <a:t>また</a:t>
            </a:r>
            <a:r>
              <a:rPr kumimoji="1" lang="en-US" altLang="ja-JP" dirty="0"/>
              <a:t>, </a:t>
            </a:r>
            <a:r>
              <a:rPr kumimoji="1" lang="ja-JP" altLang="en-US" dirty="0"/>
              <a:t>測定方法としては</a:t>
            </a:r>
            <a:r>
              <a:rPr kumimoji="1" lang="en-US" altLang="ja-JP" dirty="0"/>
              <a:t>, </a:t>
            </a:r>
            <a:r>
              <a:rPr kumimoji="1" lang="ja-JP" altLang="en-US" dirty="0"/>
              <a:t>通電法と電位法の</a:t>
            </a:r>
            <a:r>
              <a:rPr kumimoji="1" lang="en-US" altLang="ja-JP" dirty="0"/>
              <a:t>2</a:t>
            </a:r>
            <a:r>
              <a:rPr kumimoji="1" lang="ja-JP" altLang="en-US" dirty="0"/>
              <a:t>つに分かれます。我々の用いる通電法は</a:t>
            </a:r>
            <a:r>
              <a:rPr kumimoji="1" lang="en-US" altLang="ja-JP" dirty="0"/>
              <a:t>, </a:t>
            </a:r>
            <a:r>
              <a:rPr kumimoji="1" lang="ja-JP" altLang="en-US" dirty="0"/>
              <a:t>微弱な電流を流し</a:t>
            </a:r>
            <a:r>
              <a:rPr kumimoji="1" lang="en-US" altLang="ja-JP" dirty="0"/>
              <a:t>, </a:t>
            </a:r>
            <a:r>
              <a:rPr kumimoji="1" lang="ja-JP" altLang="en-US" dirty="0"/>
              <a:t>皮膚の抵抗変化つまり電気の流れやすさをもとに調べます。</a:t>
            </a:r>
            <a:endParaRPr kumimoji="1" lang="en-US" altLang="ja-JP" dirty="0"/>
          </a:p>
          <a:p>
            <a:r>
              <a:rPr kumimoji="1" lang="ja-JP" altLang="en-US" dirty="0"/>
              <a:t>対して電位法は</a:t>
            </a:r>
            <a:r>
              <a:rPr kumimoji="1" lang="en-US" altLang="ja-JP" dirty="0"/>
              <a:t>, </a:t>
            </a:r>
            <a:r>
              <a:rPr kumimoji="1" lang="ja-JP" altLang="en-US" dirty="0"/>
              <a:t>電流を流さず電極を体のある部位</a:t>
            </a:r>
            <a:r>
              <a:rPr kumimoji="1" lang="en-US" altLang="ja-JP" dirty="0"/>
              <a:t>(</a:t>
            </a:r>
            <a:r>
              <a:rPr kumimoji="1" lang="ja-JP" altLang="en-US" dirty="0"/>
              <a:t>図の</a:t>
            </a:r>
            <a:r>
              <a:rPr kumimoji="1" lang="en-US" altLang="ja-JP" dirty="0"/>
              <a:t>SPA</a:t>
            </a:r>
            <a:r>
              <a:rPr kumimoji="1" lang="ja-JP" altLang="en-US" dirty="0"/>
              <a:t>部分</a:t>
            </a:r>
            <a:r>
              <a:rPr kumimoji="1" lang="en-US" altLang="ja-JP" dirty="0"/>
              <a:t>)</a:t>
            </a:r>
            <a:r>
              <a:rPr kumimoji="1" lang="ja-JP" altLang="en-US" dirty="0"/>
              <a:t>に装着し計測すると</a:t>
            </a:r>
            <a:r>
              <a:rPr kumimoji="1" lang="en-US" altLang="ja-JP" dirty="0"/>
              <a:t>, </a:t>
            </a:r>
            <a:r>
              <a:rPr kumimoji="1" lang="ja-JP" altLang="en-US" dirty="0"/>
              <a:t>人間には微弱な電圧が検出されるためそれをもとに測定する方法。心電図なども電圧をもとに測定してます。</a:t>
            </a:r>
            <a:endParaRPr kumimoji="1" lang="en-US" altLang="ja-JP" dirty="0"/>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12</a:t>
            </a:fld>
            <a:endParaRPr kumimoji="1" lang="ja-JP" altLang="en-US"/>
          </a:p>
        </p:txBody>
      </p:sp>
    </p:spTree>
    <p:extLst>
      <p:ext uri="{BB962C8B-B14F-4D97-AF65-F5344CB8AC3E}">
        <p14:creationId xmlns:p14="http://schemas.microsoft.com/office/powerpoint/2010/main" val="3544178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発汗現象に関しては</a:t>
            </a:r>
            <a:r>
              <a:rPr kumimoji="1" lang="en-US" altLang="ja-JP" dirty="0"/>
              <a:t>, </a:t>
            </a:r>
            <a:r>
              <a:rPr kumimoji="1" lang="ja-JP" altLang="en-US" dirty="0"/>
              <a:t>体温調節を目的とした温熱性のものと</a:t>
            </a:r>
            <a:r>
              <a:rPr kumimoji="1" lang="en-US" altLang="ja-JP" dirty="0"/>
              <a:t>, </a:t>
            </a:r>
            <a:r>
              <a:rPr kumimoji="1" lang="ja-JP" altLang="en-US" dirty="0"/>
              <a:t>「ここぞの場面に挑む際の所謂緊張などのストレス」といった精神性のものに分かれます。</a:t>
            </a:r>
            <a:endParaRPr kumimoji="1" lang="en-US" altLang="ja-JP" dirty="0"/>
          </a:p>
          <a:p>
            <a:endParaRPr kumimoji="1" lang="en-US" altLang="ja-JP" dirty="0"/>
          </a:p>
          <a:p>
            <a:r>
              <a:rPr kumimoji="1" lang="ja-JP" altLang="en-US" dirty="0"/>
              <a:t>また</a:t>
            </a:r>
            <a:r>
              <a:rPr kumimoji="1" lang="en-US" altLang="ja-JP" dirty="0"/>
              <a:t>, </a:t>
            </a:r>
            <a:r>
              <a:rPr kumimoji="1" lang="ja-JP" altLang="en-US" dirty="0"/>
              <a:t>汗腺には</a:t>
            </a:r>
            <a:r>
              <a:rPr kumimoji="1" lang="en-US" altLang="ja-JP" dirty="0"/>
              <a:t>, </a:t>
            </a:r>
            <a:r>
              <a:rPr kumimoji="1" lang="ja-JP" altLang="en-US" dirty="0"/>
              <a:t>大きく分けて「アポクリン腺・エクリン腺」の</a:t>
            </a:r>
            <a:r>
              <a:rPr kumimoji="1" lang="en-US" altLang="ja-JP" dirty="0"/>
              <a:t>2</a:t>
            </a:r>
            <a:r>
              <a:rPr kumimoji="1" lang="ja-JP" altLang="en-US" dirty="0"/>
              <a:t>種類あるとされています。</a:t>
            </a:r>
            <a:endParaRPr kumimoji="1" lang="en-US" altLang="ja-JP" dirty="0"/>
          </a:p>
          <a:p>
            <a:r>
              <a:rPr kumimoji="1" lang="ja-JP" altLang="en-US" dirty="0"/>
              <a:t>皮膚コンダクタンスには</a:t>
            </a:r>
            <a:r>
              <a:rPr kumimoji="1" lang="en-US" altLang="ja-JP" dirty="0"/>
              <a:t>, </a:t>
            </a:r>
            <a:r>
              <a:rPr kumimoji="1" lang="ja-JP" altLang="en-US" dirty="0"/>
              <a:t>エクリン腺が関与されているとされ</a:t>
            </a:r>
            <a:r>
              <a:rPr kumimoji="1" lang="en-US" altLang="ja-JP" dirty="0"/>
              <a:t>,</a:t>
            </a:r>
            <a:r>
              <a:rPr kumimoji="1" lang="ja-JP" altLang="en-US" dirty="0"/>
              <a:t>アポクリン腺はほとんど関与されていないとされています。</a:t>
            </a:r>
            <a:endParaRPr kumimoji="1" lang="en-US" altLang="ja-JP" dirty="0"/>
          </a:p>
          <a:p>
            <a:endParaRPr kumimoji="1" lang="en-US" altLang="ja-JP" dirty="0"/>
          </a:p>
          <a:p>
            <a:r>
              <a:rPr kumimoji="1" lang="ja-JP" altLang="en-US" dirty="0"/>
              <a:t>アポクリン腺：脇下や生殖器周辺にみられ体臭の原因とされています。機能に関しては不明な点が多いです。フェロモンについて鹿の場合</a:t>
            </a:r>
            <a:r>
              <a:rPr kumimoji="1" lang="en-US" altLang="ja-JP" dirty="0"/>
              <a:t>, </a:t>
            </a:r>
            <a:r>
              <a:rPr kumimoji="1" lang="ja-JP" altLang="en-US" dirty="0"/>
              <a:t>尻尾の付け根のしゅうせんから不安な時に発される特有の臭いで</a:t>
            </a:r>
            <a:r>
              <a:rPr kumimoji="1" lang="en-US" altLang="ja-JP" dirty="0"/>
              <a:t>, </a:t>
            </a:r>
            <a:r>
              <a:rPr kumimoji="1" lang="ja-JP" altLang="en-US" dirty="0"/>
              <a:t>群れ全体が不安になるため</a:t>
            </a:r>
            <a:r>
              <a:rPr kumimoji="1" lang="en-US" altLang="ja-JP" dirty="0"/>
              <a:t>, </a:t>
            </a:r>
            <a:r>
              <a:rPr kumimoji="1" lang="ja-JP" altLang="en-US" dirty="0"/>
              <a:t>危険が近づいたときはこれで知らせ合ってる仕組みがようです。</a:t>
            </a:r>
            <a:endParaRPr kumimoji="1" lang="en-US" altLang="ja-JP" dirty="0"/>
          </a:p>
          <a:p>
            <a:endParaRPr kumimoji="1" lang="en-US" altLang="ja-JP" dirty="0"/>
          </a:p>
          <a:p>
            <a:r>
              <a:rPr kumimoji="1" lang="ja-JP" altLang="en-US" dirty="0"/>
              <a:t>人間の場合においても</a:t>
            </a:r>
            <a:r>
              <a:rPr kumimoji="1" lang="en-US" altLang="ja-JP" dirty="0"/>
              <a:t>, </a:t>
            </a:r>
            <a:r>
              <a:rPr kumimoji="1" lang="ja-JP" altLang="en-US" dirty="0"/>
              <a:t>僕の一つ上の</a:t>
            </a:r>
            <a:r>
              <a:rPr kumimoji="1" lang="en-US" altLang="ja-JP" dirty="0"/>
              <a:t>M</a:t>
            </a:r>
            <a:r>
              <a:rPr kumimoji="1" lang="ja-JP" altLang="en-US" dirty="0"/>
              <a:t>１の先輩臭いの研究をされてる方がいて</a:t>
            </a:r>
            <a:r>
              <a:rPr kumimoji="1" lang="en-US" altLang="ja-JP" dirty="0"/>
              <a:t>, </a:t>
            </a:r>
            <a:r>
              <a:rPr kumimoji="1" lang="ja-JP" altLang="en-US" dirty="0"/>
              <a:t>男性の不安時に出る汗を採取して</a:t>
            </a:r>
            <a:r>
              <a:rPr kumimoji="1" lang="en-US" altLang="ja-JP" dirty="0"/>
              <a:t>, </a:t>
            </a:r>
            <a:r>
              <a:rPr kumimoji="1" lang="ja-JP" altLang="en-US" dirty="0"/>
              <a:t>女性に臭いの暴露つまり臭いをかいでもらうと情動伝染するといった研究をなさっていました。</a:t>
            </a:r>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13</a:t>
            </a:fld>
            <a:endParaRPr kumimoji="1" lang="ja-JP" altLang="en-US"/>
          </a:p>
        </p:txBody>
      </p:sp>
    </p:spTree>
    <p:extLst>
      <p:ext uri="{BB962C8B-B14F-4D97-AF65-F5344CB8AC3E}">
        <p14:creationId xmlns:p14="http://schemas.microsoft.com/office/powerpoint/2010/main" val="2163974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発汗現象に関しては</a:t>
            </a:r>
            <a:r>
              <a:rPr kumimoji="1" lang="en-US" altLang="ja-JP" dirty="0"/>
              <a:t>, </a:t>
            </a:r>
            <a:r>
              <a:rPr kumimoji="1" lang="ja-JP" altLang="en-US" dirty="0"/>
              <a:t>体温調節を目的とした温熱性のものと</a:t>
            </a:r>
            <a:r>
              <a:rPr kumimoji="1" lang="en-US" altLang="ja-JP" dirty="0"/>
              <a:t>, </a:t>
            </a:r>
            <a:r>
              <a:rPr kumimoji="1" lang="ja-JP" altLang="en-US" dirty="0"/>
              <a:t>「ここぞの場面に挑む際の所謂緊張などのストレス」といった精神性のものに分かれます。</a:t>
            </a:r>
            <a:endParaRPr kumimoji="1" lang="en-US" altLang="ja-JP" dirty="0"/>
          </a:p>
          <a:p>
            <a:endParaRPr kumimoji="1" lang="en-US" altLang="ja-JP" dirty="0"/>
          </a:p>
          <a:p>
            <a:r>
              <a:rPr kumimoji="1" lang="ja-JP" altLang="en-US" dirty="0"/>
              <a:t>また</a:t>
            </a:r>
            <a:r>
              <a:rPr kumimoji="1" lang="en-US" altLang="ja-JP" dirty="0"/>
              <a:t>, </a:t>
            </a:r>
            <a:r>
              <a:rPr kumimoji="1" lang="ja-JP" altLang="en-US" dirty="0"/>
              <a:t>汗腺には</a:t>
            </a:r>
            <a:r>
              <a:rPr kumimoji="1" lang="en-US" altLang="ja-JP" dirty="0"/>
              <a:t>, </a:t>
            </a:r>
            <a:r>
              <a:rPr kumimoji="1" lang="ja-JP" altLang="en-US" dirty="0"/>
              <a:t>大きく分けて「アポクリン腺・エクリン腺」の</a:t>
            </a:r>
            <a:r>
              <a:rPr kumimoji="1" lang="en-US" altLang="ja-JP" dirty="0"/>
              <a:t>2</a:t>
            </a:r>
            <a:r>
              <a:rPr kumimoji="1" lang="ja-JP" altLang="en-US" dirty="0"/>
              <a:t>種類あるとされています。</a:t>
            </a:r>
            <a:endParaRPr kumimoji="1" lang="en-US" altLang="ja-JP" dirty="0"/>
          </a:p>
          <a:p>
            <a:r>
              <a:rPr kumimoji="1" lang="ja-JP" altLang="en-US" dirty="0"/>
              <a:t>皮膚コンダクタンスには</a:t>
            </a:r>
            <a:r>
              <a:rPr kumimoji="1" lang="en-US" altLang="ja-JP" dirty="0"/>
              <a:t>, </a:t>
            </a:r>
            <a:r>
              <a:rPr kumimoji="1" lang="ja-JP" altLang="en-US" dirty="0"/>
              <a:t>エクリン腺が関与されているとされ</a:t>
            </a:r>
            <a:r>
              <a:rPr kumimoji="1" lang="en-US" altLang="ja-JP" dirty="0"/>
              <a:t>,</a:t>
            </a:r>
            <a:r>
              <a:rPr kumimoji="1" lang="ja-JP" altLang="en-US" dirty="0"/>
              <a:t>アポクリン腺はほとんど関与されていないとされています。</a:t>
            </a:r>
            <a:endParaRPr kumimoji="1" lang="en-US" altLang="ja-JP" dirty="0"/>
          </a:p>
          <a:p>
            <a:endParaRPr kumimoji="1" lang="en-US" altLang="ja-JP" dirty="0"/>
          </a:p>
          <a:p>
            <a:r>
              <a:rPr kumimoji="1" lang="ja-JP" altLang="en-US" dirty="0"/>
              <a:t>アポクリン腺：脇下や生殖器周辺にみられ体臭の原因とされています。機能に関しては不明な点が多いです。フェロモンについて鹿の場合</a:t>
            </a:r>
            <a:r>
              <a:rPr kumimoji="1" lang="en-US" altLang="ja-JP" dirty="0"/>
              <a:t>, </a:t>
            </a:r>
            <a:r>
              <a:rPr kumimoji="1" lang="ja-JP" altLang="en-US" dirty="0"/>
              <a:t>尻尾の付け根のしゅうせんから不安な時に発される特有の臭いで</a:t>
            </a:r>
            <a:r>
              <a:rPr kumimoji="1" lang="en-US" altLang="ja-JP" dirty="0"/>
              <a:t>, </a:t>
            </a:r>
            <a:r>
              <a:rPr kumimoji="1" lang="ja-JP" altLang="en-US" dirty="0"/>
              <a:t>群れ全体が不安になるため</a:t>
            </a:r>
            <a:r>
              <a:rPr kumimoji="1" lang="en-US" altLang="ja-JP" dirty="0"/>
              <a:t>, </a:t>
            </a:r>
            <a:r>
              <a:rPr kumimoji="1" lang="ja-JP" altLang="en-US" dirty="0"/>
              <a:t>危険が近づいたときはこれで知らせ合ってる仕組みがようです。</a:t>
            </a:r>
            <a:endParaRPr kumimoji="1" lang="en-US" altLang="ja-JP" dirty="0"/>
          </a:p>
          <a:p>
            <a:endParaRPr kumimoji="1" lang="en-US" altLang="ja-JP" dirty="0"/>
          </a:p>
          <a:p>
            <a:r>
              <a:rPr kumimoji="1" lang="ja-JP" altLang="en-US" dirty="0"/>
              <a:t>（人間の場合においても</a:t>
            </a:r>
            <a:r>
              <a:rPr kumimoji="1" lang="en-US" altLang="ja-JP" dirty="0"/>
              <a:t>, </a:t>
            </a:r>
            <a:r>
              <a:rPr kumimoji="1" lang="ja-JP" altLang="en-US" dirty="0"/>
              <a:t>僕の一つ上の</a:t>
            </a:r>
            <a:r>
              <a:rPr kumimoji="1" lang="en-US" altLang="ja-JP" dirty="0"/>
              <a:t>M</a:t>
            </a:r>
            <a:r>
              <a:rPr kumimoji="1" lang="ja-JP" altLang="en-US" dirty="0"/>
              <a:t>１の先輩で臭いの研究をされてる方がいて</a:t>
            </a:r>
            <a:r>
              <a:rPr kumimoji="1" lang="en-US" altLang="ja-JP" dirty="0"/>
              <a:t>, </a:t>
            </a:r>
            <a:r>
              <a:rPr kumimoji="1" lang="ja-JP" altLang="en-US" dirty="0"/>
              <a:t>男性の不安時に出る汗を採取して</a:t>
            </a:r>
            <a:r>
              <a:rPr kumimoji="1" lang="en-US" altLang="ja-JP" dirty="0"/>
              <a:t>, </a:t>
            </a:r>
            <a:r>
              <a:rPr kumimoji="1" lang="ja-JP" altLang="en-US" dirty="0"/>
              <a:t>女性に臭いの暴露つまり臭いをかいでもらうと情動伝染するといった研究をなさっていました。）</a:t>
            </a:r>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14</a:t>
            </a:fld>
            <a:endParaRPr kumimoji="1" lang="ja-JP" altLang="en-US"/>
          </a:p>
        </p:txBody>
      </p:sp>
    </p:spTree>
    <p:extLst>
      <p:ext uri="{BB962C8B-B14F-4D97-AF65-F5344CB8AC3E}">
        <p14:creationId xmlns:p14="http://schemas.microsoft.com/office/powerpoint/2010/main" val="3063460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こちらは</a:t>
            </a:r>
            <a:r>
              <a:rPr kumimoji="1" lang="en-US" altLang="ja-JP" dirty="0"/>
              <a:t>, </a:t>
            </a:r>
            <a:r>
              <a:rPr kumimoji="1" lang="ja-JP" altLang="en-US" dirty="0"/>
              <a:t>長野先生や森田先生の皮膚コンダクタンスの研究例です。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「講義→授業内実験→講義」など覚醒水準が上がるイベントを作って</a:t>
            </a:r>
            <a:r>
              <a:rPr kumimoji="1" lang="en-US" altLang="ja-JP" dirty="0"/>
              <a:t>, </a:t>
            </a:r>
            <a:r>
              <a:rPr kumimoji="1" lang="ja-JP" altLang="en-US" dirty="0"/>
              <a:t>果たして有効化それを調べる研究でした。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皮膚コンダクタンスを用いた授業評価に関する研究で、</a:t>
            </a:r>
            <a:r>
              <a:rPr kumimoji="1" lang="en-US" altLang="ja-JP" dirty="0"/>
              <a:t>60</a:t>
            </a:r>
            <a:r>
              <a:rPr kumimoji="1" lang="ja-JP" altLang="en-US" dirty="0"/>
              <a:t>分授業で「講義</a:t>
            </a:r>
            <a:r>
              <a:rPr kumimoji="1" lang="en-US" altLang="ja-JP" dirty="0"/>
              <a:t>, </a:t>
            </a:r>
            <a:r>
              <a:rPr kumimoji="1" lang="ja-JP" altLang="en-US" dirty="0"/>
              <a:t>授業内実験としてナーフ銃を用いた射撃課題</a:t>
            </a:r>
            <a:r>
              <a:rPr kumimoji="1" lang="en-US" altLang="ja-JP" dirty="0"/>
              <a:t>(</a:t>
            </a:r>
            <a:r>
              <a:rPr kumimoji="1" lang="ja-JP" altLang="en-US" dirty="0"/>
              <a:t>男女対抗での的当て</a:t>
            </a:r>
            <a:r>
              <a:rPr kumimoji="1" lang="en-US" altLang="ja-JP" dirty="0"/>
              <a:t>), </a:t>
            </a:r>
            <a:r>
              <a:rPr kumimoji="1" lang="ja-JP" altLang="en-US" dirty="0"/>
              <a:t>ディスカッション」となっております。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グラフの通り</a:t>
            </a:r>
            <a:r>
              <a:rPr kumimoji="1" lang="en-US" altLang="ja-JP" dirty="0"/>
              <a:t>, </a:t>
            </a:r>
            <a:r>
              <a:rPr kumimoji="1" lang="ja-JP" altLang="en-US" dirty="0"/>
              <a:t>講義に対して「授業内実験</a:t>
            </a:r>
            <a:r>
              <a:rPr kumimoji="1" lang="en-US" altLang="ja-JP" dirty="0"/>
              <a:t>, </a:t>
            </a:r>
            <a:r>
              <a:rPr kumimoji="1" lang="ja-JP" altLang="en-US" dirty="0"/>
              <a:t>ディスカッション」で高くなりました。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講義の後半で下降している部分が</a:t>
            </a:r>
            <a:r>
              <a:rPr kumimoji="1" lang="en-US" altLang="ja-JP" dirty="0"/>
              <a:t>, </a:t>
            </a:r>
            <a:r>
              <a:rPr kumimoji="1" lang="ja-JP" altLang="en-US" dirty="0"/>
              <a:t>覚醒水準が低かったため</a:t>
            </a:r>
            <a:r>
              <a:rPr kumimoji="1" lang="en-US" altLang="ja-JP" dirty="0"/>
              <a:t>, </a:t>
            </a:r>
            <a:r>
              <a:rPr kumimoji="1" lang="ja-JP" altLang="en-US" dirty="0"/>
              <a:t>眠気を誘発していると考えられます。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15</a:t>
            </a:fld>
            <a:endParaRPr kumimoji="1" lang="ja-JP" altLang="en-US"/>
          </a:p>
        </p:txBody>
      </p:sp>
    </p:spTree>
    <p:extLst>
      <p:ext uri="{BB962C8B-B14F-4D97-AF65-F5344CB8AC3E}">
        <p14:creationId xmlns:p14="http://schemas.microsoft.com/office/powerpoint/2010/main" val="1131568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次に</a:t>
            </a:r>
            <a:r>
              <a:rPr kumimoji="1" lang="en-US" altLang="ja-JP" dirty="0"/>
              <a:t>, </a:t>
            </a:r>
            <a:r>
              <a:rPr kumimoji="1" lang="ja-JP" altLang="en-US" dirty="0"/>
              <a:t>左上の表は授業に対する「楽しい</a:t>
            </a:r>
            <a:r>
              <a:rPr kumimoji="1" lang="en-US" altLang="ja-JP" dirty="0"/>
              <a:t>, </a:t>
            </a:r>
            <a:r>
              <a:rPr kumimoji="1" lang="ja-JP" altLang="en-US" dirty="0"/>
              <a:t>集中した</a:t>
            </a:r>
            <a:r>
              <a:rPr kumimoji="1" lang="en-US" altLang="ja-JP" dirty="0"/>
              <a:t>, </a:t>
            </a:r>
            <a:r>
              <a:rPr kumimoji="1" lang="ja-JP" altLang="en-US" dirty="0"/>
              <a:t>眠い」などの主観報告についての統計結果を表しています。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結果としては、「ディスカッション</a:t>
            </a:r>
            <a:r>
              <a:rPr kumimoji="1" lang="en-US" altLang="ja-JP" dirty="0"/>
              <a:t>, </a:t>
            </a:r>
            <a:r>
              <a:rPr kumimoji="1" lang="ja-JP" altLang="en-US" dirty="0"/>
              <a:t>授業内実験は</a:t>
            </a:r>
            <a:r>
              <a:rPr kumimoji="1" lang="en-US" altLang="ja-JP" dirty="0"/>
              <a:t>, </a:t>
            </a:r>
            <a:r>
              <a:rPr kumimoji="1" lang="ja-JP" altLang="en-US" dirty="0"/>
              <a:t>主体的で興味深い」「講義は</a:t>
            </a:r>
            <a:r>
              <a:rPr kumimoji="1" lang="en-US" altLang="ja-JP" dirty="0"/>
              <a:t>, </a:t>
            </a:r>
            <a:r>
              <a:rPr kumimoji="1" lang="ja-JP" altLang="en-US" dirty="0"/>
              <a:t>授業内実験に比べて</a:t>
            </a:r>
            <a:r>
              <a:rPr kumimoji="1" lang="en-US" altLang="ja-JP" dirty="0"/>
              <a:t>, </a:t>
            </a:r>
            <a:r>
              <a:rPr kumimoji="1" lang="ja-JP" altLang="en-US" dirty="0"/>
              <a:t>眠い</a:t>
            </a:r>
            <a:r>
              <a:rPr kumimoji="1" lang="en-US" altLang="ja-JP" dirty="0"/>
              <a:t>, </a:t>
            </a:r>
            <a:r>
              <a:rPr kumimoji="1" lang="ja-JP" altLang="en-US" dirty="0"/>
              <a:t>だるい」といった評価になりました。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右下の図は</a:t>
            </a:r>
            <a:r>
              <a:rPr kumimoji="1" lang="en-US" altLang="ja-JP" dirty="0"/>
              <a:t>, </a:t>
            </a:r>
            <a:r>
              <a:rPr kumimoji="1" lang="ja-JP" altLang="en-US" dirty="0"/>
              <a:t>主観的な評価と客観的な皮膚コンダクタンスの相関分析結果となります。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授業内実験において</a:t>
            </a:r>
            <a:r>
              <a:rPr kumimoji="1" lang="en-US" altLang="ja-JP" dirty="0"/>
              <a:t>, </a:t>
            </a:r>
            <a:r>
              <a:rPr kumimoji="1" lang="ja-JP" altLang="en-US" dirty="0"/>
              <a:t>「活気のある</a:t>
            </a:r>
            <a:r>
              <a:rPr kumimoji="1" lang="en-US" altLang="ja-JP" dirty="0"/>
              <a:t>, </a:t>
            </a:r>
            <a:r>
              <a:rPr kumimoji="1" lang="ja-JP" altLang="en-US" dirty="0"/>
              <a:t>楽しい」と相関がみられ</a:t>
            </a:r>
            <a:r>
              <a:rPr kumimoji="1" lang="en-US" altLang="ja-JP" dirty="0"/>
              <a:t>, </a:t>
            </a:r>
            <a:r>
              <a:rPr kumimoji="1" lang="ja-JP" altLang="en-US" dirty="0"/>
              <a:t>生体情報と授業評価で関連がみられました。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講義とディスカッションについては</a:t>
            </a:r>
            <a:r>
              <a:rPr kumimoji="1" lang="en-US" altLang="ja-JP" dirty="0"/>
              <a:t>, </a:t>
            </a:r>
            <a:r>
              <a:rPr kumimoji="1" lang="ja-JP" altLang="en-US" dirty="0"/>
              <a:t>相関がみられませんでした。先生にお聞きしたところ</a:t>
            </a:r>
            <a:r>
              <a:rPr kumimoji="1" lang="en-US" altLang="ja-JP" dirty="0"/>
              <a:t>, </a:t>
            </a:r>
            <a:r>
              <a:rPr kumimoji="1" lang="ja-JP" altLang="en-US" dirty="0"/>
              <a:t>「我々は眠気に鈍感で</a:t>
            </a:r>
            <a:r>
              <a:rPr kumimoji="1" lang="en-US" altLang="ja-JP" dirty="0"/>
              <a:t>, </a:t>
            </a:r>
            <a:r>
              <a:rPr kumimoji="1" lang="ja-JP" altLang="en-US" dirty="0"/>
              <a:t>眠気の限界が来るまでは認識できない」ようです。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そのため、眠くなってからではなく</a:t>
            </a:r>
            <a:r>
              <a:rPr kumimoji="1" lang="en-US" altLang="ja-JP" dirty="0"/>
              <a:t>, </a:t>
            </a:r>
            <a:r>
              <a:rPr kumimoji="1" lang="ja-JP" altLang="en-US"/>
              <a:t>眠くなる前に覚醒水準が高まるイベントを起こすことが重要でした。</a:t>
            </a:r>
            <a:endParaRPr kumimoji="1" lang="ja-JP" altLang="en-US" dirty="0"/>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16</a:t>
            </a:fld>
            <a:endParaRPr kumimoji="1" lang="ja-JP" altLang="en-US"/>
          </a:p>
        </p:txBody>
      </p:sp>
    </p:spTree>
    <p:extLst>
      <p:ext uri="{BB962C8B-B14F-4D97-AF65-F5344CB8AC3E}">
        <p14:creationId xmlns:p14="http://schemas.microsoft.com/office/powerpoint/2010/main" val="4150864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次に</a:t>
            </a:r>
            <a:r>
              <a:rPr kumimoji="1" lang="en-US" altLang="ja-JP" dirty="0"/>
              <a:t>, </a:t>
            </a:r>
            <a:r>
              <a:rPr kumimoji="1" lang="ja-JP" altLang="en-US" dirty="0"/>
              <a:t>皮膚温の説明に移ります。</a:t>
            </a:r>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17</a:t>
            </a:fld>
            <a:endParaRPr kumimoji="1" lang="ja-JP" altLang="en-US"/>
          </a:p>
        </p:txBody>
      </p:sp>
    </p:spTree>
    <p:extLst>
      <p:ext uri="{BB962C8B-B14F-4D97-AF65-F5344CB8AC3E}">
        <p14:creationId xmlns:p14="http://schemas.microsoft.com/office/powerpoint/2010/main" val="3177615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スピーチ課題で緊張すると手が冷たくなります。</a:t>
            </a:r>
            <a:endParaRPr kumimoji="1" lang="en-US" altLang="ja-JP" dirty="0"/>
          </a:p>
          <a:p>
            <a:r>
              <a:rPr kumimoji="1" lang="ja-JP" altLang="en-US" dirty="0"/>
              <a:t>これは</a:t>
            </a:r>
            <a:r>
              <a:rPr kumimoji="1" lang="en-US" altLang="ja-JP" dirty="0"/>
              <a:t>, </a:t>
            </a:r>
            <a:r>
              <a:rPr kumimoji="1" lang="ja-JP" altLang="en-US" dirty="0"/>
              <a:t>交感神経が優位になり</a:t>
            </a:r>
            <a:r>
              <a:rPr kumimoji="1" lang="en-US" altLang="ja-JP" dirty="0"/>
              <a:t>, </a:t>
            </a:r>
            <a:r>
              <a:rPr kumimoji="1" lang="ja-JP" altLang="en-US" dirty="0"/>
              <a:t>指先の末梢血管が収縮し</a:t>
            </a:r>
            <a:r>
              <a:rPr kumimoji="1" lang="en-US" altLang="ja-JP" dirty="0"/>
              <a:t>, </a:t>
            </a:r>
            <a:r>
              <a:rPr kumimoji="1" lang="ja-JP" altLang="en-US" dirty="0"/>
              <a:t>血液が流れにくくなっていることが原因です。</a:t>
            </a:r>
            <a:endParaRPr kumimoji="1" lang="en-US" altLang="ja-JP" dirty="0"/>
          </a:p>
          <a:p>
            <a:endParaRPr kumimoji="1" lang="en-US" altLang="ja-JP" dirty="0"/>
          </a:p>
          <a:p>
            <a:r>
              <a:rPr kumimoji="1" lang="ja-JP" altLang="en-US" dirty="0"/>
              <a:t>これまで紹介した生理指標の中でも</a:t>
            </a:r>
            <a:r>
              <a:rPr kumimoji="1" lang="en-US" altLang="ja-JP" dirty="0"/>
              <a:t>, </a:t>
            </a:r>
            <a:r>
              <a:rPr kumimoji="1" lang="ja-JP" altLang="en-US" dirty="0"/>
              <a:t>皮膚温はリラクセーションの指標として扱われております。</a:t>
            </a:r>
            <a:endParaRPr kumimoji="1" lang="en-US" altLang="ja-JP" dirty="0"/>
          </a:p>
          <a:p>
            <a:r>
              <a:rPr kumimoji="1" lang="ja-JP" altLang="en-US" dirty="0"/>
              <a:t>そのため</a:t>
            </a:r>
            <a:r>
              <a:rPr kumimoji="1" lang="en-US" altLang="ja-JP" dirty="0"/>
              <a:t>,</a:t>
            </a:r>
            <a:r>
              <a:rPr kumimoji="1" lang="ja-JP" altLang="en-US" dirty="0"/>
              <a:t>臨床現場では</a:t>
            </a:r>
            <a:r>
              <a:rPr kumimoji="1" lang="en-US" altLang="ja-JP" dirty="0"/>
              <a:t>, </a:t>
            </a:r>
            <a:r>
              <a:rPr kumimoji="1" lang="ja-JP" altLang="en-US" dirty="0"/>
              <a:t>現在の自分の生体情報を光や音に変換して</a:t>
            </a:r>
            <a:r>
              <a:rPr kumimoji="1" lang="en-US" altLang="ja-JP" dirty="0"/>
              <a:t>, </a:t>
            </a:r>
            <a:r>
              <a:rPr kumimoji="1" lang="ja-JP" altLang="en-US" dirty="0"/>
              <a:t>自己調節を行う</a:t>
            </a:r>
            <a:r>
              <a:rPr kumimoji="1" lang="en-US" altLang="ja-JP" dirty="0"/>
              <a:t>BF</a:t>
            </a:r>
            <a:r>
              <a:rPr kumimoji="1" lang="ja-JP" altLang="en-US" dirty="0"/>
              <a:t>訓練を行うことで</a:t>
            </a:r>
            <a:r>
              <a:rPr kumimoji="1" lang="en-US" altLang="ja-JP" dirty="0"/>
              <a:t>, </a:t>
            </a:r>
            <a:r>
              <a:rPr kumimoji="1" lang="ja-JP" altLang="en-US" dirty="0"/>
              <a:t>発表場面での緊張緩和など</a:t>
            </a:r>
            <a:r>
              <a:rPr kumimoji="1" lang="en-US" altLang="ja-JP" dirty="0"/>
              <a:t>, </a:t>
            </a:r>
            <a:r>
              <a:rPr kumimoji="1" lang="ja-JP" altLang="en-US" dirty="0"/>
              <a:t>ストレスコーピングを行う訓練方法としても用いられることがあります。</a:t>
            </a:r>
            <a:endParaRPr kumimoji="1" lang="en-US" altLang="ja-JP" dirty="0"/>
          </a:p>
          <a:p>
            <a:endParaRPr kumimoji="1" lang="en-US" altLang="ja-JP" dirty="0"/>
          </a:p>
          <a:p>
            <a:r>
              <a:rPr kumimoji="1" lang="ja-JP" altLang="en-US" dirty="0"/>
              <a:t>この皮膚温について</a:t>
            </a:r>
            <a:r>
              <a:rPr kumimoji="1" lang="en-US" altLang="ja-JP" dirty="0"/>
              <a:t>, </a:t>
            </a:r>
            <a:r>
              <a:rPr kumimoji="1" lang="ja-JP" altLang="en-US" dirty="0"/>
              <a:t>温度変化が生じる心理的要因を二つ紹介します。</a:t>
            </a:r>
            <a:endParaRPr kumimoji="1" lang="en-US" altLang="ja-JP" dirty="0"/>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18</a:t>
            </a:fld>
            <a:endParaRPr kumimoji="1" lang="ja-JP" altLang="en-US"/>
          </a:p>
        </p:txBody>
      </p:sp>
    </p:spTree>
    <p:extLst>
      <p:ext uri="{BB962C8B-B14F-4D97-AF65-F5344CB8AC3E}">
        <p14:creationId xmlns:p14="http://schemas.microsoft.com/office/powerpoint/2010/main" val="503494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一つ目に</a:t>
            </a:r>
            <a:r>
              <a:rPr kumimoji="1" lang="en-US" altLang="ja-JP" dirty="0"/>
              <a:t>, </a:t>
            </a:r>
            <a:r>
              <a:rPr kumimoji="1" lang="ja-JP" altLang="en-US" dirty="0"/>
              <a:t>定位反応が挙げられます。</a:t>
            </a:r>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19</a:t>
            </a:fld>
            <a:endParaRPr kumimoji="1" lang="ja-JP" altLang="en-US"/>
          </a:p>
        </p:txBody>
      </p:sp>
    </p:spTree>
    <p:extLst>
      <p:ext uri="{BB962C8B-B14F-4D97-AF65-F5344CB8AC3E}">
        <p14:creationId xmlns:p14="http://schemas.microsoft.com/office/powerpoint/2010/main" val="25171152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二つ目に</a:t>
            </a:r>
            <a:r>
              <a:rPr kumimoji="1" lang="en-US" altLang="ja-JP" dirty="0"/>
              <a:t>, </a:t>
            </a:r>
            <a:r>
              <a:rPr kumimoji="1" lang="ja-JP" altLang="en-US" dirty="0"/>
              <a:t>情動及び精神的負荷が挙げられます。</a:t>
            </a:r>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20</a:t>
            </a:fld>
            <a:endParaRPr kumimoji="1" lang="ja-JP" altLang="en-US"/>
          </a:p>
        </p:txBody>
      </p:sp>
    </p:spTree>
    <p:extLst>
      <p:ext uri="{BB962C8B-B14F-4D97-AF65-F5344CB8AC3E}">
        <p14:creationId xmlns:p14="http://schemas.microsoft.com/office/powerpoint/2010/main" val="2566256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こちらは</a:t>
            </a:r>
            <a:r>
              <a:rPr kumimoji="1" lang="en-US" altLang="ja-JP" dirty="0"/>
              <a:t>, </a:t>
            </a:r>
            <a:r>
              <a:rPr kumimoji="1" lang="ja-JP" altLang="en-US" dirty="0"/>
              <a:t>皮膚温を用いた研究例です。</a:t>
            </a:r>
            <a:endParaRPr kumimoji="1" lang="en-US" altLang="ja-JP" dirty="0"/>
          </a:p>
          <a:p>
            <a:endParaRPr kumimoji="1" lang="en-US" altLang="ja-JP" dirty="0"/>
          </a:p>
          <a:p>
            <a:r>
              <a:rPr kumimoji="1" lang="ja-JP" altLang="en-US" dirty="0"/>
              <a:t>（</a:t>
            </a:r>
            <a:r>
              <a:rPr kumimoji="1" lang="en-US" altLang="ja-JP" dirty="0"/>
              <a:t>17</a:t>
            </a:r>
            <a:r>
              <a:rPr kumimoji="1" lang="ja-JP" altLang="en-US"/>
              <a:t>スライドを触れる）</a:t>
            </a:r>
            <a:endParaRPr kumimoji="1" lang="ja-JP" altLang="en-US" dirty="0"/>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21</a:t>
            </a:fld>
            <a:endParaRPr kumimoji="1" lang="ja-JP" altLang="en-US"/>
          </a:p>
        </p:txBody>
      </p:sp>
    </p:spTree>
    <p:extLst>
      <p:ext uri="{BB962C8B-B14F-4D97-AF65-F5344CB8AC3E}">
        <p14:creationId xmlns:p14="http://schemas.microsoft.com/office/powerpoint/2010/main" val="16392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一般的に心理学というと</a:t>
            </a:r>
            <a:r>
              <a:rPr kumimoji="1" lang="en-US" altLang="ja-JP" dirty="0"/>
              <a:t>, </a:t>
            </a:r>
            <a:r>
              <a:rPr kumimoji="1" lang="ja-JP" altLang="en-US" dirty="0"/>
              <a:t>性格診断など個人の特性や傾向など主観的なデータを紙媒体で調査するイメージがあると思います。</a:t>
            </a:r>
            <a:endParaRPr kumimoji="1" lang="en-US" altLang="ja-JP" dirty="0"/>
          </a:p>
          <a:p>
            <a:r>
              <a:rPr kumimoji="1" lang="ja-JP" altLang="en-US" dirty="0"/>
              <a:t>我々の場合は</a:t>
            </a:r>
            <a:r>
              <a:rPr kumimoji="1" lang="en-US" altLang="ja-JP" dirty="0"/>
              <a:t>, </a:t>
            </a:r>
            <a:r>
              <a:rPr kumimoji="1" lang="ja-JP" altLang="en-US" dirty="0"/>
              <a:t>心拍数や指先の温度などの生体情報を基に客観的に調査するアプローチを行っております。</a:t>
            </a:r>
            <a:endParaRPr kumimoji="1" lang="en-US" altLang="ja-JP" dirty="0"/>
          </a:p>
          <a:p>
            <a:endParaRPr kumimoji="1" lang="en-US" altLang="ja-JP" dirty="0"/>
          </a:p>
          <a:p>
            <a:r>
              <a:rPr kumimoji="1" lang="ja-JP" altLang="en-US" dirty="0"/>
              <a:t>例えば</a:t>
            </a:r>
            <a:r>
              <a:rPr kumimoji="1" lang="en-US" altLang="ja-JP" dirty="0"/>
              <a:t>, </a:t>
            </a:r>
            <a:r>
              <a:rPr kumimoji="1" lang="ja-JP" altLang="en-US" dirty="0"/>
              <a:t>人前で発表をする場合</a:t>
            </a:r>
            <a:r>
              <a:rPr kumimoji="1" lang="en-US" altLang="ja-JP" dirty="0"/>
              <a:t>, </a:t>
            </a:r>
            <a:r>
              <a:rPr kumimoji="1" lang="ja-JP" altLang="en-US" dirty="0"/>
              <a:t>緊張して心拍数がドクドク鳴ったり</a:t>
            </a:r>
            <a:r>
              <a:rPr kumimoji="1" lang="en-US" altLang="ja-JP" dirty="0"/>
              <a:t>, </a:t>
            </a:r>
            <a:r>
              <a:rPr kumimoji="1" lang="ja-JP" altLang="en-US" dirty="0"/>
              <a:t>皮膚コンダクタンス</a:t>
            </a:r>
            <a:r>
              <a:rPr kumimoji="1" lang="en-US" altLang="ja-JP" dirty="0"/>
              <a:t>(</a:t>
            </a:r>
            <a:r>
              <a:rPr kumimoji="1" lang="ja-JP" altLang="en-US" dirty="0"/>
              <a:t>発汗量</a:t>
            </a:r>
            <a:r>
              <a:rPr kumimoji="1" lang="en-US" altLang="ja-JP" dirty="0"/>
              <a:t>)</a:t>
            </a:r>
            <a:r>
              <a:rPr kumimoji="1" lang="ja-JP" altLang="en-US" dirty="0"/>
              <a:t>が手汗でベタベタ</a:t>
            </a:r>
            <a:r>
              <a:rPr kumimoji="1" lang="en-US" altLang="ja-JP" dirty="0"/>
              <a:t>, </a:t>
            </a:r>
            <a:r>
              <a:rPr kumimoji="1" lang="ja-JP" altLang="en-US" dirty="0"/>
              <a:t>指先が冷たくなる。</a:t>
            </a:r>
            <a:endParaRPr kumimoji="1" lang="en-US" altLang="ja-JP" dirty="0"/>
          </a:p>
          <a:p>
            <a:r>
              <a:rPr kumimoji="1" lang="ja-JP" altLang="en-US" dirty="0"/>
              <a:t>また</a:t>
            </a:r>
            <a:r>
              <a:rPr kumimoji="1" lang="en-US" altLang="ja-JP" dirty="0"/>
              <a:t>, </a:t>
            </a:r>
            <a:r>
              <a:rPr kumimoji="1" lang="ja-JP" altLang="en-US" dirty="0"/>
              <a:t>授業中に眠くなってくると手がポカポカして</a:t>
            </a:r>
            <a:r>
              <a:rPr kumimoji="1" lang="en-US" altLang="ja-JP" dirty="0"/>
              <a:t>, </a:t>
            </a:r>
            <a:r>
              <a:rPr kumimoji="1" lang="ja-JP" altLang="en-US" dirty="0"/>
              <a:t>皮膚コンダクタンスも下降する。</a:t>
            </a:r>
            <a:endParaRPr kumimoji="1" lang="en-US" altLang="ja-JP" dirty="0"/>
          </a:p>
          <a:p>
            <a:endParaRPr kumimoji="1" lang="en-US" altLang="ja-JP" dirty="0"/>
          </a:p>
          <a:p>
            <a:r>
              <a:rPr kumimoji="1" lang="ja-JP" altLang="en-US" dirty="0"/>
              <a:t>これらは</a:t>
            </a:r>
            <a:r>
              <a:rPr kumimoji="1" lang="en-US" altLang="ja-JP" dirty="0"/>
              <a:t>, </a:t>
            </a:r>
            <a:r>
              <a:rPr kumimoji="1" lang="ja-JP" altLang="en-US" dirty="0"/>
              <a:t>自律神経機能の働きが影響しており</a:t>
            </a:r>
            <a:r>
              <a:rPr kumimoji="1" lang="en-US" altLang="ja-JP" dirty="0"/>
              <a:t>, </a:t>
            </a:r>
            <a:r>
              <a:rPr kumimoji="1" lang="ja-JP" altLang="en-US" dirty="0"/>
              <a:t>一般的にストレス場面では交感神経が優位になり</a:t>
            </a:r>
            <a:r>
              <a:rPr kumimoji="1" lang="en-US" altLang="ja-JP" dirty="0"/>
              <a:t>, </a:t>
            </a:r>
            <a:r>
              <a:rPr kumimoji="1" lang="ja-JP" altLang="en-US" dirty="0"/>
              <a:t>心拍数の増加。</a:t>
            </a:r>
            <a:endParaRPr kumimoji="1" lang="en-US" altLang="ja-JP" dirty="0"/>
          </a:p>
          <a:p>
            <a:r>
              <a:rPr kumimoji="1" lang="ja-JP" altLang="en-US" dirty="0"/>
              <a:t>対して</a:t>
            </a:r>
            <a:r>
              <a:rPr kumimoji="1" lang="en-US" altLang="ja-JP" dirty="0"/>
              <a:t>, </a:t>
            </a:r>
            <a:r>
              <a:rPr kumimoji="1" lang="ja-JP" altLang="en-US" dirty="0"/>
              <a:t>リラックス場面では</a:t>
            </a:r>
            <a:r>
              <a:rPr kumimoji="1" lang="en-US" altLang="ja-JP" dirty="0"/>
              <a:t>, </a:t>
            </a:r>
            <a:r>
              <a:rPr kumimoji="1" lang="ja-JP" altLang="en-US" dirty="0"/>
              <a:t>副交感神経系が優位になり</a:t>
            </a:r>
            <a:r>
              <a:rPr kumimoji="1" lang="en-US" altLang="ja-JP" dirty="0"/>
              <a:t>, </a:t>
            </a:r>
            <a:r>
              <a:rPr kumimoji="1" lang="ja-JP" altLang="en-US" dirty="0"/>
              <a:t>心拍数が低下します。</a:t>
            </a:r>
            <a:endParaRPr kumimoji="1" lang="en-US" altLang="ja-JP" dirty="0"/>
          </a:p>
          <a:p>
            <a:endParaRPr kumimoji="1" lang="en-US" altLang="ja-JP" dirty="0"/>
          </a:p>
          <a:p>
            <a:r>
              <a:rPr kumimoji="1" lang="ja-JP" altLang="en-US" dirty="0"/>
              <a:t>これらの詳細を次のスライドで説明していきます。</a:t>
            </a:r>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3</a:t>
            </a:fld>
            <a:endParaRPr kumimoji="1" lang="ja-JP" altLang="en-US"/>
          </a:p>
        </p:txBody>
      </p:sp>
    </p:spTree>
    <p:extLst>
      <p:ext uri="{BB962C8B-B14F-4D97-AF65-F5344CB8AC3E}">
        <p14:creationId xmlns:p14="http://schemas.microsoft.com/office/powerpoint/2010/main" val="35503253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a:t>
            </a:r>
            <a:r>
              <a:rPr kumimoji="1" lang="en-US" altLang="ja-JP" dirty="0"/>
              <a:t>, </a:t>
            </a:r>
            <a:r>
              <a:rPr kumimoji="1" lang="ja-JP" altLang="en-US" dirty="0"/>
              <a:t>今回使用する計測機を説明します。</a:t>
            </a:r>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22</a:t>
            </a:fld>
            <a:endParaRPr kumimoji="1" lang="ja-JP" altLang="en-US"/>
          </a:p>
        </p:txBody>
      </p:sp>
    </p:spTree>
    <p:extLst>
      <p:ext uri="{BB962C8B-B14F-4D97-AF65-F5344CB8AC3E}">
        <p14:creationId xmlns:p14="http://schemas.microsoft.com/office/powerpoint/2010/main" val="1240413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先ほどのスライド</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の</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通り、</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BF</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は潜在的な可能性を多く秘めた効果的な手法であ</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ります</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が、生体アンプが数十万・数百万円と高価な機材により</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その普及がコストという問題に</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よって</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阻まれています。</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r>
              <a:rPr lang="ja-JP" altLang="ja-JP" sz="1800" dirty="0">
                <a:effectLst/>
                <a:ea typeface="游明朝" panose="02020400000000000000" pitchFamily="18" charset="-128"/>
                <a:cs typeface="Times New Roman" panose="02020603050405020304" pitchFamily="18" charset="0"/>
              </a:rPr>
              <a:t>　本研究では、これに対する解決策として、オープンソースハードウェアの</a:t>
            </a:r>
            <a:r>
              <a:rPr lang="en-US" altLang="ja-JP" sz="1800" dirty="0">
                <a:effectLst/>
                <a:ea typeface="游明朝" panose="02020400000000000000" pitchFamily="18" charset="-128"/>
                <a:cs typeface="Times New Roman" panose="02020603050405020304" pitchFamily="18" charset="0"/>
              </a:rPr>
              <a:t>Arduino</a:t>
            </a:r>
            <a:r>
              <a:rPr lang="ja-JP" altLang="ja-JP" sz="1800" dirty="0">
                <a:effectLst/>
                <a:ea typeface="游明朝" panose="02020400000000000000" pitchFamily="18" charset="-128"/>
                <a:cs typeface="Times New Roman" panose="02020603050405020304" pitchFamily="18" charset="0"/>
              </a:rPr>
              <a:t>と</a:t>
            </a:r>
            <a:r>
              <a:rPr lang="en-US" altLang="ja-JP" sz="1800" dirty="0">
                <a:effectLst/>
                <a:ea typeface="游明朝" panose="02020400000000000000" pitchFamily="18" charset="-128"/>
                <a:cs typeface="Times New Roman" panose="02020603050405020304" pitchFamily="18" charset="0"/>
              </a:rPr>
              <a:t>3D</a:t>
            </a:r>
            <a:r>
              <a:rPr lang="ja-JP" altLang="ja-JP" sz="1800" dirty="0">
                <a:effectLst/>
                <a:ea typeface="游明朝" panose="02020400000000000000" pitchFamily="18" charset="-128"/>
                <a:cs typeface="Times New Roman" panose="02020603050405020304" pitchFamily="18" charset="0"/>
              </a:rPr>
              <a:t>プリンタなどのデジタルファブリケーション機器を活用し、自宅で容易に皮膚温</a:t>
            </a:r>
            <a:r>
              <a:rPr lang="en-US" altLang="ja-JP" sz="1800" dirty="0">
                <a:effectLst/>
                <a:ea typeface="游明朝" panose="02020400000000000000" pitchFamily="18" charset="-128"/>
                <a:cs typeface="Times New Roman" panose="02020603050405020304" pitchFamily="18" charset="0"/>
              </a:rPr>
              <a:t>BF</a:t>
            </a:r>
            <a:r>
              <a:rPr lang="ja-JP" altLang="ja-JP" sz="1800" dirty="0">
                <a:effectLst/>
                <a:ea typeface="游明朝" panose="02020400000000000000" pitchFamily="18" charset="-128"/>
                <a:cs typeface="Times New Roman" panose="02020603050405020304" pitchFamily="18" charset="0"/>
              </a:rPr>
              <a:t>訓練が行える新たな低コスト機器の試作を試みました。</a:t>
            </a:r>
            <a:endParaRPr lang="en-US" altLang="ja-JP" sz="1800" dirty="0">
              <a:effectLst/>
              <a:ea typeface="游明朝" panose="02020400000000000000" pitchFamily="18" charset="-128"/>
              <a:cs typeface="Times New Roman" panose="02020603050405020304" pitchFamily="18" charset="0"/>
            </a:endParaRPr>
          </a:p>
          <a:p>
            <a:endParaRPr kumimoji="1" lang="en-US" altLang="ja-JP" sz="1800" dirty="0">
              <a:effectLst/>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2DA45C84-1FDA-AA40-AABD-5174EFE884F0}" type="slidenum">
              <a:rPr kumimoji="1" lang="ja-JP" altLang="en-US" smtClean="0"/>
              <a:t>23</a:t>
            </a:fld>
            <a:endParaRPr kumimoji="1" lang="ja-JP" altLang="en-US"/>
          </a:p>
        </p:txBody>
      </p:sp>
    </p:spTree>
    <p:extLst>
      <p:ext uri="{BB962C8B-B14F-4D97-AF65-F5344CB8AC3E}">
        <p14:creationId xmlns:p14="http://schemas.microsoft.com/office/powerpoint/2010/main" val="2303091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本研究で試作した低コスト</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BF</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装置の要である</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Arduino</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型マイクロコンピュータについて紹介します。特徴としては、オープンソースハードウェアのため</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設計情報などが無料公開されていること。多種多様なセンサにも対応し、</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Bluetooth</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通信などが簡単に行える</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こと</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また</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コスト面</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では</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1</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台数千円とリーズナブル</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です</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r>
              <a:rPr lang="ja-JP" altLang="ja-JP" sz="1800" dirty="0">
                <a:effectLst/>
                <a:ea typeface="游明朝" panose="02020400000000000000" pitchFamily="18" charset="-128"/>
                <a:cs typeface="Times New Roman" panose="02020603050405020304" pitchFamily="18" charset="0"/>
              </a:rPr>
              <a:t>　下記図は本研究で用いた</a:t>
            </a:r>
            <a:r>
              <a:rPr lang="en-US" altLang="ja-JP" sz="1800" dirty="0">
                <a:effectLst/>
                <a:ea typeface="游明朝" panose="02020400000000000000" pitchFamily="18" charset="-128"/>
                <a:cs typeface="Times New Roman" panose="02020603050405020304" pitchFamily="18" charset="0"/>
              </a:rPr>
              <a:t>BF</a:t>
            </a:r>
            <a:r>
              <a:rPr lang="ja-JP" altLang="ja-JP" sz="1800" dirty="0">
                <a:effectLst/>
                <a:ea typeface="游明朝" panose="02020400000000000000" pitchFamily="18" charset="-128"/>
                <a:cs typeface="Times New Roman" panose="02020603050405020304" pitchFamily="18" charset="0"/>
              </a:rPr>
              <a:t>装置の簡単な仕組みとなっております。温度センサからマイコンにデータを入力し</a:t>
            </a:r>
            <a:r>
              <a:rPr lang="en-US" altLang="ja-JP" sz="1800" dirty="0">
                <a:effectLst/>
                <a:ea typeface="游明朝" panose="02020400000000000000" pitchFamily="18" charset="-128"/>
                <a:cs typeface="Times New Roman" panose="02020603050405020304" pitchFamily="18" charset="0"/>
              </a:rPr>
              <a:t>, </a:t>
            </a:r>
            <a:r>
              <a:rPr lang="ja-JP" altLang="ja-JP" sz="1800" dirty="0">
                <a:effectLst/>
                <a:ea typeface="游明朝" panose="02020400000000000000" pitchFamily="18" charset="-128"/>
                <a:cs typeface="Times New Roman" panose="02020603050405020304" pitchFamily="18" charset="0"/>
              </a:rPr>
              <a:t>それに応じて</a:t>
            </a:r>
            <a:r>
              <a:rPr lang="en-US" altLang="ja-JP" sz="1800" dirty="0">
                <a:effectLst/>
                <a:ea typeface="游明朝" panose="02020400000000000000" pitchFamily="18" charset="-128"/>
                <a:cs typeface="Times New Roman" panose="02020603050405020304" pitchFamily="18" charset="0"/>
              </a:rPr>
              <a:t>, </a:t>
            </a:r>
            <a:r>
              <a:rPr lang="ja-JP" altLang="en-US" sz="1800" dirty="0">
                <a:effectLst/>
                <a:ea typeface="游明朝" panose="02020400000000000000" pitchFamily="18" charset="-128"/>
                <a:cs typeface="Times New Roman" panose="02020603050405020304" pitchFamily="18" charset="0"/>
              </a:rPr>
              <a:t>スピーカーや</a:t>
            </a:r>
            <a:r>
              <a:rPr lang="en-US" altLang="ja-JP" sz="1800" dirty="0">
                <a:effectLst/>
                <a:ea typeface="游明朝" panose="02020400000000000000" pitchFamily="18" charset="-128"/>
                <a:cs typeface="Times New Roman" panose="02020603050405020304" pitchFamily="18" charset="0"/>
              </a:rPr>
              <a:t>LED</a:t>
            </a:r>
            <a:r>
              <a:rPr lang="ja-JP" altLang="en-US" sz="1800" dirty="0">
                <a:effectLst/>
                <a:ea typeface="游明朝" panose="02020400000000000000" pitchFamily="18" charset="-128"/>
                <a:cs typeface="Times New Roman" panose="02020603050405020304" pitchFamily="18" charset="0"/>
              </a:rPr>
              <a:t>といった</a:t>
            </a:r>
            <a:r>
              <a:rPr lang="ja-JP" altLang="ja-JP" sz="1800" dirty="0">
                <a:effectLst/>
                <a:ea typeface="游明朝" panose="02020400000000000000" pitchFamily="18" charset="-128"/>
                <a:cs typeface="Times New Roman" panose="02020603050405020304" pitchFamily="18" charset="0"/>
              </a:rPr>
              <a:t>各種</a:t>
            </a:r>
            <a:r>
              <a:rPr lang="en-US" altLang="ja-JP" sz="1800" dirty="0">
                <a:effectLst/>
                <a:ea typeface="游明朝" panose="02020400000000000000" pitchFamily="18" charset="-128"/>
                <a:cs typeface="Times New Roman" panose="02020603050405020304" pitchFamily="18" charset="0"/>
              </a:rPr>
              <a:t>FB</a:t>
            </a:r>
            <a:r>
              <a:rPr lang="ja-JP" altLang="en-US" sz="1800" dirty="0">
                <a:effectLst/>
                <a:ea typeface="游明朝" panose="02020400000000000000" pitchFamily="18" charset="-128"/>
                <a:cs typeface="Times New Roman" panose="02020603050405020304" pitchFamily="18" charset="0"/>
              </a:rPr>
              <a:t>が</a:t>
            </a:r>
            <a:r>
              <a:rPr lang="ja-JP" altLang="ja-JP" sz="1800" dirty="0">
                <a:effectLst/>
                <a:ea typeface="游明朝" panose="02020400000000000000" pitchFamily="18" charset="-128"/>
                <a:cs typeface="Times New Roman" panose="02020603050405020304" pitchFamily="18" charset="0"/>
              </a:rPr>
              <a:t>機能します。</a:t>
            </a:r>
            <a:endParaRPr kumimoji="1" lang="ja-JP" altLang="en-US" dirty="0"/>
          </a:p>
        </p:txBody>
      </p:sp>
      <p:sp>
        <p:nvSpPr>
          <p:cNvPr id="4" name="スライド番号プレースホルダー 3"/>
          <p:cNvSpPr>
            <a:spLocks noGrp="1"/>
          </p:cNvSpPr>
          <p:nvPr>
            <p:ph type="sldNum" sz="quarter" idx="5"/>
          </p:nvPr>
        </p:nvSpPr>
        <p:spPr/>
        <p:txBody>
          <a:bodyPr/>
          <a:lstStyle/>
          <a:p>
            <a:fld id="{2DA45C84-1FDA-AA40-AABD-5174EFE884F0}" type="slidenum">
              <a:rPr kumimoji="1" lang="ja-JP" altLang="en-US" smtClean="0"/>
              <a:t>24</a:t>
            </a:fld>
            <a:endParaRPr kumimoji="1" lang="ja-JP" altLang="en-US"/>
          </a:p>
        </p:txBody>
      </p:sp>
    </p:spTree>
    <p:extLst>
      <p:ext uri="{BB962C8B-B14F-4D97-AF65-F5344CB8AC3E}">
        <p14:creationId xmlns:p14="http://schemas.microsoft.com/office/powerpoint/2010/main" val="4845755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続いて</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ソフトウェアの説明に移ります。長野</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(2022)</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BF</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プログラムを</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改良し</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Arduino</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開発環境でプログラムを作成</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しました</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近年話題になっている</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ChatGPT</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を用</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い</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ることで</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プログラム</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が</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改造できます。例として</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「スライドスイッチを用いて</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パターン</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の場合</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FB</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有り</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パターン</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B</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の場合</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FB</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なし</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にするプログラムを作成してください</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とプロンプトを書くことで</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スイッチから</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FB</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有無の切り替え</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が行えます</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その他</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各パーツの接続位置やプログラム内のエラーなど様々な問題が対処可能</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です</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p>
        </p:txBody>
      </p:sp>
      <p:sp>
        <p:nvSpPr>
          <p:cNvPr id="4" name="スライド番号プレースホルダー 3"/>
          <p:cNvSpPr>
            <a:spLocks noGrp="1"/>
          </p:cNvSpPr>
          <p:nvPr>
            <p:ph type="sldNum" sz="quarter" idx="5"/>
          </p:nvPr>
        </p:nvSpPr>
        <p:spPr/>
        <p:txBody>
          <a:bodyPr/>
          <a:lstStyle/>
          <a:p>
            <a:fld id="{2DA45C84-1FDA-AA40-AABD-5174EFE884F0}" type="slidenum">
              <a:rPr kumimoji="1" lang="ja-JP" altLang="en-US" smtClean="0"/>
              <a:t>25</a:t>
            </a:fld>
            <a:endParaRPr kumimoji="1" lang="ja-JP" altLang="en-US"/>
          </a:p>
        </p:txBody>
      </p:sp>
    </p:spTree>
    <p:extLst>
      <p:ext uri="{BB962C8B-B14F-4D97-AF65-F5344CB8AC3E}">
        <p14:creationId xmlns:p14="http://schemas.microsoft.com/office/powerpoint/2010/main" val="2756641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dirty="0">
                <a:effectLst/>
                <a:ea typeface="游明朝" panose="02020400000000000000" pitchFamily="18" charset="-128"/>
                <a:cs typeface="Times New Roman" panose="02020603050405020304" pitchFamily="18" charset="0"/>
              </a:rPr>
              <a:t>（デジタルファブリケーション：</a:t>
            </a:r>
            <a:r>
              <a:rPr lang="ja-JP" altLang="ja-JP" sz="1800" b="0" dirty="0"/>
              <a:t>デジタルデータをもとに創造物を制作する技術のこと</a:t>
            </a:r>
            <a:r>
              <a:rPr kumimoji="1" lang="ja-JP" altLang="en-US" sz="1200" dirty="0">
                <a:effectLst/>
                <a:ea typeface="游明朝" panose="02020400000000000000" pitchFamily="18" charset="-128"/>
                <a:cs typeface="Times New Roman" panose="02020603050405020304" pitchFamily="18" charset="0"/>
              </a:rPr>
              <a:t>）</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注力点の１つ目として、「持ち運びが可能なストラップ型装置」が挙げられます。デジタルファブリケーションの切削マシーンや</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3D</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プリンタを活用することで実現可能になりました。最初にブレッドボードから</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BF</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装置の回路を確認し、これを基に切削マシーンから基盤を作成。最後に、各パーツをはんだ付けして、</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BF</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装置</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を</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コンパクトに</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し</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ます。</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　これをもとに</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装置を採寸し、デザインを考え、</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3D</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プリンタ</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で</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ケース</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を</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作成し</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持ち運び</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可能な</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BF</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装置を作成しました。</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デジタルファブリケーション：</a:t>
            </a:r>
            <a:r>
              <a:rPr lang="ja-JP" altLang="en-US" dirty="0">
                <a:solidFill>
                  <a:srgbClr val="FF0000"/>
                </a:solidFill>
              </a:rPr>
              <a:t>コンピュータと接続された工作機械</a:t>
            </a:r>
            <a:r>
              <a:rPr lang="ja-JP" altLang="en-US" dirty="0"/>
              <a:t>を用いて、様々な素材を加工したり成型したりする技術</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2DA45C84-1FDA-AA40-AABD-5174EFE884F0}" type="slidenum">
              <a:rPr kumimoji="1" lang="ja-JP" altLang="en-US" smtClean="0"/>
              <a:t>26</a:t>
            </a:fld>
            <a:endParaRPr kumimoji="1" lang="ja-JP" altLang="en-US"/>
          </a:p>
        </p:txBody>
      </p:sp>
    </p:spTree>
    <p:extLst>
      <p:ext uri="{BB962C8B-B14F-4D97-AF65-F5344CB8AC3E}">
        <p14:creationId xmlns:p14="http://schemas.microsoft.com/office/powerpoint/2010/main" val="687302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電子部品を販売している秋月電子のみで</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温度センサなど</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BF</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装置のパーツ一式が購入可能でした。しかし</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マイコンに関しては半導体高騰の影響により</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1,480</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円と値上がりしましたが</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他パーツは数百円</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数十円</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程度と安価で入手容易なパーツでした。</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r>
              <a:rPr lang="ja-JP" altLang="en-US" sz="1800" dirty="0">
                <a:effectLst/>
                <a:ea typeface="游明朝" panose="02020400000000000000" pitchFamily="18" charset="-128"/>
                <a:cs typeface="Times New Roman" panose="02020603050405020304" pitchFamily="18" charset="0"/>
              </a:rPr>
              <a:t>　</a:t>
            </a:r>
            <a:r>
              <a:rPr lang="en-US" altLang="ja-JP" sz="1800" dirty="0">
                <a:effectLst/>
                <a:ea typeface="游明朝" panose="02020400000000000000" pitchFamily="18" charset="-128"/>
                <a:cs typeface="Times New Roman" panose="02020603050405020304" pitchFamily="18" charset="0"/>
              </a:rPr>
              <a:t>BF</a:t>
            </a:r>
            <a:r>
              <a:rPr lang="ja-JP" altLang="ja-JP" sz="1800" dirty="0">
                <a:effectLst/>
                <a:ea typeface="游明朝" panose="02020400000000000000" pitchFamily="18" charset="-128"/>
                <a:cs typeface="Times New Roman" panose="02020603050405020304" pitchFamily="18" charset="0"/>
              </a:rPr>
              <a:t>装置</a:t>
            </a:r>
            <a:r>
              <a:rPr lang="en-US" altLang="ja-JP" sz="1800" dirty="0">
                <a:effectLst/>
                <a:ea typeface="游明朝" panose="02020400000000000000" pitchFamily="18" charset="-128"/>
                <a:cs typeface="Times New Roman" panose="02020603050405020304" pitchFamily="18" charset="0"/>
              </a:rPr>
              <a:t>1</a:t>
            </a:r>
            <a:r>
              <a:rPr lang="ja-JP" altLang="ja-JP" sz="1800" dirty="0">
                <a:effectLst/>
                <a:ea typeface="游明朝" panose="02020400000000000000" pitchFamily="18" charset="-128"/>
                <a:cs typeface="Times New Roman" panose="02020603050405020304" pitchFamily="18" charset="0"/>
              </a:rPr>
              <a:t>台当たりの作成費用が</a:t>
            </a:r>
            <a:r>
              <a:rPr lang="ja-JP" altLang="ja-JP" sz="1800" u="sng" dirty="0">
                <a:effectLst/>
                <a:ea typeface="游明朝" panose="02020400000000000000" pitchFamily="18" charset="-128"/>
                <a:cs typeface="Times New Roman" panose="02020603050405020304" pitchFamily="18" charset="0"/>
              </a:rPr>
              <a:t>総額</a:t>
            </a:r>
            <a:r>
              <a:rPr lang="en-US" altLang="ja-JP" sz="1800" u="sng" dirty="0">
                <a:effectLst/>
                <a:ea typeface="游明朝" panose="02020400000000000000" pitchFamily="18" charset="-128"/>
                <a:cs typeface="Times New Roman" panose="02020603050405020304" pitchFamily="18" charset="0"/>
              </a:rPr>
              <a:t>3,180</a:t>
            </a:r>
            <a:r>
              <a:rPr lang="ja-JP" altLang="ja-JP" sz="1800" u="sng" dirty="0">
                <a:effectLst/>
                <a:ea typeface="游明朝" panose="02020400000000000000" pitchFamily="18" charset="-128"/>
                <a:cs typeface="Times New Roman" panose="02020603050405020304" pitchFamily="18" charset="0"/>
              </a:rPr>
              <a:t>円</a:t>
            </a:r>
            <a:r>
              <a:rPr lang="ja-JP" altLang="ja-JP" sz="1800" dirty="0">
                <a:effectLst/>
                <a:ea typeface="游明朝" panose="02020400000000000000" pitchFamily="18" charset="-128"/>
                <a:cs typeface="Times New Roman" panose="02020603050405020304" pitchFamily="18" charset="0"/>
              </a:rPr>
              <a:t>程度と低コストで作成することが可能であり</a:t>
            </a:r>
            <a:r>
              <a:rPr lang="en-US" altLang="ja-JP" sz="1800" dirty="0">
                <a:effectLst/>
                <a:ea typeface="游明朝" panose="02020400000000000000" pitchFamily="18" charset="-128"/>
                <a:cs typeface="Times New Roman" panose="02020603050405020304" pitchFamily="18" charset="0"/>
              </a:rPr>
              <a:t>, </a:t>
            </a:r>
            <a:r>
              <a:rPr lang="ja-JP" altLang="ja-JP" sz="1800" dirty="0">
                <a:effectLst/>
                <a:ea typeface="游明朝" panose="02020400000000000000" pitchFamily="18" charset="-128"/>
                <a:cs typeface="Times New Roman" panose="02020603050405020304" pitchFamily="18" charset="0"/>
              </a:rPr>
              <a:t>右画像のように</a:t>
            </a:r>
            <a:r>
              <a:rPr lang="ja-JP" altLang="en-US" sz="1800" dirty="0">
                <a:effectLst/>
                <a:ea typeface="游明朝" panose="02020400000000000000" pitchFamily="18" charset="-128"/>
                <a:cs typeface="Times New Roman" panose="02020603050405020304" pitchFamily="18" charset="0"/>
              </a:rPr>
              <a:t>装置が</a:t>
            </a:r>
            <a:r>
              <a:rPr lang="ja-JP" altLang="ja-JP" sz="1800" dirty="0">
                <a:effectLst/>
                <a:ea typeface="游明朝" panose="02020400000000000000" pitchFamily="18" charset="-128"/>
                <a:cs typeface="Times New Roman" panose="02020603050405020304" pitchFamily="18" charset="0"/>
              </a:rPr>
              <a:t>量産可能でした。</a:t>
            </a:r>
            <a:endParaRPr kumimoji="1" lang="ja-JP" altLang="en-US" dirty="0"/>
          </a:p>
        </p:txBody>
      </p:sp>
      <p:sp>
        <p:nvSpPr>
          <p:cNvPr id="4" name="スライド番号プレースホルダー 3"/>
          <p:cNvSpPr>
            <a:spLocks noGrp="1"/>
          </p:cNvSpPr>
          <p:nvPr>
            <p:ph type="sldNum" sz="quarter" idx="5"/>
          </p:nvPr>
        </p:nvSpPr>
        <p:spPr/>
        <p:txBody>
          <a:bodyPr/>
          <a:lstStyle/>
          <a:p>
            <a:fld id="{2DA45C84-1FDA-AA40-AABD-5174EFE884F0}" type="slidenum">
              <a:rPr kumimoji="1" lang="ja-JP" altLang="en-US" smtClean="0"/>
              <a:t>27</a:t>
            </a:fld>
            <a:endParaRPr kumimoji="1" lang="ja-JP" altLang="en-US"/>
          </a:p>
        </p:txBody>
      </p:sp>
    </p:spTree>
    <p:extLst>
      <p:ext uri="{BB962C8B-B14F-4D97-AF65-F5344CB8AC3E}">
        <p14:creationId xmlns:p14="http://schemas.microsoft.com/office/powerpoint/2010/main" val="32905555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動画リンク：</a:t>
            </a:r>
            <a:r>
              <a:rPr kumimoji="1" lang="en-US" altLang="ja-JP" dirty="0"/>
              <a:t>https://youtu.be/yK9ogmsgc9o?si=163EeXpjGSXsrb7n</a:t>
            </a:r>
            <a:endParaRPr kumimoji="1" lang="ja-JP" altLang="en-US" dirty="0"/>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28</a:t>
            </a:fld>
            <a:endParaRPr kumimoji="1" lang="ja-JP" altLang="en-US"/>
          </a:p>
        </p:txBody>
      </p:sp>
    </p:spTree>
    <p:extLst>
      <p:ext uri="{BB962C8B-B14F-4D97-AF65-F5344CB8AC3E}">
        <p14:creationId xmlns:p14="http://schemas.microsoft.com/office/powerpoint/2010/main" val="3075717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心と心拍ということで心理学の中でもメジャーなものなのですが</a:t>
            </a:r>
            <a:r>
              <a:rPr kumimoji="1" lang="en-US" altLang="ja-JP" dirty="0"/>
              <a:t>, </a:t>
            </a:r>
            <a:r>
              <a:rPr kumimoji="1" lang="ja-JP" altLang="en-US" dirty="0"/>
              <a:t>アリストテレスの時代から「心の機能は心臓にある」と考えられていました。</a:t>
            </a:r>
            <a:endParaRPr kumimoji="1" lang="en-US" altLang="ja-JP" dirty="0"/>
          </a:p>
          <a:p>
            <a:r>
              <a:rPr kumimoji="1" lang="ja-JP" altLang="en-US" dirty="0"/>
              <a:t>ブロークンハートなど現在まで残っており</a:t>
            </a:r>
            <a:r>
              <a:rPr kumimoji="1" lang="en-US" altLang="ja-JP" dirty="0"/>
              <a:t>, </a:t>
            </a:r>
            <a:r>
              <a:rPr kumimoji="1" lang="ja-JP" altLang="en-US" dirty="0"/>
              <a:t>我々の心と心臓は密接に関わっていることがわかります。</a:t>
            </a:r>
            <a:endParaRPr kumimoji="1" lang="en-US" altLang="ja-JP" dirty="0"/>
          </a:p>
          <a:p>
            <a:endParaRPr kumimoji="1" lang="en-US" altLang="ja-JP" dirty="0"/>
          </a:p>
          <a:p>
            <a:r>
              <a:rPr kumimoji="1" lang="ja-JP" altLang="en-US" dirty="0"/>
              <a:t>例えば</a:t>
            </a:r>
            <a:r>
              <a:rPr kumimoji="1" lang="en-US" altLang="ja-JP" dirty="0"/>
              <a:t>, </a:t>
            </a:r>
            <a:r>
              <a:rPr kumimoji="1" lang="ja-JP" altLang="en-US" dirty="0"/>
              <a:t>車の運転や飛行機を着陸させるとき</a:t>
            </a:r>
            <a:r>
              <a:rPr kumimoji="1" lang="en-US" altLang="ja-JP" dirty="0"/>
              <a:t>, </a:t>
            </a:r>
            <a:r>
              <a:rPr kumimoji="1" lang="ja-JP" altLang="en-US" dirty="0"/>
              <a:t>ギャンブルなども心拍が上昇します。</a:t>
            </a:r>
            <a:endParaRPr kumimoji="1" lang="en-US" altLang="ja-JP" dirty="0"/>
          </a:p>
          <a:p>
            <a:r>
              <a:rPr kumimoji="1" lang="ja-JP" altLang="en-US" dirty="0"/>
              <a:t>こういった面から</a:t>
            </a:r>
            <a:r>
              <a:rPr kumimoji="1" lang="en-US" altLang="ja-JP" dirty="0"/>
              <a:t>, </a:t>
            </a:r>
            <a:r>
              <a:rPr kumimoji="1" lang="ja-JP" altLang="en-US" dirty="0"/>
              <a:t>「心拍数</a:t>
            </a:r>
            <a:r>
              <a:rPr kumimoji="1" lang="en-US" altLang="ja-JP" dirty="0"/>
              <a:t>=</a:t>
            </a:r>
            <a:r>
              <a:rPr kumimoji="1" lang="ja-JP" altLang="en-US" dirty="0"/>
              <a:t>心の指標か？」と問われると難しい側面があります。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5</a:t>
            </a:fld>
            <a:endParaRPr kumimoji="1" lang="ja-JP" altLang="en-US"/>
          </a:p>
        </p:txBody>
      </p:sp>
    </p:spTree>
    <p:extLst>
      <p:ext uri="{BB962C8B-B14F-4D97-AF65-F5344CB8AC3E}">
        <p14:creationId xmlns:p14="http://schemas.microsoft.com/office/powerpoint/2010/main" val="3587391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右上の猫の状態について、聞いたことがあるっていう人がいるかもしれませんが</a:t>
            </a:r>
            <a:r>
              <a:rPr kumimoji="1" lang="en-US" altLang="ja-JP" dirty="0"/>
              <a:t>, </a:t>
            </a:r>
            <a:r>
              <a:rPr kumimoji="1" lang="ja-JP" altLang="en-US" dirty="0"/>
              <a:t>この状況を「闘争逃走反応」といいます。</a:t>
            </a:r>
            <a:endParaRPr kumimoji="1" lang="en-US" altLang="ja-JP" dirty="0"/>
          </a:p>
          <a:p>
            <a:r>
              <a:rPr kumimoji="1" lang="ja-JP" altLang="en-US" dirty="0"/>
              <a:t>ジャングルで</a:t>
            </a:r>
            <a:r>
              <a:rPr kumimoji="1" lang="en-US" altLang="ja-JP" dirty="0"/>
              <a:t>, </a:t>
            </a:r>
            <a:r>
              <a:rPr kumimoji="1" lang="ja-JP" altLang="en-US" dirty="0"/>
              <a:t>草食動物が肉食動物に遭遇した際に</a:t>
            </a:r>
            <a:r>
              <a:rPr kumimoji="1" lang="en-US" altLang="ja-JP" dirty="0"/>
              <a:t>, </a:t>
            </a:r>
            <a:r>
              <a:rPr kumimoji="1" lang="ja-JP" altLang="en-US" dirty="0"/>
              <a:t>「戦うか」あるいは「逃げるか」といった反応になります。</a:t>
            </a:r>
            <a:endParaRPr kumimoji="1" lang="en-US" altLang="ja-JP" dirty="0"/>
          </a:p>
          <a:p>
            <a:endParaRPr kumimoji="1" lang="en-US" altLang="ja-JP" dirty="0"/>
          </a:p>
          <a:p>
            <a:r>
              <a:rPr kumimoji="1" lang="ja-JP" altLang="en-US" dirty="0"/>
              <a:t>こういった状況では</a:t>
            </a:r>
            <a:r>
              <a:rPr kumimoji="1" lang="en-US" altLang="ja-JP" dirty="0"/>
              <a:t>, </a:t>
            </a:r>
            <a:r>
              <a:rPr kumimoji="1" lang="ja-JP" altLang="en-US" dirty="0"/>
              <a:t>非常時に心拍数を上昇させることによって</a:t>
            </a:r>
            <a:r>
              <a:rPr kumimoji="1" lang="en-US" altLang="ja-JP" dirty="0"/>
              <a:t>, </a:t>
            </a:r>
            <a:r>
              <a:rPr kumimoji="1" lang="ja-JP" altLang="en-US" dirty="0"/>
              <a:t>運動機能の向上や多量出血を未然に防ぐことができます。</a:t>
            </a:r>
            <a:endParaRPr kumimoji="1" lang="en-US" altLang="ja-JP" dirty="0"/>
          </a:p>
          <a:p>
            <a:r>
              <a:rPr kumimoji="1" lang="ja-JP" altLang="en-US" dirty="0"/>
              <a:t>ここからわかることは</a:t>
            </a:r>
            <a:r>
              <a:rPr kumimoji="1" lang="en-US" altLang="ja-JP" dirty="0"/>
              <a:t>, </a:t>
            </a:r>
            <a:r>
              <a:rPr kumimoji="1" lang="ja-JP" altLang="en-US" dirty="0"/>
              <a:t>心臓血管系の反応は</a:t>
            </a:r>
            <a:r>
              <a:rPr kumimoji="1" lang="en-US" altLang="ja-JP" dirty="0"/>
              <a:t>, </a:t>
            </a:r>
            <a:r>
              <a:rPr kumimoji="1" lang="ja-JP" altLang="en-US" dirty="0"/>
              <a:t>生物的な意味があること。</a:t>
            </a:r>
            <a:endParaRPr kumimoji="1" lang="en-US" altLang="ja-JP" dirty="0"/>
          </a:p>
          <a:p>
            <a:r>
              <a:rPr kumimoji="1" lang="ja-JP" altLang="en-US" dirty="0"/>
              <a:t>また</a:t>
            </a:r>
            <a:r>
              <a:rPr kumimoji="1" lang="en-US" altLang="ja-JP" dirty="0"/>
              <a:t>, </a:t>
            </a:r>
            <a:r>
              <a:rPr kumimoji="1" lang="ja-JP" altLang="en-US" dirty="0"/>
              <a:t>心臓や血管は我々が生きるための器官であり</a:t>
            </a:r>
            <a:r>
              <a:rPr kumimoji="1" lang="en-US" altLang="ja-JP" dirty="0"/>
              <a:t>, </a:t>
            </a:r>
            <a:r>
              <a:rPr kumimoji="1" lang="ja-JP" altLang="en-US" dirty="0"/>
              <a:t>心の状態を必ずしも知らせてくれるための道具ではないことがわかります。</a:t>
            </a:r>
            <a:endParaRPr kumimoji="1" lang="en-US" altLang="ja-JP" dirty="0"/>
          </a:p>
          <a:p>
            <a:endParaRPr kumimoji="1" lang="en-US" altLang="ja-JP" dirty="0"/>
          </a:p>
          <a:p>
            <a:r>
              <a:rPr kumimoji="1" lang="ja-JP" altLang="en-US" dirty="0"/>
              <a:t>そのため</a:t>
            </a:r>
            <a:r>
              <a:rPr kumimoji="1" lang="en-US" altLang="ja-JP" dirty="0"/>
              <a:t>, </a:t>
            </a:r>
            <a:r>
              <a:rPr kumimoji="1" lang="ja-JP" altLang="en-US" dirty="0"/>
              <a:t>心臓は心のなんらかの表現にはなりますが</a:t>
            </a:r>
            <a:r>
              <a:rPr kumimoji="1" lang="en-US" altLang="ja-JP" dirty="0"/>
              <a:t>, </a:t>
            </a:r>
            <a:r>
              <a:rPr kumimoji="1" lang="ja-JP" altLang="en-US" dirty="0"/>
              <a:t>「心拍数が低下」したからといって</a:t>
            </a:r>
            <a:r>
              <a:rPr kumimoji="1" lang="en-US" altLang="ja-JP" dirty="0"/>
              <a:t>, </a:t>
            </a:r>
            <a:r>
              <a:rPr kumimoji="1" lang="ja-JP" altLang="en-US" dirty="0"/>
              <a:t>必ずしもリラックスしているとは限らないため</a:t>
            </a:r>
            <a:r>
              <a:rPr kumimoji="1" lang="en-US" altLang="ja-JP" dirty="0"/>
              <a:t>, </a:t>
            </a:r>
            <a:r>
              <a:rPr kumimoji="1" lang="ja-JP" altLang="en-US" dirty="0"/>
              <a:t>皮膚コンダクタンスなど様々な指標と得られたデータを解釈する必要があります。</a:t>
            </a:r>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6</a:t>
            </a:fld>
            <a:endParaRPr kumimoji="1" lang="ja-JP" altLang="en-US"/>
          </a:p>
        </p:txBody>
      </p:sp>
    </p:spTree>
    <p:extLst>
      <p:ext uri="{BB962C8B-B14F-4D97-AF65-F5344CB8AC3E}">
        <p14:creationId xmlns:p14="http://schemas.microsoft.com/office/powerpoint/2010/main" val="2006296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実際に</a:t>
            </a:r>
            <a:r>
              <a:rPr kumimoji="1" lang="en-US" altLang="ja-JP" dirty="0"/>
              <a:t>, </a:t>
            </a:r>
            <a:r>
              <a:rPr kumimoji="1" lang="ja-JP" altLang="en-US" dirty="0"/>
              <a:t>心拍数を計測した研究例を紹介します。</a:t>
            </a:r>
            <a:endParaRPr kumimoji="1" lang="en-US" altLang="ja-JP" dirty="0"/>
          </a:p>
          <a:p>
            <a:r>
              <a:rPr kumimoji="1" lang="ja-JP" altLang="en-US" dirty="0"/>
              <a:t>一つ目に</a:t>
            </a:r>
            <a:r>
              <a:rPr kumimoji="1" lang="en-US" altLang="ja-JP" dirty="0"/>
              <a:t>, </a:t>
            </a:r>
            <a:r>
              <a:rPr kumimoji="1" lang="ja-JP" altLang="en-US" dirty="0"/>
              <a:t>格闘ゲームである「ストリートファイター」を実験刺激として</a:t>
            </a:r>
            <a:r>
              <a:rPr kumimoji="1" lang="en-US" altLang="ja-JP" dirty="0"/>
              <a:t>, </a:t>
            </a:r>
            <a:r>
              <a:rPr kumimoji="1" lang="ja-JP" altLang="en-US" dirty="0"/>
              <a:t>対戦相手の違いが心拍数に与える影響について検討したものです。</a:t>
            </a:r>
            <a:endParaRPr kumimoji="1" lang="en-US" altLang="ja-JP" dirty="0"/>
          </a:p>
          <a:p>
            <a:endParaRPr kumimoji="1" lang="en-US" altLang="ja-JP" dirty="0"/>
          </a:p>
          <a:p>
            <a:r>
              <a:rPr kumimoji="1" lang="ja-JP" altLang="en-US" dirty="0"/>
              <a:t>格闘ゲームは</a:t>
            </a:r>
            <a:r>
              <a:rPr kumimoji="1" lang="en-US" altLang="ja-JP" dirty="0"/>
              <a:t>, </a:t>
            </a:r>
            <a:r>
              <a:rPr kumimoji="1" lang="ja-JP" altLang="en-US" dirty="0"/>
              <a:t>白熱したバトルになりやすく</a:t>
            </a:r>
            <a:r>
              <a:rPr kumimoji="1" lang="en-US" altLang="ja-JP" dirty="0"/>
              <a:t>, </a:t>
            </a:r>
            <a:r>
              <a:rPr kumimoji="1" lang="ja-JP" altLang="en-US" dirty="0"/>
              <a:t>主観的に心臓が早くなるのを感じやすいです。</a:t>
            </a:r>
            <a:endParaRPr kumimoji="1" lang="en-US" altLang="ja-JP" dirty="0"/>
          </a:p>
          <a:p>
            <a:r>
              <a:rPr kumimoji="1" lang="ja-JP" altLang="en-US" dirty="0"/>
              <a:t>グラフを見ると</a:t>
            </a:r>
            <a:r>
              <a:rPr kumimoji="1" lang="en-US" altLang="ja-JP" dirty="0"/>
              <a:t>, </a:t>
            </a:r>
            <a:r>
              <a:rPr kumimoji="1" lang="ja-JP" altLang="en-US" dirty="0"/>
              <a:t>結果は一目瞭然で</a:t>
            </a:r>
            <a:r>
              <a:rPr kumimoji="1" lang="en-US" altLang="ja-JP" dirty="0"/>
              <a:t>, CPU</a:t>
            </a:r>
            <a:r>
              <a:rPr kumimoji="1" lang="ja-JP" altLang="en-US" dirty="0"/>
              <a:t>や一人で技の練習をしているよりも</a:t>
            </a:r>
            <a:r>
              <a:rPr kumimoji="1" lang="en-US" altLang="ja-JP" dirty="0"/>
              <a:t>, </a:t>
            </a:r>
            <a:r>
              <a:rPr kumimoji="1" lang="ja-JP" altLang="en-US" dirty="0"/>
              <a:t>対人で心拍が非常に上がりやすいということが見てとれます。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7</a:t>
            </a:fld>
            <a:endParaRPr kumimoji="1" lang="ja-JP" altLang="en-US"/>
          </a:p>
        </p:txBody>
      </p:sp>
    </p:spTree>
    <p:extLst>
      <p:ext uri="{BB962C8B-B14F-4D97-AF65-F5344CB8AC3E}">
        <p14:creationId xmlns:p14="http://schemas.microsoft.com/office/powerpoint/2010/main" val="527961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皮膚コンダクタンスにおいても対人で上がりやすいです。</a:t>
            </a:r>
            <a:endParaRPr kumimoji="1" lang="en-US" altLang="ja-JP" dirty="0"/>
          </a:p>
          <a:p>
            <a:r>
              <a:rPr kumimoji="1" lang="ja-JP" altLang="en-US" dirty="0"/>
              <a:t>特に心臓は対人的な要素で上がりやすいことがわかります。</a:t>
            </a:r>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8</a:t>
            </a:fld>
            <a:endParaRPr kumimoji="1" lang="ja-JP" altLang="en-US"/>
          </a:p>
        </p:txBody>
      </p:sp>
    </p:spTree>
    <p:extLst>
      <p:ext uri="{BB962C8B-B14F-4D97-AF65-F5344CB8AC3E}">
        <p14:creationId xmlns:p14="http://schemas.microsoft.com/office/powerpoint/2010/main" val="836738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二つ目の研究例が</a:t>
            </a:r>
            <a:r>
              <a:rPr kumimoji="1" lang="en-US" altLang="ja-JP" dirty="0"/>
              <a:t>, CM</a:t>
            </a:r>
            <a:r>
              <a:rPr kumimoji="1" lang="ja-JP" altLang="en-US" dirty="0"/>
              <a:t>視聴時の生体反応についての検討です。</a:t>
            </a:r>
            <a:endParaRPr kumimoji="1" lang="en-US" altLang="ja-JP" dirty="0"/>
          </a:p>
          <a:p>
            <a:endParaRPr kumimoji="1" lang="en-US" altLang="ja-JP" dirty="0"/>
          </a:p>
          <a:p>
            <a:r>
              <a:rPr kumimoji="1" lang="ja-JP" altLang="en-US" dirty="0"/>
              <a:t>おそらく</a:t>
            </a:r>
            <a:r>
              <a:rPr kumimoji="1" lang="en-US" altLang="ja-JP" dirty="0"/>
              <a:t>, </a:t>
            </a:r>
            <a:r>
              <a:rPr kumimoji="1" lang="ja-JP" altLang="en-US" dirty="0"/>
              <a:t>こちらの動画を見たことがあるって方がいらっしゃるかもしれません。</a:t>
            </a:r>
            <a:r>
              <a:rPr kumimoji="1" lang="en-US" altLang="ja-JP" dirty="0"/>
              <a:t>(</a:t>
            </a:r>
            <a:r>
              <a:rPr kumimoji="1" lang="ja-JP" altLang="en-US" dirty="0"/>
              <a:t>動画視聴</a:t>
            </a:r>
            <a:r>
              <a:rPr kumimoji="1" lang="en-US" altLang="ja-JP" dirty="0"/>
              <a:t>)</a:t>
            </a:r>
          </a:p>
          <a:p>
            <a:r>
              <a:rPr kumimoji="1" lang="en-US" altLang="ja-JP" dirty="0"/>
              <a:t>CM</a:t>
            </a:r>
            <a:r>
              <a:rPr kumimoji="1" lang="ja-JP" altLang="en-US" dirty="0"/>
              <a:t>の種類としては</a:t>
            </a:r>
            <a:r>
              <a:rPr kumimoji="1" lang="en-US" altLang="ja-JP" dirty="0"/>
              <a:t>, </a:t>
            </a:r>
            <a:r>
              <a:rPr kumimoji="1" lang="ja-JP" altLang="en-US" dirty="0"/>
              <a:t>先ほどのフィッツ</a:t>
            </a:r>
            <a:r>
              <a:rPr kumimoji="1" lang="en-US" altLang="ja-JP" dirty="0"/>
              <a:t>, </a:t>
            </a:r>
            <a:r>
              <a:rPr kumimoji="1" lang="ja-JP" altLang="en-US" dirty="0"/>
              <a:t>新垣さんの十六茶</a:t>
            </a:r>
            <a:r>
              <a:rPr kumimoji="1" lang="en-US" altLang="ja-JP" dirty="0"/>
              <a:t>, </a:t>
            </a:r>
            <a:r>
              <a:rPr kumimoji="1" lang="ja-JP" altLang="en-US" dirty="0"/>
              <a:t>福山さんのビールの</a:t>
            </a:r>
            <a:r>
              <a:rPr kumimoji="1" lang="en-US" altLang="ja-JP" dirty="0"/>
              <a:t>CM</a:t>
            </a:r>
            <a:r>
              <a:rPr kumimoji="1" lang="ja-JP" altLang="en-US" dirty="0"/>
              <a:t>を用いました。</a:t>
            </a:r>
            <a:endParaRPr kumimoji="1" lang="en-US" altLang="ja-JP" dirty="0"/>
          </a:p>
          <a:p>
            <a:r>
              <a:rPr kumimoji="1" lang="ja-JP" altLang="en-US" dirty="0"/>
              <a:t>この時の実験参加者は</a:t>
            </a:r>
            <a:r>
              <a:rPr kumimoji="1" lang="en-US" altLang="ja-JP" dirty="0"/>
              <a:t>, </a:t>
            </a:r>
            <a:r>
              <a:rPr kumimoji="1" lang="ja-JP" altLang="en-US" dirty="0"/>
              <a:t>大学生を対象としました。</a:t>
            </a:r>
            <a:endParaRPr kumimoji="1" lang="en-US" altLang="ja-JP" dirty="0"/>
          </a:p>
          <a:p>
            <a:endParaRPr kumimoji="1" lang="en-US" altLang="ja-JP" dirty="0"/>
          </a:p>
          <a:p>
            <a:r>
              <a:rPr kumimoji="1" lang="ja-JP" altLang="en-US" dirty="0"/>
              <a:t>動画リンク：</a:t>
            </a:r>
            <a:r>
              <a:rPr kumimoji="1" lang="en-US" altLang="ja-JP" dirty="0"/>
              <a:t>https://youtu.be/U37adh_sDJk?si=xfH6GW7ZDW64OpfN</a:t>
            </a:r>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9</a:t>
            </a:fld>
            <a:endParaRPr kumimoji="1" lang="ja-JP" altLang="en-US"/>
          </a:p>
        </p:txBody>
      </p:sp>
    </p:spTree>
    <p:extLst>
      <p:ext uri="{BB962C8B-B14F-4D97-AF65-F5344CB8AC3E}">
        <p14:creationId xmlns:p14="http://schemas.microsoft.com/office/powerpoint/2010/main" val="1765481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結果はグラフの通りです。</a:t>
            </a:r>
            <a:endParaRPr kumimoji="1" lang="en-US" altLang="ja-JP" dirty="0"/>
          </a:p>
          <a:p>
            <a:r>
              <a:rPr kumimoji="1" lang="ja-JP" altLang="en-US" dirty="0"/>
              <a:t>折れ線が各種</a:t>
            </a:r>
            <a:r>
              <a:rPr kumimoji="1" lang="en-US" altLang="ja-JP" dirty="0"/>
              <a:t>CM</a:t>
            </a:r>
            <a:r>
              <a:rPr kumimoji="1" lang="ja-JP" altLang="en-US" dirty="0"/>
              <a:t>です。</a:t>
            </a:r>
            <a:endParaRPr kumimoji="1" lang="en-US" altLang="ja-JP" dirty="0"/>
          </a:p>
          <a:p>
            <a:endParaRPr kumimoji="1" lang="en-US" altLang="ja-JP" dirty="0"/>
          </a:p>
          <a:p>
            <a:r>
              <a:rPr kumimoji="1" lang="en-US" altLang="ja-JP" dirty="0"/>
              <a:t>CM</a:t>
            </a:r>
            <a:r>
              <a:rPr kumimoji="1" lang="ja-JP" altLang="en-US" dirty="0"/>
              <a:t>の呈示直前は一定の状態をキープしてますが</a:t>
            </a:r>
            <a:r>
              <a:rPr kumimoji="1" lang="en-US" altLang="ja-JP" dirty="0"/>
              <a:t>, CM</a:t>
            </a:r>
            <a:r>
              <a:rPr kumimoji="1" lang="ja-JP" altLang="en-US" dirty="0"/>
              <a:t>が再生されると上半分がビール系の</a:t>
            </a:r>
            <a:r>
              <a:rPr kumimoji="1" lang="en-US" altLang="ja-JP" dirty="0"/>
              <a:t>CM</a:t>
            </a:r>
            <a:r>
              <a:rPr kumimoji="1" lang="ja-JP" altLang="en-US" dirty="0"/>
              <a:t>。</a:t>
            </a:r>
            <a:endParaRPr kumimoji="1" lang="en-US" altLang="ja-JP" dirty="0"/>
          </a:p>
          <a:p>
            <a:r>
              <a:rPr kumimoji="1" lang="ja-JP" altLang="en-US" dirty="0"/>
              <a:t>下半分が</a:t>
            </a:r>
            <a:r>
              <a:rPr kumimoji="1" lang="en-US" altLang="ja-JP" dirty="0"/>
              <a:t>, </a:t>
            </a:r>
            <a:r>
              <a:rPr kumimoji="1" lang="ja-JP" altLang="en-US" dirty="0"/>
              <a:t>フィッツや十六茶に別れる傾向にありました。</a:t>
            </a:r>
            <a:endParaRPr kumimoji="1" lang="en-US" altLang="ja-JP" dirty="0"/>
          </a:p>
          <a:p>
            <a:endParaRPr kumimoji="1" lang="en-US" altLang="ja-JP" dirty="0"/>
          </a:p>
          <a:p>
            <a:r>
              <a:rPr kumimoji="1" lang="ja-JP" altLang="en-US" dirty="0"/>
              <a:t>映像呈示の実験では</a:t>
            </a:r>
            <a:r>
              <a:rPr kumimoji="1" lang="en-US" altLang="ja-JP" dirty="0"/>
              <a:t>, </a:t>
            </a:r>
            <a:r>
              <a:rPr kumimoji="1" lang="ja-JP" altLang="en-US" dirty="0"/>
              <a:t>興味がある対象に注意を向けると</a:t>
            </a:r>
            <a:r>
              <a:rPr kumimoji="1" lang="en-US" altLang="ja-JP" dirty="0"/>
              <a:t>, </a:t>
            </a:r>
            <a:r>
              <a:rPr kumimoji="1" lang="ja-JP" altLang="en-US" dirty="0"/>
              <a:t>心拍数が下降していく現象がみられます。</a:t>
            </a:r>
            <a:endParaRPr kumimoji="1" lang="en-US" altLang="ja-JP" dirty="0"/>
          </a:p>
          <a:p>
            <a:r>
              <a:rPr kumimoji="1" lang="ja-JP" altLang="en-US" dirty="0"/>
              <a:t>これは人間の進化の何を反映しているかというと</a:t>
            </a:r>
            <a:r>
              <a:rPr kumimoji="1" lang="en-US" altLang="ja-JP" dirty="0"/>
              <a:t>, </a:t>
            </a:r>
            <a:r>
              <a:rPr kumimoji="1" lang="ja-JP" altLang="en-US" dirty="0"/>
              <a:t>これもまたジャングルの話になりますが</a:t>
            </a:r>
            <a:r>
              <a:rPr kumimoji="1" lang="en-US" altLang="ja-JP" dirty="0"/>
              <a:t>, </a:t>
            </a:r>
            <a:r>
              <a:rPr kumimoji="1" lang="ja-JP" altLang="en-US" dirty="0"/>
              <a:t>「遠くで怪しい動きをしている天敵を見つけたときに</a:t>
            </a:r>
            <a:r>
              <a:rPr kumimoji="1" lang="en-US" altLang="ja-JP" dirty="0"/>
              <a:t>, </a:t>
            </a:r>
            <a:r>
              <a:rPr kumimoji="1" lang="ja-JP" altLang="en-US" dirty="0"/>
              <a:t>情報を取り込むために体をぴたっと静止させる習性があります。これにより</a:t>
            </a:r>
            <a:r>
              <a:rPr kumimoji="1" lang="en-US" altLang="ja-JP" dirty="0"/>
              <a:t>, </a:t>
            </a:r>
            <a:r>
              <a:rPr kumimoji="1" lang="ja-JP" altLang="en-US" dirty="0"/>
              <a:t>生存確率が上がるため</a:t>
            </a:r>
            <a:r>
              <a:rPr kumimoji="1" lang="en-US" altLang="ja-JP" dirty="0"/>
              <a:t>, </a:t>
            </a:r>
            <a:r>
              <a:rPr kumimoji="1" lang="ja-JP" altLang="en-US" dirty="0"/>
              <a:t>注意を向けると心拍数が下降します」。</a:t>
            </a:r>
            <a:endParaRPr kumimoji="1" lang="en-US" altLang="ja-JP" dirty="0"/>
          </a:p>
          <a:p>
            <a:endParaRPr kumimoji="1" lang="en-US" altLang="ja-JP" dirty="0"/>
          </a:p>
          <a:p>
            <a:r>
              <a:rPr kumimoji="1" lang="ja-JP" altLang="en-US" dirty="0"/>
              <a:t>話を戻しますと</a:t>
            </a:r>
            <a:r>
              <a:rPr kumimoji="1" lang="en-US" altLang="ja-JP" dirty="0"/>
              <a:t>, CM</a:t>
            </a:r>
            <a:r>
              <a:rPr kumimoji="1" lang="ja-JP" altLang="en-US" dirty="0"/>
              <a:t>視聴において</a:t>
            </a:r>
            <a:r>
              <a:rPr kumimoji="1" lang="en-US" altLang="ja-JP" dirty="0"/>
              <a:t>, </a:t>
            </a:r>
            <a:r>
              <a:rPr kumimoji="1" lang="ja-JP" altLang="en-US" dirty="0"/>
              <a:t>フィッツなどは下降しているため興味があるのではないかと考えられます。</a:t>
            </a:r>
            <a:endParaRPr kumimoji="1" lang="en-US" altLang="ja-JP" dirty="0"/>
          </a:p>
          <a:p>
            <a:r>
              <a:rPr kumimoji="1" lang="ja-JP" altLang="en-US" dirty="0"/>
              <a:t>また</a:t>
            </a:r>
            <a:r>
              <a:rPr kumimoji="1" lang="en-US" altLang="ja-JP" dirty="0"/>
              <a:t>, </a:t>
            </a:r>
            <a:r>
              <a:rPr kumimoji="1" lang="ja-JP" altLang="en-US" dirty="0"/>
              <a:t>ビール系の</a:t>
            </a:r>
            <a:r>
              <a:rPr kumimoji="1" lang="en-US" altLang="ja-JP" dirty="0"/>
              <a:t>CM</a:t>
            </a:r>
            <a:r>
              <a:rPr kumimoji="1" lang="ja-JP" altLang="en-US" dirty="0"/>
              <a:t>に関しては</a:t>
            </a:r>
            <a:r>
              <a:rPr kumimoji="1" lang="en-US" altLang="ja-JP" dirty="0"/>
              <a:t>, </a:t>
            </a:r>
            <a:r>
              <a:rPr kumimoji="1" lang="ja-JP" altLang="en-US" dirty="0"/>
              <a:t>実験参加者が大学生であったため</a:t>
            </a:r>
            <a:r>
              <a:rPr kumimoji="1" lang="en-US" altLang="ja-JP" dirty="0"/>
              <a:t>, </a:t>
            </a:r>
            <a:r>
              <a:rPr kumimoji="1" lang="ja-JP" altLang="en-US" dirty="0"/>
              <a:t>あまり受けが良くなかったのかもしれません。</a:t>
            </a:r>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10</a:t>
            </a:fld>
            <a:endParaRPr kumimoji="1" lang="ja-JP" altLang="en-US"/>
          </a:p>
        </p:txBody>
      </p:sp>
    </p:spTree>
    <p:extLst>
      <p:ext uri="{BB962C8B-B14F-4D97-AF65-F5344CB8AC3E}">
        <p14:creationId xmlns:p14="http://schemas.microsoft.com/office/powerpoint/2010/main" val="2827052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a:t>
            </a:r>
            <a:r>
              <a:rPr kumimoji="1" lang="en-US" altLang="ja-JP" dirty="0"/>
              <a:t>, </a:t>
            </a:r>
            <a:r>
              <a:rPr kumimoji="1" lang="ja-JP" altLang="en-US" dirty="0"/>
              <a:t>皮膚コンダクタンスの説明に移ります。</a:t>
            </a:r>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11</a:t>
            </a:fld>
            <a:endParaRPr kumimoji="1" lang="ja-JP" altLang="en-US"/>
          </a:p>
        </p:txBody>
      </p:sp>
    </p:spTree>
    <p:extLst>
      <p:ext uri="{BB962C8B-B14F-4D97-AF65-F5344CB8AC3E}">
        <p14:creationId xmlns:p14="http://schemas.microsoft.com/office/powerpoint/2010/main" val="1134643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6EE2E7-A76A-6DE9-8BD8-16B940CDD7D5}"/>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B164C478-3763-40E4-ADE0-323E877985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DBC103B-97AC-8861-DF42-0ECACAA4B810}"/>
              </a:ext>
            </a:extLst>
          </p:cNvPr>
          <p:cNvSpPr>
            <a:spLocks noGrp="1"/>
          </p:cNvSpPr>
          <p:nvPr>
            <p:ph type="dt" sz="half" idx="10"/>
          </p:nvPr>
        </p:nvSpPr>
        <p:spPr/>
        <p:txBody>
          <a:bodyPr/>
          <a:lstStyle/>
          <a:p>
            <a:fld id="{32E17962-10BD-4417-B329-E2FD317CA7A1}" type="datetimeFigureOut">
              <a:rPr kumimoji="1" lang="ja-JP" altLang="en-US" smtClean="0"/>
              <a:t>2023/11/16</a:t>
            </a:fld>
            <a:endParaRPr kumimoji="1" lang="ja-JP" altLang="en-US"/>
          </a:p>
        </p:txBody>
      </p:sp>
      <p:sp>
        <p:nvSpPr>
          <p:cNvPr id="5" name="フッター プレースホルダー 4">
            <a:extLst>
              <a:ext uri="{FF2B5EF4-FFF2-40B4-BE49-F238E27FC236}">
                <a16:creationId xmlns:a16="http://schemas.microsoft.com/office/drawing/2014/main" id="{31C8B7D5-436C-A455-B1C0-F1F9DF176D1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AE8A661-74DB-CF72-5E1E-46F0463ED23C}"/>
              </a:ext>
            </a:extLst>
          </p:cNvPr>
          <p:cNvSpPr>
            <a:spLocks noGrp="1"/>
          </p:cNvSpPr>
          <p:nvPr>
            <p:ph type="sldNum" sz="quarter" idx="12"/>
          </p:nvPr>
        </p:nvSpPr>
        <p:spPr/>
        <p:txBody>
          <a:bodyPr/>
          <a:lstStyle/>
          <a:p>
            <a:fld id="{B75AF6F0-7E9D-482C-AA17-3FD6CB7ECC19}" type="slidenum">
              <a:rPr kumimoji="1" lang="ja-JP" altLang="en-US" smtClean="0"/>
              <a:t>‹#›</a:t>
            </a:fld>
            <a:endParaRPr kumimoji="1" lang="ja-JP" altLang="en-US"/>
          </a:p>
        </p:txBody>
      </p:sp>
    </p:spTree>
    <p:extLst>
      <p:ext uri="{BB962C8B-B14F-4D97-AF65-F5344CB8AC3E}">
        <p14:creationId xmlns:p14="http://schemas.microsoft.com/office/powerpoint/2010/main" val="3191308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282DA6-2F94-8239-98BD-94EF70C35E18}"/>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093A3A0-DDDD-1124-3991-61F2D062EE76}"/>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2F03B38-D076-C035-F387-0F3EC1080F3E}"/>
              </a:ext>
            </a:extLst>
          </p:cNvPr>
          <p:cNvSpPr>
            <a:spLocks noGrp="1"/>
          </p:cNvSpPr>
          <p:nvPr>
            <p:ph type="dt" sz="half" idx="10"/>
          </p:nvPr>
        </p:nvSpPr>
        <p:spPr/>
        <p:txBody>
          <a:bodyPr/>
          <a:lstStyle/>
          <a:p>
            <a:fld id="{32E17962-10BD-4417-B329-E2FD317CA7A1}" type="datetimeFigureOut">
              <a:rPr kumimoji="1" lang="ja-JP" altLang="en-US" smtClean="0"/>
              <a:t>2023/11/16</a:t>
            </a:fld>
            <a:endParaRPr kumimoji="1" lang="ja-JP" altLang="en-US"/>
          </a:p>
        </p:txBody>
      </p:sp>
      <p:sp>
        <p:nvSpPr>
          <p:cNvPr id="5" name="フッター プレースホルダー 4">
            <a:extLst>
              <a:ext uri="{FF2B5EF4-FFF2-40B4-BE49-F238E27FC236}">
                <a16:creationId xmlns:a16="http://schemas.microsoft.com/office/drawing/2014/main" id="{5234D936-5C85-C6F6-5DB5-CDE05527A62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39B6C04-14EF-EA08-7F20-5368A513FECF}"/>
              </a:ext>
            </a:extLst>
          </p:cNvPr>
          <p:cNvSpPr>
            <a:spLocks noGrp="1"/>
          </p:cNvSpPr>
          <p:nvPr>
            <p:ph type="sldNum" sz="quarter" idx="12"/>
          </p:nvPr>
        </p:nvSpPr>
        <p:spPr/>
        <p:txBody>
          <a:bodyPr/>
          <a:lstStyle/>
          <a:p>
            <a:fld id="{B75AF6F0-7E9D-482C-AA17-3FD6CB7ECC19}" type="slidenum">
              <a:rPr kumimoji="1" lang="ja-JP" altLang="en-US" smtClean="0"/>
              <a:t>‹#›</a:t>
            </a:fld>
            <a:endParaRPr kumimoji="1" lang="ja-JP" altLang="en-US"/>
          </a:p>
        </p:txBody>
      </p:sp>
    </p:spTree>
    <p:extLst>
      <p:ext uri="{BB962C8B-B14F-4D97-AF65-F5344CB8AC3E}">
        <p14:creationId xmlns:p14="http://schemas.microsoft.com/office/powerpoint/2010/main" val="1996066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01A99927-23FF-11EF-901B-66532E30658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81BA3DE-A64A-AA3F-E981-2FFB3B614922}"/>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46B188A-B068-FF4C-B500-8A15D8B0F8CC}"/>
              </a:ext>
            </a:extLst>
          </p:cNvPr>
          <p:cNvSpPr>
            <a:spLocks noGrp="1"/>
          </p:cNvSpPr>
          <p:nvPr>
            <p:ph type="dt" sz="half" idx="10"/>
          </p:nvPr>
        </p:nvSpPr>
        <p:spPr/>
        <p:txBody>
          <a:bodyPr/>
          <a:lstStyle/>
          <a:p>
            <a:fld id="{32E17962-10BD-4417-B329-E2FD317CA7A1}" type="datetimeFigureOut">
              <a:rPr kumimoji="1" lang="ja-JP" altLang="en-US" smtClean="0"/>
              <a:t>2023/11/16</a:t>
            </a:fld>
            <a:endParaRPr kumimoji="1" lang="ja-JP" altLang="en-US"/>
          </a:p>
        </p:txBody>
      </p:sp>
      <p:sp>
        <p:nvSpPr>
          <p:cNvPr id="5" name="フッター プレースホルダー 4">
            <a:extLst>
              <a:ext uri="{FF2B5EF4-FFF2-40B4-BE49-F238E27FC236}">
                <a16:creationId xmlns:a16="http://schemas.microsoft.com/office/drawing/2014/main" id="{D0179161-F0E8-B4D8-CD5E-9CC3A64346E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4511E9D-2CCE-3E8C-E808-C1C45191BD7D}"/>
              </a:ext>
            </a:extLst>
          </p:cNvPr>
          <p:cNvSpPr>
            <a:spLocks noGrp="1"/>
          </p:cNvSpPr>
          <p:nvPr>
            <p:ph type="sldNum" sz="quarter" idx="12"/>
          </p:nvPr>
        </p:nvSpPr>
        <p:spPr/>
        <p:txBody>
          <a:bodyPr/>
          <a:lstStyle/>
          <a:p>
            <a:fld id="{B75AF6F0-7E9D-482C-AA17-3FD6CB7ECC19}" type="slidenum">
              <a:rPr kumimoji="1" lang="ja-JP" altLang="en-US" smtClean="0"/>
              <a:t>‹#›</a:t>
            </a:fld>
            <a:endParaRPr kumimoji="1" lang="ja-JP" altLang="en-US"/>
          </a:p>
        </p:txBody>
      </p:sp>
    </p:spTree>
    <p:extLst>
      <p:ext uri="{BB962C8B-B14F-4D97-AF65-F5344CB8AC3E}">
        <p14:creationId xmlns:p14="http://schemas.microsoft.com/office/powerpoint/2010/main" val="3173944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584BDE-EB46-D0C4-2C7E-63F61454F97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B0FDBB1-3CEA-6A76-3C40-D0CE5AFB75BC}"/>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6168C2E-3F78-669F-919F-CF027EABF6DC}"/>
              </a:ext>
            </a:extLst>
          </p:cNvPr>
          <p:cNvSpPr>
            <a:spLocks noGrp="1"/>
          </p:cNvSpPr>
          <p:nvPr>
            <p:ph type="dt" sz="half" idx="10"/>
          </p:nvPr>
        </p:nvSpPr>
        <p:spPr/>
        <p:txBody>
          <a:bodyPr/>
          <a:lstStyle/>
          <a:p>
            <a:fld id="{32E17962-10BD-4417-B329-E2FD317CA7A1}" type="datetimeFigureOut">
              <a:rPr kumimoji="1" lang="ja-JP" altLang="en-US" smtClean="0"/>
              <a:t>2023/11/16</a:t>
            </a:fld>
            <a:endParaRPr kumimoji="1" lang="ja-JP" altLang="en-US"/>
          </a:p>
        </p:txBody>
      </p:sp>
      <p:sp>
        <p:nvSpPr>
          <p:cNvPr id="5" name="フッター プレースホルダー 4">
            <a:extLst>
              <a:ext uri="{FF2B5EF4-FFF2-40B4-BE49-F238E27FC236}">
                <a16:creationId xmlns:a16="http://schemas.microsoft.com/office/drawing/2014/main" id="{EE392304-1D67-EDF8-1F9F-9779B86A949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64FE537-97D5-8E4A-439C-E8A88E574BC6}"/>
              </a:ext>
            </a:extLst>
          </p:cNvPr>
          <p:cNvSpPr>
            <a:spLocks noGrp="1"/>
          </p:cNvSpPr>
          <p:nvPr>
            <p:ph type="sldNum" sz="quarter" idx="12"/>
          </p:nvPr>
        </p:nvSpPr>
        <p:spPr/>
        <p:txBody>
          <a:bodyPr/>
          <a:lstStyle/>
          <a:p>
            <a:fld id="{B75AF6F0-7E9D-482C-AA17-3FD6CB7ECC19}" type="slidenum">
              <a:rPr kumimoji="1" lang="ja-JP" altLang="en-US" smtClean="0"/>
              <a:t>‹#›</a:t>
            </a:fld>
            <a:endParaRPr kumimoji="1" lang="ja-JP" altLang="en-US"/>
          </a:p>
        </p:txBody>
      </p:sp>
    </p:spTree>
    <p:extLst>
      <p:ext uri="{BB962C8B-B14F-4D97-AF65-F5344CB8AC3E}">
        <p14:creationId xmlns:p14="http://schemas.microsoft.com/office/powerpoint/2010/main" val="3366491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ECC8B5-3627-C966-5F94-03144D88EF0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18C684A-87FB-2952-FB55-CEB300499D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F12F65EC-5833-A5DB-3D3A-9A1B3C281226}"/>
              </a:ext>
            </a:extLst>
          </p:cNvPr>
          <p:cNvSpPr>
            <a:spLocks noGrp="1"/>
          </p:cNvSpPr>
          <p:nvPr>
            <p:ph type="dt" sz="half" idx="10"/>
          </p:nvPr>
        </p:nvSpPr>
        <p:spPr/>
        <p:txBody>
          <a:bodyPr/>
          <a:lstStyle/>
          <a:p>
            <a:fld id="{32E17962-10BD-4417-B329-E2FD317CA7A1}" type="datetimeFigureOut">
              <a:rPr kumimoji="1" lang="ja-JP" altLang="en-US" smtClean="0"/>
              <a:t>2023/11/16</a:t>
            </a:fld>
            <a:endParaRPr kumimoji="1" lang="ja-JP" altLang="en-US"/>
          </a:p>
        </p:txBody>
      </p:sp>
      <p:sp>
        <p:nvSpPr>
          <p:cNvPr id="5" name="フッター プレースホルダー 4">
            <a:extLst>
              <a:ext uri="{FF2B5EF4-FFF2-40B4-BE49-F238E27FC236}">
                <a16:creationId xmlns:a16="http://schemas.microsoft.com/office/drawing/2014/main" id="{FEE81582-F7D7-3E5D-9822-C6AC4CEC201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DD5D739-389D-ACC5-1361-8BFC5B6807F5}"/>
              </a:ext>
            </a:extLst>
          </p:cNvPr>
          <p:cNvSpPr>
            <a:spLocks noGrp="1"/>
          </p:cNvSpPr>
          <p:nvPr>
            <p:ph type="sldNum" sz="quarter" idx="12"/>
          </p:nvPr>
        </p:nvSpPr>
        <p:spPr/>
        <p:txBody>
          <a:bodyPr/>
          <a:lstStyle/>
          <a:p>
            <a:fld id="{B75AF6F0-7E9D-482C-AA17-3FD6CB7ECC19}" type="slidenum">
              <a:rPr kumimoji="1" lang="ja-JP" altLang="en-US" smtClean="0"/>
              <a:t>‹#›</a:t>
            </a:fld>
            <a:endParaRPr kumimoji="1" lang="ja-JP" altLang="en-US"/>
          </a:p>
        </p:txBody>
      </p:sp>
    </p:spTree>
    <p:extLst>
      <p:ext uri="{BB962C8B-B14F-4D97-AF65-F5344CB8AC3E}">
        <p14:creationId xmlns:p14="http://schemas.microsoft.com/office/powerpoint/2010/main" val="2462321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259033-9729-727B-6542-F6CD8EBEA5E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D8D7669-FB18-C5B2-A0B0-8E67FA472920}"/>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44BDE2F-1949-4BED-250B-2A53662E2F22}"/>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1F83550C-B1DA-4E6C-3603-F5864A4A9099}"/>
              </a:ext>
            </a:extLst>
          </p:cNvPr>
          <p:cNvSpPr>
            <a:spLocks noGrp="1"/>
          </p:cNvSpPr>
          <p:nvPr>
            <p:ph type="dt" sz="half" idx="10"/>
          </p:nvPr>
        </p:nvSpPr>
        <p:spPr/>
        <p:txBody>
          <a:bodyPr/>
          <a:lstStyle/>
          <a:p>
            <a:fld id="{32E17962-10BD-4417-B329-E2FD317CA7A1}" type="datetimeFigureOut">
              <a:rPr kumimoji="1" lang="ja-JP" altLang="en-US" smtClean="0"/>
              <a:t>2023/11/16</a:t>
            </a:fld>
            <a:endParaRPr kumimoji="1" lang="ja-JP" altLang="en-US"/>
          </a:p>
        </p:txBody>
      </p:sp>
      <p:sp>
        <p:nvSpPr>
          <p:cNvPr id="6" name="フッター プレースホルダー 5">
            <a:extLst>
              <a:ext uri="{FF2B5EF4-FFF2-40B4-BE49-F238E27FC236}">
                <a16:creationId xmlns:a16="http://schemas.microsoft.com/office/drawing/2014/main" id="{97D06E3C-B6D1-5FB8-B1CD-38E8D770918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1BC7674-0B61-FA29-EC19-4F01BF2A9631}"/>
              </a:ext>
            </a:extLst>
          </p:cNvPr>
          <p:cNvSpPr>
            <a:spLocks noGrp="1"/>
          </p:cNvSpPr>
          <p:nvPr>
            <p:ph type="sldNum" sz="quarter" idx="12"/>
          </p:nvPr>
        </p:nvSpPr>
        <p:spPr/>
        <p:txBody>
          <a:bodyPr/>
          <a:lstStyle/>
          <a:p>
            <a:fld id="{B75AF6F0-7E9D-482C-AA17-3FD6CB7ECC19}" type="slidenum">
              <a:rPr kumimoji="1" lang="ja-JP" altLang="en-US" smtClean="0"/>
              <a:t>‹#›</a:t>
            </a:fld>
            <a:endParaRPr kumimoji="1" lang="ja-JP" altLang="en-US"/>
          </a:p>
        </p:txBody>
      </p:sp>
    </p:spTree>
    <p:extLst>
      <p:ext uri="{BB962C8B-B14F-4D97-AF65-F5344CB8AC3E}">
        <p14:creationId xmlns:p14="http://schemas.microsoft.com/office/powerpoint/2010/main" val="3014506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A473B4-F3FB-FE78-02F2-6CE5036D911E}"/>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51FD06F-4FC4-6CCC-EF1E-4F169C62FB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EC5557E2-3379-7242-3369-CEFEE0E62497}"/>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5D80420-B1A9-0F9B-DB5F-FC3D8CA301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52D0E67-BD5B-A24A-FCA5-FD8CA093BA6E}"/>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819CECE-D2DF-3313-E508-FD986663CB6B}"/>
              </a:ext>
            </a:extLst>
          </p:cNvPr>
          <p:cNvSpPr>
            <a:spLocks noGrp="1"/>
          </p:cNvSpPr>
          <p:nvPr>
            <p:ph type="dt" sz="half" idx="10"/>
          </p:nvPr>
        </p:nvSpPr>
        <p:spPr/>
        <p:txBody>
          <a:bodyPr/>
          <a:lstStyle/>
          <a:p>
            <a:fld id="{32E17962-10BD-4417-B329-E2FD317CA7A1}" type="datetimeFigureOut">
              <a:rPr kumimoji="1" lang="ja-JP" altLang="en-US" smtClean="0"/>
              <a:t>2023/11/16</a:t>
            </a:fld>
            <a:endParaRPr kumimoji="1" lang="ja-JP" altLang="en-US"/>
          </a:p>
        </p:txBody>
      </p:sp>
      <p:sp>
        <p:nvSpPr>
          <p:cNvPr id="8" name="フッター プレースホルダー 7">
            <a:extLst>
              <a:ext uri="{FF2B5EF4-FFF2-40B4-BE49-F238E27FC236}">
                <a16:creationId xmlns:a16="http://schemas.microsoft.com/office/drawing/2014/main" id="{4DA48151-ED32-9A18-C8F8-59C65CCE7146}"/>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1F1EDBEE-7AA9-7A86-4CC1-805902268519}"/>
              </a:ext>
            </a:extLst>
          </p:cNvPr>
          <p:cNvSpPr>
            <a:spLocks noGrp="1"/>
          </p:cNvSpPr>
          <p:nvPr>
            <p:ph type="sldNum" sz="quarter" idx="12"/>
          </p:nvPr>
        </p:nvSpPr>
        <p:spPr/>
        <p:txBody>
          <a:bodyPr/>
          <a:lstStyle/>
          <a:p>
            <a:fld id="{B75AF6F0-7E9D-482C-AA17-3FD6CB7ECC19}" type="slidenum">
              <a:rPr kumimoji="1" lang="ja-JP" altLang="en-US" smtClean="0"/>
              <a:t>‹#›</a:t>
            </a:fld>
            <a:endParaRPr kumimoji="1" lang="ja-JP" altLang="en-US"/>
          </a:p>
        </p:txBody>
      </p:sp>
    </p:spTree>
    <p:extLst>
      <p:ext uri="{BB962C8B-B14F-4D97-AF65-F5344CB8AC3E}">
        <p14:creationId xmlns:p14="http://schemas.microsoft.com/office/powerpoint/2010/main" val="2564955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B2786C-00D6-D668-4F79-B99E443EA41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7032D54-393B-9ACF-E4A9-A2657D9B9505}"/>
              </a:ext>
            </a:extLst>
          </p:cNvPr>
          <p:cNvSpPr>
            <a:spLocks noGrp="1"/>
          </p:cNvSpPr>
          <p:nvPr>
            <p:ph type="dt" sz="half" idx="10"/>
          </p:nvPr>
        </p:nvSpPr>
        <p:spPr/>
        <p:txBody>
          <a:bodyPr/>
          <a:lstStyle/>
          <a:p>
            <a:fld id="{32E17962-10BD-4417-B329-E2FD317CA7A1}" type="datetimeFigureOut">
              <a:rPr kumimoji="1" lang="ja-JP" altLang="en-US" smtClean="0"/>
              <a:t>2023/11/16</a:t>
            </a:fld>
            <a:endParaRPr kumimoji="1" lang="ja-JP" altLang="en-US"/>
          </a:p>
        </p:txBody>
      </p:sp>
      <p:sp>
        <p:nvSpPr>
          <p:cNvPr id="4" name="フッター プレースホルダー 3">
            <a:extLst>
              <a:ext uri="{FF2B5EF4-FFF2-40B4-BE49-F238E27FC236}">
                <a16:creationId xmlns:a16="http://schemas.microsoft.com/office/drawing/2014/main" id="{8D803CC8-13B7-835E-F670-62F559D6105B}"/>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B132B78-E1DE-C89E-3719-92475DD1A27C}"/>
              </a:ext>
            </a:extLst>
          </p:cNvPr>
          <p:cNvSpPr>
            <a:spLocks noGrp="1"/>
          </p:cNvSpPr>
          <p:nvPr>
            <p:ph type="sldNum" sz="quarter" idx="12"/>
          </p:nvPr>
        </p:nvSpPr>
        <p:spPr/>
        <p:txBody>
          <a:bodyPr/>
          <a:lstStyle/>
          <a:p>
            <a:fld id="{B75AF6F0-7E9D-482C-AA17-3FD6CB7ECC19}" type="slidenum">
              <a:rPr kumimoji="1" lang="ja-JP" altLang="en-US" smtClean="0"/>
              <a:t>‹#›</a:t>
            </a:fld>
            <a:endParaRPr kumimoji="1" lang="ja-JP" altLang="en-US"/>
          </a:p>
        </p:txBody>
      </p:sp>
    </p:spTree>
    <p:extLst>
      <p:ext uri="{BB962C8B-B14F-4D97-AF65-F5344CB8AC3E}">
        <p14:creationId xmlns:p14="http://schemas.microsoft.com/office/powerpoint/2010/main" val="2833137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BEB7C57-609D-406D-0CE8-882C39536386}"/>
              </a:ext>
            </a:extLst>
          </p:cNvPr>
          <p:cNvSpPr>
            <a:spLocks noGrp="1"/>
          </p:cNvSpPr>
          <p:nvPr>
            <p:ph type="dt" sz="half" idx="10"/>
          </p:nvPr>
        </p:nvSpPr>
        <p:spPr/>
        <p:txBody>
          <a:bodyPr/>
          <a:lstStyle/>
          <a:p>
            <a:fld id="{32E17962-10BD-4417-B329-E2FD317CA7A1}" type="datetimeFigureOut">
              <a:rPr kumimoji="1" lang="ja-JP" altLang="en-US" smtClean="0"/>
              <a:t>2023/11/16</a:t>
            </a:fld>
            <a:endParaRPr kumimoji="1" lang="ja-JP" altLang="en-US"/>
          </a:p>
        </p:txBody>
      </p:sp>
      <p:sp>
        <p:nvSpPr>
          <p:cNvPr id="3" name="フッター プレースホルダー 2">
            <a:extLst>
              <a:ext uri="{FF2B5EF4-FFF2-40B4-BE49-F238E27FC236}">
                <a16:creationId xmlns:a16="http://schemas.microsoft.com/office/drawing/2014/main" id="{3451CFCE-0C01-6D7A-0B8B-9ED6802D4373}"/>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24B8E7E-EC71-9B2B-36D0-40B7692E7B27}"/>
              </a:ext>
            </a:extLst>
          </p:cNvPr>
          <p:cNvSpPr>
            <a:spLocks noGrp="1"/>
          </p:cNvSpPr>
          <p:nvPr>
            <p:ph type="sldNum" sz="quarter" idx="12"/>
          </p:nvPr>
        </p:nvSpPr>
        <p:spPr/>
        <p:txBody>
          <a:bodyPr/>
          <a:lstStyle/>
          <a:p>
            <a:fld id="{B75AF6F0-7E9D-482C-AA17-3FD6CB7ECC19}" type="slidenum">
              <a:rPr kumimoji="1" lang="ja-JP" altLang="en-US" smtClean="0"/>
              <a:t>‹#›</a:t>
            </a:fld>
            <a:endParaRPr kumimoji="1" lang="ja-JP" altLang="en-US"/>
          </a:p>
        </p:txBody>
      </p:sp>
    </p:spTree>
    <p:extLst>
      <p:ext uri="{BB962C8B-B14F-4D97-AF65-F5344CB8AC3E}">
        <p14:creationId xmlns:p14="http://schemas.microsoft.com/office/powerpoint/2010/main" val="4090002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F5E6AA-CBB8-F25B-3933-33D594EFE78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484B7E7-9829-CCE7-6312-D0D0118908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2E7AB96A-2512-883A-A44B-C10469B3D0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5EBA5FE-5270-7ABA-236A-A4B2462B91E8}"/>
              </a:ext>
            </a:extLst>
          </p:cNvPr>
          <p:cNvSpPr>
            <a:spLocks noGrp="1"/>
          </p:cNvSpPr>
          <p:nvPr>
            <p:ph type="dt" sz="half" idx="10"/>
          </p:nvPr>
        </p:nvSpPr>
        <p:spPr/>
        <p:txBody>
          <a:bodyPr/>
          <a:lstStyle/>
          <a:p>
            <a:fld id="{32E17962-10BD-4417-B329-E2FD317CA7A1}" type="datetimeFigureOut">
              <a:rPr kumimoji="1" lang="ja-JP" altLang="en-US" smtClean="0"/>
              <a:t>2023/11/16</a:t>
            </a:fld>
            <a:endParaRPr kumimoji="1" lang="ja-JP" altLang="en-US"/>
          </a:p>
        </p:txBody>
      </p:sp>
      <p:sp>
        <p:nvSpPr>
          <p:cNvPr id="6" name="フッター プレースホルダー 5">
            <a:extLst>
              <a:ext uri="{FF2B5EF4-FFF2-40B4-BE49-F238E27FC236}">
                <a16:creationId xmlns:a16="http://schemas.microsoft.com/office/drawing/2014/main" id="{50D91D4E-C0A1-509B-1FE6-1C5BC79E2FE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A3D22E8-FE3F-0948-F243-D20C63EC5D92}"/>
              </a:ext>
            </a:extLst>
          </p:cNvPr>
          <p:cNvSpPr>
            <a:spLocks noGrp="1"/>
          </p:cNvSpPr>
          <p:nvPr>
            <p:ph type="sldNum" sz="quarter" idx="12"/>
          </p:nvPr>
        </p:nvSpPr>
        <p:spPr/>
        <p:txBody>
          <a:bodyPr/>
          <a:lstStyle/>
          <a:p>
            <a:fld id="{B75AF6F0-7E9D-482C-AA17-3FD6CB7ECC19}" type="slidenum">
              <a:rPr kumimoji="1" lang="ja-JP" altLang="en-US" smtClean="0"/>
              <a:t>‹#›</a:t>
            </a:fld>
            <a:endParaRPr kumimoji="1" lang="ja-JP" altLang="en-US"/>
          </a:p>
        </p:txBody>
      </p:sp>
    </p:spTree>
    <p:extLst>
      <p:ext uri="{BB962C8B-B14F-4D97-AF65-F5344CB8AC3E}">
        <p14:creationId xmlns:p14="http://schemas.microsoft.com/office/powerpoint/2010/main" val="891119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80A963-2C00-6B1D-5839-998E47E93D0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74D8FE2-EAF3-DF72-B63C-E7F3088D27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017D5978-571A-039D-9BA0-74AF961226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ACCD246-6A62-C679-F95D-72C9F5E51676}"/>
              </a:ext>
            </a:extLst>
          </p:cNvPr>
          <p:cNvSpPr>
            <a:spLocks noGrp="1"/>
          </p:cNvSpPr>
          <p:nvPr>
            <p:ph type="dt" sz="half" idx="10"/>
          </p:nvPr>
        </p:nvSpPr>
        <p:spPr/>
        <p:txBody>
          <a:bodyPr/>
          <a:lstStyle/>
          <a:p>
            <a:fld id="{32E17962-10BD-4417-B329-E2FD317CA7A1}" type="datetimeFigureOut">
              <a:rPr kumimoji="1" lang="ja-JP" altLang="en-US" smtClean="0"/>
              <a:t>2023/11/16</a:t>
            </a:fld>
            <a:endParaRPr kumimoji="1" lang="ja-JP" altLang="en-US"/>
          </a:p>
        </p:txBody>
      </p:sp>
      <p:sp>
        <p:nvSpPr>
          <p:cNvPr id="6" name="フッター プレースホルダー 5">
            <a:extLst>
              <a:ext uri="{FF2B5EF4-FFF2-40B4-BE49-F238E27FC236}">
                <a16:creationId xmlns:a16="http://schemas.microsoft.com/office/drawing/2014/main" id="{CB0FA58D-A0B8-D1C8-542F-DA6E3A1B2BE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0A1AC87-9D83-F945-E262-6C0C012EF144}"/>
              </a:ext>
            </a:extLst>
          </p:cNvPr>
          <p:cNvSpPr>
            <a:spLocks noGrp="1"/>
          </p:cNvSpPr>
          <p:nvPr>
            <p:ph type="sldNum" sz="quarter" idx="12"/>
          </p:nvPr>
        </p:nvSpPr>
        <p:spPr/>
        <p:txBody>
          <a:bodyPr/>
          <a:lstStyle/>
          <a:p>
            <a:fld id="{B75AF6F0-7E9D-482C-AA17-3FD6CB7ECC19}" type="slidenum">
              <a:rPr kumimoji="1" lang="ja-JP" altLang="en-US" smtClean="0"/>
              <a:t>‹#›</a:t>
            </a:fld>
            <a:endParaRPr kumimoji="1" lang="ja-JP" altLang="en-US"/>
          </a:p>
        </p:txBody>
      </p:sp>
    </p:spTree>
    <p:extLst>
      <p:ext uri="{BB962C8B-B14F-4D97-AF65-F5344CB8AC3E}">
        <p14:creationId xmlns:p14="http://schemas.microsoft.com/office/powerpoint/2010/main" val="3485741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FC7E3EF-93CB-6DAA-2825-BA9409974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183FF28-0342-6468-DC48-D3284F43E5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7B8270B-E73C-CBFA-C3BB-9F8525210D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E17962-10BD-4417-B329-E2FD317CA7A1}" type="datetimeFigureOut">
              <a:rPr kumimoji="1" lang="ja-JP" altLang="en-US" smtClean="0"/>
              <a:t>2023/11/16</a:t>
            </a:fld>
            <a:endParaRPr kumimoji="1" lang="ja-JP" altLang="en-US"/>
          </a:p>
        </p:txBody>
      </p:sp>
      <p:sp>
        <p:nvSpPr>
          <p:cNvPr id="5" name="フッター プレースホルダー 4">
            <a:extLst>
              <a:ext uri="{FF2B5EF4-FFF2-40B4-BE49-F238E27FC236}">
                <a16:creationId xmlns:a16="http://schemas.microsoft.com/office/drawing/2014/main" id="{5B367AA9-1695-22F0-CFD9-A0DBC2B12D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2288949-2B68-7A7B-9AAC-252C4617D4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5AF6F0-7E9D-482C-AA17-3FD6CB7ECC19}" type="slidenum">
              <a:rPr kumimoji="1" lang="ja-JP" altLang="en-US" smtClean="0"/>
              <a:t>‹#›</a:t>
            </a:fld>
            <a:endParaRPr kumimoji="1" lang="ja-JP" altLang="en-US"/>
          </a:p>
        </p:txBody>
      </p:sp>
    </p:spTree>
    <p:extLst>
      <p:ext uri="{BB962C8B-B14F-4D97-AF65-F5344CB8AC3E}">
        <p14:creationId xmlns:p14="http://schemas.microsoft.com/office/powerpoint/2010/main" val="2374281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jpg"/><Relationship Id="rId7"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 Id="rId9"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ideo" Target="https://www.youtube.com/embed/yK9ogmsgc9o?feature=oembed" TargetMode="Externa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ideo" Target="https://www.youtube.com/embed/U37adh_sDJk?feature=oembed" TargetMode="Externa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F552DCA-77C0-D8F6-DAB9-028610B4DA7F}"/>
              </a:ext>
            </a:extLst>
          </p:cNvPr>
          <p:cNvSpPr txBox="1"/>
          <p:nvPr/>
        </p:nvSpPr>
        <p:spPr>
          <a:xfrm>
            <a:off x="1017078" y="2286000"/>
            <a:ext cx="10157843" cy="707886"/>
          </a:xfrm>
          <a:prstGeom prst="rect">
            <a:avLst/>
          </a:prstGeom>
          <a:noFill/>
        </p:spPr>
        <p:txBody>
          <a:bodyPr wrap="square" rtlCol="0">
            <a:spAutoFit/>
          </a:bodyPr>
          <a:lstStyle/>
          <a:p>
            <a:r>
              <a:rPr kumimoji="1" lang="en-US" altLang="ja-JP" sz="4000" dirty="0">
                <a:latin typeface="ＭＳ Ｐゴシック" panose="020B0600070205080204" pitchFamily="50" charset="-128"/>
                <a:ea typeface="ＭＳ Ｐゴシック" panose="020B0600070205080204" pitchFamily="50" charset="-128"/>
              </a:rPr>
              <a:t>231116WS Arduino</a:t>
            </a:r>
            <a:r>
              <a:rPr kumimoji="1" lang="ja-JP" altLang="en-US" sz="4000" dirty="0">
                <a:latin typeface="ＭＳ Ｐゴシック" panose="020B0600070205080204" pitchFamily="50" charset="-128"/>
                <a:ea typeface="ＭＳ Ｐゴシック" panose="020B0600070205080204" pitchFamily="50" charset="-128"/>
              </a:rPr>
              <a:t>を用いた各生理指標の測定</a:t>
            </a:r>
          </a:p>
        </p:txBody>
      </p:sp>
      <p:sp>
        <p:nvSpPr>
          <p:cNvPr id="5" name="テキスト ボックス 4">
            <a:extLst>
              <a:ext uri="{FF2B5EF4-FFF2-40B4-BE49-F238E27FC236}">
                <a16:creationId xmlns:a16="http://schemas.microsoft.com/office/drawing/2014/main" id="{3C1FB72E-33EC-9193-769F-8D06EA438A88}"/>
              </a:ext>
            </a:extLst>
          </p:cNvPr>
          <p:cNvSpPr txBox="1"/>
          <p:nvPr/>
        </p:nvSpPr>
        <p:spPr>
          <a:xfrm>
            <a:off x="3654683" y="3429000"/>
            <a:ext cx="4588114" cy="461665"/>
          </a:xfrm>
          <a:prstGeom prst="rect">
            <a:avLst/>
          </a:prstGeom>
          <a:noFill/>
        </p:spPr>
        <p:txBody>
          <a:bodyPr wrap="none" rtlCol="0">
            <a:spAutoFit/>
          </a:bodyPr>
          <a:lstStyle/>
          <a:p>
            <a:pPr algn="ctr"/>
            <a:r>
              <a:rPr lang="ja-JP" altLang="en-US" sz="2400" dirty="0">
                <a:latin typeface="ＭＳ Ｐゴシック" panose="020B0600070205080204" pitchFamily="50" charset="-128"/>
                <a:ea typeface="ＭＳ Ｐゴシック" panose="020B0600070205080204" pitchFamily="50" charset="-128"/>
              </a:rPr>
              <a:t>文京学院大学人間学部 心理学科</a:t>
            </a:r>
            <a:endParaRPr lang="en-US" altLang="ja-JP" sz="2400" dirty="0">
              <a:latin typeface="ＭＳ Ｐゴシック" panose="020B0600070205080204" pitchFamily="50" charset="-128"/>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D7983E86-AA12-F9D5-D98D-A3F7A0BFA208}"/>
              </a:ext>
            </a:extLst>
          </p:cNvPr>
          <p:cNvSpPr txBox="1"/>
          <p:nvPr/>
        </p:nvSpPr>
        <p:spPr>
          <a:xfrm>
            <a:off x="5193565" y="3890665"/>
            <a:ext cx="1510349" cy="1200329"/>
          </a:xfrm>
          <a:prstGeom prst="rect">
            <a:avLst/>
          </a:prstGeom>
          <a:noFill/>
        </p:spPr>
        <p:txBody>
          <a:bodyPr wrap="none" rtlCol="0">
            <a:spAutoFit/>
          </a:bodyPr>
          <a:lstStyle/>
          <a:p>
            <a:pPr algn="ctr"/>
            <a:r>
              <a:rPr lang="ja-JP" altLang="en-US" sz="2400" dirty="0">
                <a:latin typeface="ＭＳ Ｐゴシック" panose="020B0600070205080204" pitchFamily="50" charset="-128"/>
                <a:ea typeface="ＭＳ Ｐゴシック" panose="020B0600070205080204" pitchFamily="50" charset="-128"/>
              </a:rPr>
              <a:t>大栗 寛之</a:t>
            </a:r>
            <a:endParaRPr lang="en-US" altLang="ja-JP" sz="2400" dirty="0">
              <a:latin typeface="ＭＳ Ｐゴシック" panose="020B0600070205080204" pitchFamily="50" charset="-128"/>
              <a:ea typeface="ＭＳ Ｐゴシック" panose="020B0600070205080204" pitchFamily="50" charset="-128"/>
            </a:endParaRPr>
          </a:p>
          <a:p>
            <a:pPr algn="ctr"/>
            <a:r>
              <a:rPr lang="ja-JP" altLang="en-US" sz="2400" dirty="0">
                <a:latin typeface="ＭＳ Ｐゴシック" panose="020B0600070205080204" pitchFamily="50" charset="-128"/>
                <a:ea typeface="ＭＳ Ｐゴシック" panose="020B0600070205080204" pitchFamily="50" charset="-128"/>
              </a:rPr>
              <a:t>重田 真宏</a:t>
            </a:r>
            <a:endParaRPr lang="en-US" altLang="ja-JP" sz="2400" dirty="0">
              <a:latin typeface="ＭＳ Ｐゴシック" panose="020B0600070205080204" pitchFamily="50" charset="-128"/>
              <a:ea typeface="ＭＳ Ｐゴシック" panose="020B0600070205080204" pitchFamily="50" charset="-128"/>
            </a:endParaRPr>
          </a:p>
          <a:p>
            <a:pPr algn="ctr"/>
            <a:r>
              <a:rPr lang="ja-JP" altLang="en-US" sz="2400" dirty="0">
                <a:latin typeface="ＭＳ Ｐゴシック" panose="020B0600070205080204" pitchFamily="50" charset="-128"/>
                <a:ea typeface="ＭＳ Ｐゴシック" panose="020B0600070205080204" pitchFamily="50" charset="-128"/>
              </a:rPr>
              <a:t>永松 大和</a:t>
            </a:r>
          </a:p>
        </p:txBody>
      </p:sp>
    </p:spTree>
    <p:extLst>
      <p:ext uri="{BB962C8B-B14F-4D97-AF65-F5344CB8AC3E}">
        <p14:creationId xmlns:p14="http://schemas.microsoft.com/office/powerpoint/2010/main" val="1735497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51F4DA2-6C6B-1A64-6BE2-E8700B01A1FC}"/>
              </a:ext>
            </a:extLst>
          </p:cNvPr>
          <p:cNvPicPr>
            <a:picLocks noChangeAspect="1"/>
          </p:cNvPicPr>
          <p:nvPr/>
        </p:nvPicPr>
        <p:blipFill rotWithShape="1">
          <a:blip r:embed="rId3">
            <a:extLst>
              <a:ext uri="{28A0092B-C50C-407E-A947-70E740481C1C}">
                <a14:useLocalDpi xmlns:a14="http://schemas.microsoft.com/office/drawing/2010/main" val="0"/>
              </a:ext>
            </a:extLst>
          </a:blip>
          <a:srcRect b="44489"/>
          <a:stretch/>
        </p:blipFill>
        <p:spPr>
          <a:xfrm>
            <a:off x="0" y="119228"/>
            <a:ext cx="11734801" cy="5753100"/>
          </a:xfrm>
          <a:prstGeom prst="rect">
            <a:avLst/>
          </a:prstGeom>
        </p:spPr>
      </p:pic>
      <p:sp>
        <p:nvSpPr>
          <p:cNvPr id="5" name="楕円 4">
            <a:extLst>
              <a:ext uri="{FF2B5EF4-FFF2-40B4-BE49-F238E27FC236}">
                <a16:creationId xmlns:a16="http://schemas.microsoft.com/office/drawing/2014/main" id="{DD7E69BF-6D4A-E5A9-3D61-EF4C48C1CC6E}"/>
              </a:ext>
            </a:extLst>
          </p:cNvPr>
          <p:cNvSpPr/>
          <p:nvPr/>
        </p:nvSpPr>
        <p:spPr>
          <a:xfrm>
            <a:off x="6360193" y="3315317"/>
            <a:ext cx="2981380" cy="2132983"/>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B7D73EA1-FDE7-7FE3-C531-1FFDEC1603CD}"/>
              </a:ext>
            </a:extLst>
          </p:cNvPr>
          <p:cNvSpPr/>
          <p:nvPr/>
        </p:nvSpPr>
        <p:spPr>
          <a:xfrm>
            <a:off x="6326389" y="1842052"/>
            <a:ext cx="2981380" cy="1934281"/>
          </a:xfrm>
          <a:prstGeom prst="ellipse">
            <a:avLst/>
          </a:prstGeom>
          <a:no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 name="右大かっこ 6">
            <a:extLst>
              <a:ext uri="{FF2B5EF4-FFF2-40B4-BE49-F238E27FC236}">
                <a16:creationId xmlns:a16="http://schemas.microsoft.com/office/drawing/2014/main" id="{30F23E43-B134-9CE4-143D-9C2018FA2386}"/>
              </a:ext>
            </a:extLst>
          </p:cNvPr>
          <p:cNvSpPr/>
          <p:nvPr/>
        </p:nvSpPr>
        <p:spPr>
          <a:xfrm>
            <a:off x="9903129" y="3511946"/>
            <a:ext cx="370969" cy="1782754"/>
          </a:xfrm>
          <a:prstGeom prst="rightBracket">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4040186A-AB3B-A225-A022-494CCB61749B}"/>
              </a:ext>
            </a:extLst>
          </p:cNvPr>
          <p:cNvSpPr txBox="1"/>
          <p:nvPr/>
        </p:nvSpPr>
        <p:spPr>
          <a:xfrm>
            <a:off x="10368763" y="3550150"/>
            <a:ext cx="1823237" cy="1569660"/>
          </a:xfrm>
          <a:prstGeom prst="rect">
            <a:avLst/>
          </a:prstGeom>
          <a:noFill/>
        </p:spPr>
        <p:txBody>
          <a:bodyPr wrap="square" rtlCol="0">
            <a:spAutoFit/>
          </a:bodyPr>
          <a:lstStyle/>
          <a:p>
            <a:r>
              <a:rPr kumimoji="1" lang="ja-JP" altLang="en-US" sz="3200" dirty="0">
                <a:latin typeface="ＭＳ Ｐゴシック" panose="020B0600070205080204" pitchFamily="50" charset="-128"/>
                <a:ea typeface="ＭＳ Ｐゴシック" panose="020B0600070205080204" pitchFamily="50" charset="-128"/>
              </a:rPr>
              <a:t>・</a:t>
            </a:r>
            <a:r>
              <a:rPr kumimoji="1" lang="en-US" altLang="ja-JP" sz="3200" dirty="0">
                <a:latin typeface="ＭＳ Ｐゴシック" panose="020B0600070205080204" pitchFamily="50" charset="-128"/>
                <a:ea typeface="ＭＳ Ｐゴシック" panose="020B0600070205080204" pitchFamily="50" charset="-128"/>
              </a:rPr>
              <a:t>Fits</a:t>
            </a:r>
          </a:p>
          <a:p>
            <a:r>
              <a:rPr lang="ja-JP" altLang="en-US" sz="3200" dirty="0">
                <a:latin typeface="ＭＳ Ｐゴシック" panose="020B0600070205080204" pitchFamily="50" charset="-128"/>
                <a:ea typeface="ＭＳ Ｐゴシック" panose="020B0600070205080204" pitchFamily="50" charset="-128"/>
              </a:rPr>
              <a:t>・十六茶</a:t>
            </a:r>
            <a:endParaRPr lang="en-US" altLang="ja-JP" sz="3200" dirty="0">
              <a:latin typeface="ＭＳ Ｐゴシック" panose="020B0600070205080204" pitchFamily="50" charset="-128"/>
              <a:ea typeface="ＭＳ Ｐゴシック" panose="020B0600070205080204" pitchFamily="50" charset="-128"/>
            </a:endParaRPr>
          </a:p>
          <a:p>
            <a:r>
              <a:rPr kumimoji="1" lang="ja-JP" altLang="en-US" sz="3200" dirty="0">
                <a:latin typeface="ＭＳ Ｐゴシック" panose="020B0600070205080204" pitchFamily="50" charset="-128"/>
                <a:ea typeface="ＭＳ Ｐゴシック" panose="020B0600070205080204" pitchFamily="50" charset="-128"/>
              </a:rPr>
              <a:t>・珈琲</a:t>
            </a:r>
          </a:p>
        </p:txBody>
      </p:sp>
      <p:sp>
        <p:nvSpPr>
          <p:cNvPr id="9" name="右大かっこ 8">
            <a:extLst>
              <a:ext uri="{FF2B5EF4-FFF2-40B4-BE49-F238E27FC236}">
                <a16:creationId xmlns:a16="http://schemas.microsoft.com/office/drawing/2014/main" id="{D2B4916D-DBDA-856E-E27B-1B22E1505B9A}"/>
              </a:ext>
            </a:extLst>
          </p:cNvPr>
          <p:cNvSpPr/>
          <p:nvPr/>
        </p:nvSpPr>
        <p:spPr>
          <a:xfrm>
            <a:off x="9903130" y="2123992"/>
            <a:ext cx="370969" cy="1165944"/>
          </a:xfrm>
          <a:prstGeom prst="rightBracket">
            <a:avLst/>
          </a:prstGeom>
          <a:ln w="571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54EE7AC0-51F4-527D-FFDB-98143D590798}"/>
              </a:ext>
            </a:extLst>
          </p:cNvPr>
          <p:cNvSpPr txBox="1"/>
          <p:nvPr/>
        </p:nvSpPr>
        <p:spPr>
          <a:xfrm>
            <a:off x="10274098" y="2426942"/>
            <a:ext cx="1823237" cy="523220"/>
          </a:xfrm>
          <a:prstGeom prst="rect">
            <a:avLst/>
          </a:prstGeom>
          <a:noFill/>
        </p:spPr>
        <p:txBody>
          <a:bodyPr wrap="square" rtlCol="0">
            <a:spAutoFit/>
          </a:bodyPr>
          <a:lstStyle/>
          <a:p>
            <a:r>
              <a:rPr kumimoji="1" lang="ja-JP" altLang="en-US" sz="2800" dirty="0">
                <a:latin typeface="ＭＳ Ｐゴシック" panose="020B0600070205080204" pitchFamily="50" charset="-128"/>
                <a:ea typeface="ＭＳ Ｐゴシック" panose="020B0600070205080204" pitchFamily="50" charset="-128"/>
              </a:rPr>
              <a:t>・ビール系</a:t>
            </a:r>
          </a:p>
        </p:txBody>
      </p:sp>
    </p:spTree>
    <p:extLst>
      <p:ext uri="{BB962C8B-B14F-4D97-AF65-F5344CB8AC3E}">
        <p14:creationId xmlns:p14="http://schemas.microsoft.com/office/powerpoint/2010/main" val="3084719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6D267AE-2643-F391-00BB-7992E0AB8B8E}"/>
              </a:ext>
            </a:extLst>
          </p:cNvPr>
          <p:cNvSpPr txBox="1"/>
          <p:nvPr/>
        </p:nvSpPr>
        <p:spPr>
          <a:xfrm>
            <a:off x="1587169" y="2930171"/>
            <a:ext cx="9017662" cy="830997"/>
          </a:xfrm>
          <a:prstGeom prst="rect">
            <a:avLst/>
          </a:prstGeom>
          <a:noFill/>
        </p:spPr>
        <p:txBody>
          <a:bodyPr wrap="square" rtlCol="0">
            <a:spAutoFit/>
          </a:bodyPr>
          <a:lstStyle/>
          <a:p>
            <a:pPr algn="ctr"/>
            <a:r>
              <a:rPr kumimoji="1" lang="ja-JP" altLang="en-US" sz="4800" dirty="0">
                <a:latin typeface="Century" panose="02040604050505020304" pitchFamily="18" charset="0"/>
              </a:rPr>
              <a:t>皮膚コンダクタンス </a:t>
            </a:r>
            <a:r>
              <a:rPr kumimoji="1" lang="en-US" altLang="ja-JP" sz="4800" dirty="0">
                <a:latin typeface="Century" panose="02040604050505020304" pitchFamily="18" charset="0"/>
              </a:rPr>
              <a:t>(SC)</a:t>
            </a:r>
            <a:endParaRPr kumimoji="1" lang="ja-JP" altLang="en-US" sz="4800" dirty="0">
              <a:latin typeface="Century" panose="02040604050505020304" pitchFamily="18" charset="0"/>
            </a:endParaRPr>
          </a:p>
        </p:txBody>
      </p:sp>
    </p:spTree>
    <p:extLst>
      <p:ext uri="{BB962C8B-B14F-4D97-AF65-F5344CB8AC3E}">
        <p14:creationId xmlns:p14="http://schemas.microsoft.com/office/powerpoint/2010/main" val="3450372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2">
            <a:extLst>
              <a:ext uri="{FF2B5EF4-FFF2-40B4-BE49-F238E27FC236}">
                <a16:creationId xmlns:a16="http://schemas.microsoft.com/office/drawing/2014/main" id="{616D5227-3F8D-4EAA-A4E2-D6B306F1DE22}"/>
              </a:ext>
            </a:extLst>
          </p:cNvPr>
          <p:cNvSpPr txBox="1">
            <a:spLocks noChangeArrowheads="1"/>
          </p:cNvSpPr>
          <p:nvPr/>
        </p:nvSpPr>
        <p:spPr bwMode="auto">
          <a:xfrm>
            <a:off x="1302392" y="906587"/>
            <a:ext cx="9793697" cy="400110"/>
          </a:xfrm>
          <a:prstGeom prst="rect">
            <a:avLst/>
          </a:prstGeom>
          <a:noFill/>
          <a:ln w="9525">
            <a:noFill/>
            <a:miter lim="800000"/>
            <a:headEnd/>
            <a:tailEnd/>
          </a:ln>
          <a:effectLst/>
        </p:spPr>
        <p:txBody>
          <a:bodyPr wrap="square">
            <a:spAutoFit/>
          </a:bodyPr>
          <a:lstStyle/>
          <a:p>
            <a:r>
              <a:rPr lang="ja-JP" altLang="en-US" sz="2000" dirty="0">
                <a:latin typeface="ＭＳ Ｐゴシック" panose="020B0600070205080204" pitchFamily="50" charset="-128"/>
                <a:ea typeface="ＭＳ Ｐゴシック" panose="020B0600070205080204" pitchFamily="50" charset="-128"/>
              </a:rPr>
              <a:t>・</a:t>
            </a:r>
            <a:r>
              <a:rPr lang="ja-JP" altLang="en-US" sz="2000" dirty="0">
                <a:solidFill>
                  <a:srgbClr val="FF0000"/>
                </a:solidFill>
                <a:latin typeface="ＭＳ Ｐゴシック" panose="020B0600070205080204" pitchFamily="50" charset="-128"/>
                <a:ea typeface="ＭＳ Ｐゴシック" panose="020B0600070205080204" pitchFamily="50" charset="-128"/>
              </a:rPr>
              <a:t>皮膚電気活動</a:t>
            </a:r>
            <a:r>
              <a:rPr lang="ja-JP" altLang="en-US" sz="2000" dirty="0">
                <a:latin typeface="ＭＳ Ｐゴシック" panose="020B0600070205080204" pitchFamily="50" charset="-128"/>
                <a:ea typeface="ＭＳ Ｐゴシック" panose="020B0600070205080204" pitchFamily="50" charset="-128"/>
              </a:rPr>
              <a:t>：皮膚の汗腺活動に起因する電気的性質（電圧・伝導度）の変化</a:t>
            </a:r>
          </a:p>
        </p:txBody>
      </p:sp>
      <p:sp>
        <p:nvSpPr>
          <p:cNvPr id="4" name="Text Box 27">
            <a:extLst>
              <a:ext uri="{FF2B5EF4-FFF2-40B4-BE49-F238E27FC236}">
                <a16:creationId xmlns:a16="http://schemas.microsoft.com/office/drawing/2014/main" id="{B2336C31-1CEC-49FB-B558-855FE1696D11}"/>
              </a:ext>
            </a:extLst>
          </p:cNvPr>
          <p:cNvSpPr txBox="1">
            <a:spLocks noChangeArrowheads="1"/>
          </p:cNvSpPr>
          <p:nvPr/>
        </p:nvSpPr>
        <p:spPr bwMode="auto">
          <a:xfrm>
            <a:off x="7120180" y="1829917"/>
            <a:ext cx="4664278" cy="707886"/>
          </a:xfrm>
          <a:prstGeom prst="rect">
            <a:avLst/>
          </a:prstGeom>
          <a:noFill/>
          <a:ln w="9525">
            <a:noFill/>
            <a:miter lim="800000"/>
            <a:headEnd/>
            <a:tailEnd/>
          </a:ln>
          <a:effectLst/>
        </p:spPr>
        <p:txBody>
          <a:bodyPr wrap="square">
            <a:spAutoFit/>
          </a:bodyPr>
          <a:lstStyle/>
          <a:p>
            <a:pPr>
              <a:spcBef>
                <a:spcPct val="50000"/>
              </a:spcBef>
            </a:pPr>
            <a:r>
              <a:rPr lang="en-US" altLang="ja-JP" sz="2000" dirty="0">
                <a:latin typeface="ＭＳ Ｐゴシック" panose="020B0600070205080204" pitchFamily="50" charset="-128"/>
                <a:ea typeface="ＭＳ Ｐゴシック" panose="020B0600070205080204" pitchFamily="50" charset="-128"/>
              </a:rPr>
              <a:t>←</a:t>
            </a:r>
            <a:r>
              <a:rPr lang="ja-JP" altLang="en-US" sz="2000" dirty="0">
                <a:latin typeface="ＭＳ Ｐゴシック" panose="020B0600070205080204" pitchFamily="50" charset="-128"/>
                <a:ea typeface="ＭＳ Ｐゴシック" panose="020B0600070205080204" pitchFamily="50" charset="-128"/>
              </a:rPr>
              <a:t>視覚・聴覚などへの刺激を行うと、数秒後に、皮膚電気活動に変化が生じる。</a:t>
            </a:r>
          </a:p>
        </p:txBody>
      </p:sp>
      <p:pic>
        <p:nvPicPr>
          <p:cNvPr id="5" name="図 4">
            <a:extLst>
              <a:ext uri="{FF2B5EF4-FFF2-40B4-BE49-F238E27FC236}">
                <a16:creationId xmlns:a16="http://schemas.microsoft.com/office/drawing/2014/main" id="{26B2D8E9-F7C6-434D-8B66-6C3F44654C6D}"/>
              </a:ext>
            </a:extLst>
          </p:cNvPr>
          <p:cNvPicPr>
            <a:picLocks noChangeAspect="1"/>
          </p:cNvPicPr>
          <p:nvPr/>
        </p:nvPicPr>
        <p:blipFill rotWithShape="1">
          <a:blip r:embed="rId3"/>
          <a:srcRect t="11433" b="17095"/>
          <a:stretch/>
        </p:blipFill>
        <p:spPr>
          <a:xfrm>
            <a:off x="2898156" y="1285044"/>
            <a:ext cx="4304028" cy="2421970"/>
          </a:xfrm>
          <a:prstGeom prst="rect">
            <a:avLst/>
          </a:prstGeom>
        </p:spPr>
      </p:pic>
      <p:sp>
        <p:nvSpPr>
          <p:cNvPr id="7" name="Text Box 5">
            <a:extLst>
              <a:ext uri="{FF2B5EF4-FFF2-40B4-BE49-F238E27FC236}">
                <a16:creationId xmlns:a16="http://schemas.microsoft.com/office/drawing/2014/main" id="{557F1168-EE9E-42D6-8EAE-04B1E6AFAA92}"/>
              </a:ext>
            </a:extLst>
          </p:cNvPr>
          <p:cNvSpPr txBox="1">
            <a:spLocks noChangeArrowheads="1"/>
          </p:cNvSpPr>
          <p:nvPr/>
        </p:nvSpPr>
        <p:spPr bwMode="auto">
          <a:xfrm>
            <a:off x="2527813" y="5854986"/>
            <a:ext cx="5331917" cy="738664"/>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defTabSz="452438"/>
            <a:r>
              <a:rPr lang="ja-JP" altLang="en-US" sz="1400" dirty="0">
                <a:latin typeface="Century" panose="02040604050505020304" pitchFamily="18" charset="0"/>
                <a:ea typeface="ＭＳ Ｐゴシック" panose="020B0600070205080204" pitchFamily="50" charset="-128"/>
              </a:rPr>
              <a:t>皮膚電位活動　</a:t>
            </a:r>
            <a:r>
              <a:rPr lang="en-US" altLang="ja-JP" sz="1400" dirty="0">
                <a:latin typeface="Century" panose="02040604050505020304" pitchFamily="18" charset="0"/>
                <a:ea typeface="ＭＳ Ｐゴシック" panose="020B0600070205080204" pitchFamily="50" charset="-128"/>
              </a:rPr>
              <a:t>Skin Potential Activity</a:t>
            </a:r>
            <a:r>
              <a:rPr lang="ja-JP" altLang="en-US" sz="1400" dirty="0">
                <a:latin typeface="Century" panose="02040604050505020304" pitchFamily="18" charset="0"/>
                <a:ea typeface="ＭＳ Ｐゴシック" panose="020B0600070205080204" pitchFamily="50" charset="-128"/>
              </a:rPr>
              <a:t>：</a:t>
            </a:r>
            <a:r>
              <a:rPr lang="en-US" altLang="ja-JP" sz="1400" dirty="0">
                <a:latin typeface="Century" panose="02040604050505020304" pitchFamily="18" charset="0"/>
                <a:ea typeface="ＭＳ Ｐゴシック" panose="020B0600070205080204" pitchFamily="50" charset="-128"/>
              </a:rPr>
              <a:t>SPA</a:t>
            </a:r>
          </a:p>
          <a:p>
            <a:pPr defTabSz="452438"/>
            <a:r>
              <a:rPr lang="en-US" altLang="ja-JP" sz="1400" dirty="0">
                <a:latin typeface="Century" panose="02040604050505020304" pitchFamily="18" charset="0"/>
                <a:ea typeface="ＭＳ Ｐゴシック" panose="020B0600070205080204" pitchFamily="50" charset="-128"/>
              </a:rPr>
              <a:t>	</a:t>
            </a:r>
            <a:r>
              <a:rPr lang="ja-JP" altLang="en-US" sz="1400" dirty="0">
                <a:latin typeface="Century" panose="02040604050505020304" pitchFamily="18" charset="0"/>
                <a:ea typeface="ＭＳ Ｐゴシック" panose="020B0600070205080204" pitchFamily="50" charset="-128"/>
              </a:rPr>
              <a:t>皮膚電位反応　</a:t>
            </a:r>
            <a:r>
              <a:rPr lang="en-US" altLang="ja-JP" sz="1400" dirty="0">
                <a:latin typeface="Century" panose="02040604050505020304" pitchFamily="18" charset="0"/>
                <a:ea typeface="ＭＳ Ｐゴシック" panose="020B0600070205080204" pitchFamily="50" charset="-128"/>
              </a:rPr>
              <a:t>Skin Potential Response</a:t>
            </a:r>
            <a:r>
              <a:rPr lang="ja-JP" altLang="en-US" sz="1400" dirty="0">
                <a:latin typeface="Century" panose="02040604050505020304" pitchFamily="18" charset="0"/>
                <a:ea typeface="ＭＳ Ｐゴシック" panose="020B0600070205080204" pitchFamily="50" charset="-128"/>
              </a:rPr>
              <a:t>：</a:t>
            </a:r>
            <a:r>
              <a:rPr lang="en-US" altLang="ja-JP" sz="1400" dirty="0">
                <a:latin typeface="Century" panose="02040604050505020304" pitchFamily="18" charset="0"/>
                <a:ea typeface="ＭＳ Ｐゴシック" panose="020B0600070205080204" pitchFamily="50" charset="-128"/>
              </a:rPr>
              <a:t>SPR</a:t>
            </a:r>
          </a:p>
          <a:p>
            <a:pPr defTabSz="452438"/>
            <a:r>
              <a:rPr lang="en-US" altLang="ja-JP" sz="1400" dirty="0">
                <a:latin typeface="Century" panose="02040604050505020304" pitchFamily="18" charset="0"/>
                <a:ea typeface="ＭＳ Ｐゴシック" panose="020B0600070205080204" pitchFamily="50" charset="-128"/>
              </a:rPr>
              <a:t>	</a:t>
            </a:r>
            <a:r>
              <a:rPr lang="ja-JP" altLang="en-US" sz="1400" dirty="0">
                <a:latin typeface="Century" panose="02040604050505020304" pitchFamily="18" charset="0"/>
                <a:ea typeface="ＭＳ Ｐゴシック" panose="020B0600070205080204" pitchFamily="50" charset="-128"/>
              </a:rPr>
              <a:t>皮膚電位水準　</a:t>
            </a:r>
            <a:r>
              <a:rPr lang="en-US" altLang="ja-JP" sz="1400" dirty="0">
                <a:latin typeface="Century" panose="02040604050505020304" pitchFamily="18" charset="0"/>
                <a:ea typeface="ＭＳ Ｐゴシック" panose="020B0600070205080204" pitchFamily="50" charset="-128"/>
              </a:rPr>
              <a:t>Skin Potential Level</a:t>
            </a:r>
            <a:r>
              <a:rPr lang="ja-JP" altLang="en-US" sz="1400" dirty="0">
                <a:latin typeface="Century" panose="02040604050505020304" pitchFamily="18" charset="0"/>
                <a:ea typeface="ＭＳ Ｐゴシック" panose="020B0600070205080204" pitchFamily="50" charset="-128"/>
              </a:rPr>
              <a:t>：</a:t>
            </a:r>
            <a:r>
              <a:rPr lang="en-US" altLang="ja-JP" sz="1400" dirty="0">
                <a:latin typeface="Century" panose="02040604050505020304" pitchFamily="18" charset="0"/>
                <a:ea typeface="ＭＳ Ｐゴシック" panose="020B0600070205080204" pitchFamily="50" charset="-128"/>
              </a:rPr>
              <a:t>SPL</a:t>
            </a:r>
          </a:p>
        </p:txBody>
      </p:sp>
      <p:sp>
        <p:nvSpPr>
          <p:cNvPr id="8" name="正方形/長方形 7">
            <a:extLst>
              <a:ext uri="{FF2B5EF4-FFF2-40B4-BE49-F238E27FC236}">
                <a16:creationId xmlns:a16="http://schemas.microsoft.com/office/drawing/2014/main" id="{4558FBA1-70F3-4D55-BBE3-A5A0C35CC6F9}"/>
              </a:ext>
            </a:extLst>
          </p:cNvPr>
          <p:cNvSpPr/>
          <p:nvPr/>
        </p:nvSpPr>
        <p:spPr>
          <a:xfrm>
            <a:off x="2527813" y="4472624"/>
            <a:ext cx="6349059"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452438"/>
            <a:r>
              <a:rPr lang="ja-JP" altLang="en-US" sz="1600" dirty="0">
                <a:latin typeface="Century" panose="02040604050505020304" pitchFamily="18" charset="0"/>
                <a:ea typeface="ＭＳ Ｐゴシック" panose="020B0600070205080204" pitchFamily="50" charset="-128"/>
              </a:rPr>
              <a:t>皮膚コングクタンス変化　</a:t>
            </a:r>
            <a:r>
              <a:rPr lang="en-US" altLang="ja-JP" sz="1600" dirty="0">
                <a:latin typeface="Century" panose="02040604050505020304" pitchFamily="18" charset="0"/>
                <a:ea typeface="ＭＳ Ｐゴシック" panose="020B0600070205080204" pitchFamily="50" charset="-128"/>
              </a:rPr>
              <a:t>Skin </a:t>
            </a:r>
            <a:r>
              <a:rPr lang="en-US" altLang="ja-JP" sz="1600" dirty="0" err="1">
                <a:latin typeface="Century" panose="02040604050505020304" pitchFamily="18" charset="0"/>
                <a:ea typeface="ＭＳ Ｐゴシック" panose="020B0600070205080204" pitchFamily="50" charset="-128"/>
              </a:rPr>
              <a:t>Conduetance</a:t>
            </a:r>
            <a:r>
              <a:rPr lang="en-US" altLang="ja-JP" sz="1600" dirty="0">
                <a:latin typeface="Century" panose="02040604050505020304" pitchFamily="18" charset="0"/>
                <a:ea typeface="ＭＳ Ｐゴシック" panose="020B0600070205080204" pitchFamily="50" charset="-128"/>
              </a:rPr>
              <a:t> Change</a:t>
            </a:r>
            <a:r>
              <a:rPr lang="ja-JP" altLang="en-US" sz="1600" dirty="0">
                <a:latin typeface="Century" panose="02040604050505020304" pitchFamily="18" charset="0"/>
                <a:ea typeface="ＭＳ Ｐゴシック" panose="020B0600070205080204" pitchFamily="50" charset="-128"/>
              </a:rPr>
              <a:t>：</a:t>
            </a:r>
            <a:r>
              <a:rPr lang="en-US" altLang="ja-JP" sz="1600" dirty="0">
                <a:latin typeface="Century" panose="02040604050505020304" pitchFamily="18" charset="0"/>
                <a:ea typeface="ＭＳ Ｐゴシック" panose="020B0600070205080204" pitchFamily="50" charset="-128"/>
              </a:rPr>
              <a:t>SCC</a:t>
            </a:r>
          </a:p>
          <a:p>
            <a:pPr defTabSz="452438"/>
            <a:r>
              <a:rPr lang="en-US" altLang="ja-JP" sz="1600" dirty="0">
                <a:latin typeface="Century" panose="02040604050505020304" pitchFamily="18" charset="0"/>
                <a:ea typeface="ＭＳ Ｐゴシック" panose="020B0600070205080204" pitchFamily="50" charset="-128"/>
              </a:rPr>
              <a:t>	</a:t>
            </a:r>
            <a:r>
              <a:rPr lang="ja-JP" altLang="en-US" sz="1600" dirty="0">
                <a:latin typeface="Century" panose="02040604050505020304" pitchFamily="18" charset="0"/>
                <a:ea typeface="ＭＳ Ｐゴシック" panose="020B0600070205080204" pitchFamily="50" charset="-128"/>
              </a:rPr>
              <a:t>皮膚コングクタンス反応　</a:t>
            </a:r>
            <a:r>
              <a:rPr lang="en-US" altLang="ja-JP" sz="1600" dirty="0">
                <a:latin typeface="Century" panose="02040604050505020304" pitchFamily="18" charset="0"/>
                <a:ea typeface="ＭＳ Ｐゴシック" panose="020B0600070205080204" pitchFamily="50" charset="-128"/>
              </a:rPr>
              <a:t>Skin Conductance Response</a:t>
            </a:r>
            <a:r>
              <a:rPr lang="ja-JP" altLang="en-US" sz="1600" dirty="0">
                <a:latin typeface="Century" panose="02040604050505020304" pitchFamily="18" charset="0"/>
                <a:ea typeface="ＭＳ Ｐゴシック" panose="020B0600070205080204" pitchFamily="50" charset="-128"/>
              </a:rPr>
              <a:t>：</a:t>
            </a:r>
            <a:r>
              <a:rPr lang="en-US" altLang="ja-JP" sz="1600" dirty="0">
                <a:latin typeface="Century" panose="02040604050505020304" pitchFamily="18" charset="0"/>
                <a:ea typeface="ＭＳ Ｐゴシック" panose="020B0600070205080204" pitchFamily="50" charset="-128"/>
              </a:rPr>
              <a:t>SCR</a:t>
            </a:r>
            <a:r>
              <a:rPr lang="ja-JP" altLang="en-US" sz="1600" dirty="0">
                <a:latin typeface="Century" panose="02040604050505020304" pitchFamily="18" charset="0"/>
                <a:ea typeface="ＭＳ Ｐゴシック" panose="020B0600070205080204" pitchFamily="50" charset="-128"/>
              </a:rPr>
              <a:t>　　　　　</a:t>
            </a:r>
          </a:p>
          <a:p>
            <a:pPr defTabSz="452438"/>
            <a:r>
              <a:rPr lang="ja-JP" altLang="en-US" sz="1600" dirty="0">
                <a:latin typeface="Century" panose="02040604050505020304" pitchFamily="18" charset="0"/>
                <a:ea typeface="ＭＳ Ｐゴシック" panose="020B0600070205080204" pitchFamily="50" charset="-128"/>
              </a:rPr>
              <a:t>	皮膚コンダクタンス水準　</a:t>
            </a:r>
            <a:r>
              <a:rPr lang="en-US" altLang="ja-JP" sz="1600" dirty="0">
                <a:latin typeface="Century" panose="02040604050505020304" pitchFamily="18" charset="0"/>
                <a:ea typeface="ＭＳ Ｐゴシック" panose="020B0600070205080204" pitchFamily="50" charset="-128"/>
              </a:rPr>
              <a:t>Skin Conductance Level</a:t>
            </a:r>
            <a:r>
              <a:rPr lang="ja-JP" altLang="en-US" sz="1600" dirty="0">
                <a:latin typeface="Century" panose="02040604050505020304" pitchFamily="18" charset="0"/>
                <a:ea typeface="ＭＳ Ｐゴシック" panose="020B0600070205080204" pitchFamily="50" charset="-128"/>
              </a:rPr>
              <a:t>：</a:t>
            </a:r>
            <a:r>
              <a:rPr lang="en-US" altLang="ja-JP" sz="1600" dirty="0">
                <a:latin typeface="Century" panose="02040604050505020304" pitchFamily="18" charset="0"/>
                <a:ea typeface="ＭＳ Ｐゴシック" panose="020B0600070205080204" pitchFamily="50" charset="-128"/>
              </a:rPr>
              <a:t>SCL</a:t>
            </a:r>
            <a:r>
              <a:rPr lang="ja-JP" altLang="en-US" sz="1600" dirty="0">
                <a:latin typeface="Century" panose="02040604050505020304" pitchFamily="18" charset="0"/>
                <a:ea typeface="ＭＳ Ｐゴシック" panose="020B0600070205080204" pitchFamily="50" charset="-128"/>
              </a:rPr>
              <a:t>　</a:t>
            </a:r>
          </a:p>
        </p:txBody>
      </p:sp>
      <p:sp>
        <p:nvSpPr>
          <p:cNvPr id="13" name="テキスト ボックス 12">
            <a:extLst>
              <a:ext uri="{FF2B5EF4-FFF2-40B4-BE49-F238E27FC236}">
                <a16:creationId xmlns:a16="http://schemas.microsoft.com/office/drawing/2014/main" id="{8BFC10AC-2BCE-418E-9ED5-CEB3FB9693B4}"/>
              </a:ext>
            </a:extLst>
          </p:cNvPr>
          <p:cNvSpPr txBox="1"/>
          <p:nvPr/>
        </p:nvSpPr>
        <p:spPr>
          <a:xfrm>
            <a:off x="676875" y="264350"/>
            <a:ext cx="2622834" cy="461665"/>
          </a:xfrm>
          <a:prstGeom prst="rect">
            <a:avLst/>
          </a:prstGeom>
          <a:noFill/>
        </p:spPr>
        <p:txBody>
          <a:bodyPr wrap="none" rtlCol="0">
            <a:spAutoFit/>
          </a:bodyPr>
          <a:lstStyle/>
          <a:p>
            <a:r>
              <a:rPr lang="ja-JP" altLang="en-US" sz="2400" dirty="0">
                <a:latin typeface="ＭＳ Ｐゴシック" panose="020B0600070205080204" pitchFamily="50" charset="-128"/>
                <a:ea typeface="ＭＳ Ｐゴシック" panose="020B0600070205080204" pitchFamily="50" charset="-128"/>
              </a:rPr>
              <a:t>皮膚コンダクタンス</a:t>
            </a:r>
          </a:p>
        </p:txBody>
      </p:sp>
      <p:sp>
        <p:nvSpPr>
          <p:cNvPr id="2" name="テキスト ボックス 1">
            <a:extLst>
              <a:ext uri="{FF2B5EF4-FFF2-40B4-BE49-F238E27FC236}">
                <a16:creationId xmlns:a16="http://schemas.microsoft.com/office/drawing/2014/main" id="{F6B3AF61-228E-03A0-F8A9-8E7EF9FC04B4}"/>
              </a:ext>
            </a:extLst>
          </p:cNvPr>
          <p:cNvSpPr txBox="1"/>
          <p:nvPr/>
        </p:nvSpPr>
        <p:spPr>
          <a:xfrm>
            <a:off x="1879042" y="1783750"/>
            <a:ext cx="1168409" cy="400110"/>
          </a:xfrm>
          <a:prstGeom prst="rect">
            <a:avLst/>
          </a:prstGeom>
          <a:noFill/>
        </p:spPr>
        <p:txBody>
          <a:bodyPr wrap="square" rtlCol="0">
            <a:spAutoFit/>
          </a:bodyPr>
          <a:lstStyle/>
          <a:p>
            <a:r>
              <a:rPr kumimoji="1" lang="en-US" altLang="ja-JP" sz="2000" dirty="0">
                <a:latin typeface="Century" panose="02040604050505020304" pitchFamily="18" charset="0"/>
              </a:rPr>
              <a:t>SPR</a:t>
            </a:r>
            <a:r>
              <a:rPr kumimoji="1" lang="ja-JP" altLang="en-US" sz="2000" dirty="0">
                <a:latin typeface="Century" panose="02040604050505020304" pitchFamily="18" charset="0"/>
              </a:rPr>
              <a:t>→</a:t>
            </a:r>
          </a:p>
        </p:txBody>
      </p:sp>
      <p:sp>
        <p:nvSpPr>
          <p:cNvPr id="10" name="Text Box 12">
            <a:extLst>
              <a:ext uri="{FF2B5EF4-FFF2-40B4-BE49-F238E27FC236}">
                <a16:creationId xmlns:a16="http://schemas.microsoft.com/office/drawing/2014/main" id="{838FADC3-AE2A-2792-F0B5-8B508C8BF511}"/>
              </a:ext>
            </a:extLst>
          </p:cNvPr>
          <p:cNvSpPr txBox="1">
            <a:spLocks noChangeArrowheads="1"/>
          </p:cNvSpPr>
          <p:nvPr/>
        </p:nvSpPr>
        <p:spPr bwMode="auto">
          <a:xfrm>
            <a:off x="1302392" y="3707014"/>
            <a:ext cx="8081094" cy="707886"/>
          </a:xfrm>
          <a:prstGeom prst="rect">
            <a:avLst/>
          </a:prstGeom>
          <a:noFill/>
          <a:ln w="9525">
            <a:noFill/>
            <a:miter lim="800000"/>
            <a:headEnd/>
            <a:tailEnd/>
          </a:ln>
          <a:effectLst/>
        </p:spPr>
        <p:txBody>
          <a:bodyPr wrap="square">
            <a:spAutoFit/>
          </a:bodyPr>
          <a:lstStyle/>
          <a:p>
            <a:r>
              <a:rPr lang="ja-JP" altLang="en-US" sz="2000" dirty="0">
                <a:latin typeface="ＭＳ Ｐゴシック" panose="020B0600070205080204" pitchFamily="50" charset="-128"/>
                <a:ea typeface="ＭＳ Ｐゴシック" panose="020B0600070205080204" pitchFamily="50" charset="-128"/>
              </a:rPr>
              <a:t>・</a:t>
            </a:r>
            <a:r>
              <a:rPr lang="ja-JP" altLang="en-US" sz="2000" dirty="0">
                <a:solidFill>
                  <a:srgbClr val="FF0000"/>
                </a:solidFill>
                <a:latin typeface="ＭＳ Ｐゴシック" panose="020B0600070205080204" pitchFamily="50" charset="-128"/>
                <a:ea typeface="ＭＳ Ｐゴシック" panose="020B0600070205080204" pitchFamily="50" charset="-128"/>
              </a:rPr>
              <a:t>通電法</a:t>
            </a:r>
            <a:r>
              <a:rPr lang="ja-JP" altLang="en-US" sz="2000" dirty="0">
                <a:latin typeface="ＭＳ Ｐゴシック" panose="020B0600070205080204" pitchFamily="50" charset="-128"/>
                <a:ea typeface="ＭＳ Ｐゴシック" panose="020B0600070205080204" pitchFamily="50" charset="-128"/>
              </a:rPr>
              <a:t>：手掌や指に装着した一対の電極間に微弱な電流を流し、皮膚の</a:t>
            </a:r>
            <a:endParaRPr lang="en-US" altLang="ja-JP" sz="2000" dirty="0">
              <a:latin typeface="ＭＳ Ｐゴシック" panose="020B0600070205080204" pitchFamily="50" charset="-128"/>
              <a:ea typeface="ＭＳ Ｐゴシック" panose="020B0600070205080204" pitchFamily="50" charset="-128"/>
            </a:endParaRPr>
          </a:p>
          <a:p>
            <a:r>
              <a:rPr lang="ja-JP" altLang="en-US" sz="2000" dirty="0">
                <a:latin typeface="ＭＳ Ｐゴシック" panose="020B0600070205080204" pitchFamily="50" charset="-128"/>
                <a:ea typeface="ＭＳ Ｐゴシック" panose="020B0600070205080204" pitchFamily="50" charset="-128"/>
              </a:rPr>
              <a:t>　　　　　　抵抗変化を調べる。</a:t>
            </a:r>
            <a:endParaRPr lang="en-US" altLang="ja-JP" sz="2000" dirty="0">
              <a:solidFill>
                <a:srgbClr val="FF0000"/>
              </a:solidFill>
              <a:latin typeface="ＭＳ Ｐゴシック" panose="020B0600070205080204" pitchFamily="50" charset="-128"/>
              <a:ea typeface="ＭＳ Ｐゴシック" panose="020B0600070205080204" pitchFamily="50" charset="-128"/>
            </a:endParaRPr>
          </a:p>
        </p:txBody>
      </p:sp>
      <p:sp>
        <p:nvSpPr>
          <p:cNvPr id="11" name="Text Box 12">
            <a:extLst>
              <a:ext uri="{FF2B5EF4-FFF2-40B4-BE49-F238E27FC236}">
                <a16:creationId xmlns:a16="http://schemas.microsoft.com/office/drawing/2014/main" id="{4B9B1055-8A8A-EA6D-683C-E6035CF88419}"/>
              </a:ext>
            </a:extLst>
          </p:cNvPr>
          <p:cNvSpPr txBox="1">
            <a:spLocks noChangeArrowheads="1"/>
          </p:cNvSpPr>
          <p:nvPr/>
        </p:nvSpPr>
        <p:spPr bwMode="auto">
          <a:xfrm>
            <a:off x="1302392" y="5373068"/>
            <a:ext cx="9053362" cy="400110"/>
          </a:xfrm>
          <a:prstGeom prst="rect">
            <a:avLst/>
          </a:prstGeom>
          <a:noFill/>
          <a:ln w="9525">
            <a:noFill/>
            <a:miter lim="800000"/>
            <a:headEnd/>
            <a:tailEnd/>
          </a:ln>
          <a:effectLst/>
        </p:spPr>
        <p:txBody>
          <a:bodyPr wrap="square">
            <a:spAutoFit/>
          </a:bodyPr>
          <a:lstStyle/>
          <a:p>
            <a:r>
              <a:rPr lang="ja-JP" altLang="en-US" sz="2000" dirty="0">
                <a:latin typeface="ＭＳ Ｐゴシック" panose="020B0600070205080204" pitchFamily="50" charset="-128"/>
                <a:ea typeface="ＭＳ Ｐゴシック" panose="020B0600070205080204" pitchFamily="50" charset="-128"/>
              </a:rPr>
              <a:t>・</a:t>
            </a:r>
            <a:r>
              <a:rPr lang="ja-JP" altLang="en-US" sz="2000" dirty="0">
                <a:solidFill>
                  <a:srgbClr val="FF0000"/>
                </a:solidFill>
                <a:latin typeface="ＭＳ Ｐゴシック" panose="020B0600070205080204" pitchFamily="50" charset="-128"/>
                <a:ea typeface="ＭＳ Ｐゴシック" panose="020B0600070205080204" pitchFamily="50" charset="-128"/>
              </a:rPr>
              <a:t>電位法：</a:t>
            </a:r>
            <a:r>
              <a:rPr lang="ja-JP" altLang="en-US" sz="2000" dirty="0">
                <a:latin typeface="ＭＳ Ｐゴシック" panose="020B0600070205080204" pitchFamily="50" charset="-128"/>
                <a:ea typeface="ＭＳ Ｐゴシック" panose="020B0600070205080204" pitchFamily="50" charset="-128"/>
              </a:rPr>
              <a:t>電流を流すことなく、一対の電極間の電位差を直接測定する。</a:t>
            </a:r>
          </a:p>
        </p:txBody>
      </p:sp>
      <p:pic>
        <p:nvPicPr>
          <p:cNvPr id="14" name="図 13">
            <a:extLst>
              <a:ext uri="{FF2B5EF4-FFF2-40B4-BE49-F238E27FC236}">
                <a16:creationId xmlns:a16="http://schemas.microsoft.com/office/drawing/2014/main" id="{5A69569B-F1C2-E97F-8CE5-9A8A826DEC92}"/>
              </a:ext>
            </a:extLst>
          </p:cNvPr>
          <p:cNvPicPr>
            <a:picLocks noChangeAspect="1"/>
          </p:cNvPicPr>
          <p:nvPr/>
        </p:nvPicPr>
        <p:blipFill rotWithShape="1">
          <a:blip r:embed="rId4">
            <a:extLst>
              <a:ext uri="{28A0092B-C50C-407E-A947-70E740481C1C}">
                <a14:useLocalDpi xmlns:a14="http://schemas.microsoft.com/office/drawing/2010/main" val="0"/>
              </a:ext>
            </a:extLst>
          </a:blip>
          <a:srcRect b="19460"/>
          <a:stretch/>
        </p:blipFill>
        <p:spPr>
          <a:xfrm>
            <a:off x="9452319" y="2748537"/>
            <a:ext cx="2657846" cy="3989721"/>
          </a:xfrm>
          <a:prstGeom prst="rect">
            <a:avLst/>
          </a:prstGeom>
        </p:spPr>
      </p:pic>
    </p:spTree>
    <p:extLst>
      <p:ext uri="{BB962C8B-B14F-4D97-AF65-F5344CB8AC3E}">
        <p14:creationId xmlns:p14="http://schemas.microsoft.com/office/powerpoint/2010/main" val="464870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1538422-F2B9-4BD6-8130-B8178F289B04}"/>
              </a:ext>
            </a:extLst>
          </p:cNvPr>
          <p:cNvSpPr txBox="1"/>
          <p:nvPr/>
        </p:nvSpPr>
        <p:spPr>
          <a:xfrm>
            <a:off x="1736034" y="212035"/>
            <a:ext cx="2622834" cy="461665"/>
          </a:xfrm>
          <a:prstGeom prst="rect">
            <a:avLst/>
          </a:prstGeom>
          <a:noFill/>
        </p:spPr>
        <p:txBody>
          <a:bodyPr wrap="none" rtlCol="0">
            <a:spAutoFit/>
          </a:bodyPr>
          <a:lstStyle/>
          <a:p>
            <a:r>
              <a:rPr lang="ja-JP" altLang="en-US" sz="2400" dirty="0">
                <a:latin typeface="ＭＳ Ｐゴシック" panose="020B0600070205080204" pitchFamily="50" charset="-128"/>
                <a:ea typeface="ＭＳ Ｐゴシック" panose="020B0600070205080204" pitchFamily="50" charset="-128"/>
              </a:rPr>
              <a:t>皮膚コンダクタンス</a:t>
            </a:r>
          </a:p>
        </p:txBody>
      </p:sp>
      <p:sp>
        <p:nvSpPr>
          <p:cNvPr id="3" name="テキスト ボックス 2">
            <a:extLst>
              <a:ext uri="{FF2B5EF4-FFF2-40B4-BE49-F238E27FC236}">
                <a16:creationId xmlns:a16="http://schemas.microsoft.com/office/drawing/2014/main" id="{68529E7F-5D5E-4049-9BC6-9F5368C5E5E3}"/>
              </a:ext>
            </a:extLst>
          </p:cNvPr>
          <p:cNvSpPr txBox="1"/>
          <p:nvPr/>
        </p:nvSpPr>
        <p:spPr>
          <a:xfrm>
            <a:off x="1839623" y="900182"/>
            <a:ext cx="7999702" cy="584775"/>
          </a:xfrm>
          <a:prstGeom prst="rect">
            <a:avLst/>
          </a:prstGeom>
          <a:noFill/>
        </p:spPr>
        <p:txBody>
          <a:bodyPr wrap="square" rtlCol="0">
            <a:spAutoFit/>
          </a:bodyPr>
          <a:lstStyle/>
          <a:p>
            <a:r>
              <a:rPr lang="ja-JP" altLang="en-US" sz="1600" dirty="0">
                <a:latin typeface="ＭＳ Ｐゴシック" panose="020B0600070205080204" pitchFamily="50" charset="-128"/>
                <a:ea typeface="ＭＳ Ｐゴシック" panose="020B0600070205080204" pitchFamily="50" charset="-128"/>
              </a:rPr>
              <a:t>発汗現象は、</a:t>
            </a:r>
            <a:r>
              <a:rPr lang="ja-JP" altLang="en-US" sz="1600" dirty="0">
                <a:solidFill>
                  <a:srgbClr val="FF0000"/>
                </a:solidFill>
                <a:latin typeface="ＭＳ Ｐゴシック" panose="020B0600070205080204" pitchFamily="50" charset="-128"/>
                <a:ea typeface="ＭＳ Ｐゴシック" panose="020B0600070205080204" pitchFamily="50" charset="-128"/>
              </a:rPr>
              <a:t>温熱性</a:t>
            </a:r>
            <a:r>
              <a:rPr lang="ja-JP" altLang="en-US" sz="1600" dirty="0">
                <a:latin typeface="ＭＳ Ｐゴシック" panose="020B0600070205080204" pitchFamily="50" charset="-128"/>
                <a:ea typeface="ＭＳ Ｐゴシック" panose="020B0600070205080204" pitchFamily="50" charset="-128"/>
              </a:rPr>
              <a:t>のものと</a:t>
            </a:r>
            <a:r>
              <a:rPr lang="ja-JP" altLang="en-US" sz="1600" dirty="0">
                <a:solidFill>
                  <a:srgbClr val="0070C0"/>
                </a:solidFill>
                <a:latin typeface="ＭＳ Ｐゴシック" panose="020B0600070205080204" pitchFamily="50" charset="-128"/>
                <a:ea typeface="ＭＳ Ｐゴシック" panose="020B0600070205080204" pitchFamily="50" charset="-128"/>
              </a:rPr>
              <a:t>精神性</a:t>
            </a:r>
            <a:r>
              <a:rPr lang="ja-JP" altLang="en-US" sz="1600" dirty="0">
                <a:latin typeface="ＭＳ Ｐゴシック" panose="020B0600070205080204" pitchFamily="50" charset="-128"/>
                <a:ea typeface="ＭＳ Ｐゴシック" panose="020B0600070205080204" pitchFamily="50" charset="-128"/>
              </a:rPr>
              <a:t>のものにわけられる。前者が</a:t>
            </a:r>
            <a:r>
              <a:rPr lang="ja-JP" altLang="en-US" sz="1600" dirty="0">
                <a:solidFill>
                  <a:srgbClr val="FF0000"/>
                </a:solidFill>
                <a:latin typeface="ＭＳ Ｐゴシック" panose="020B0600070205080204" pitchFamily="50" charset="-128"/>
                <a:ea typeface="ＭＳ Ｐゴシック" panose="020B0600070205080204" pitchFamily="50" charset="-128"/>
              </a:rPr>
              <a:t>体温調節</a:t>
            </a:r>
            <a:r>
              <a:rPr lang="ja-JP" altLang="en-US" sz="1600" dirty="0">
                <a:latin typeface="ＭＳ Ｐゴシック" panose="020B0600070205080204" pitchFamily="50" charset="-128"/>
                <a:ea typeface="ＭＳ Ｐゴシック" panose="020B0600070205080204" pitchFamily="50" charset="-128"/>
              </a:rPr>
              <a:t>を目的としたものであるのに対し、後者は</a:t>
            </a:r>
            <a:r>
              <a:rPr lang="en-US" altLang="ja-JP" sz="1600" dirty="0">
                <a:solidFill>
                  <a:srgbClr val="0070C0"/>
                </a:solidFill>
                <a:latin typeface="ＭＳ Ｐゴシック" panose="020B0600070205080204" pitchFamily="50" charset="-128"/>
                <a:ea typeface="ＭＳ Ｐゴシック" panose="020B0600070205080204" pitchFamily="50" charset="-128"/>
              </a:rPr>
              <a:t>”</a:t>
            </a:r>
            <a:r>
              <a:rPr lang="ja-JP" altLang="en-US" sz="1600" dirty="0">
                <a:solidFill>
                  <a:srgbClr val="0070C0"/>
                </a:solidFill>
                <a:latin typeface="ＭＳ Ｐゴシック" panose="020B0600070205080204" pitchFamily="50" charset="-128"/>
                <a:ea typeface="ＭＳ Ｐゴシック" panose="020B0600070205080204" pitchFamily="50" charset="-128"/>
              </a:rPr>
              <a:t>ここ</a:t>
            </a:r>
            <a:r>
              <a:rPr lang="ja-JP" altLang="en-US" sz="1600" dirty="0" err="1">
                <a:solidFill>
                  <a:srgbClr val="0070C0"/>
                </a:solidFill>
                <a:latin typeface="ＭＳ Ｐゴシック" panose="020B0600070205080204" pitchFamily="50" charset="-128"/>
                <a:ea typeface="ＭＳ Ｐゴシック" panose="020B0600070205080204" pitchFamily="50" charset="-128"/>
              </a:rPr>
              <a:t>ぞの</a:t>
            </a:r>
            <a:r>
              <a:rPr lang="ja-JP" altLang="en-US" sz="1600" dirty="0">
                <a:solidFill>
                  <a:srgbClr val="0070C0"/>
                </a:solidFill>
                <a:latin typeface="ＭＳ Ｐゴシック" panose="020B0600070205080204" pitchFamily="50" charset="-128"/>
                <a:ea typeface="ＭＳ Ｐゴシック" panose="020B0600070205080204" pitchFamily="50" charset="-128"/>
              </a:rPr>
              <a:t>場面</a:t>
            </a:r>
            <a:r>
              <a:rPr lang="en-US" altLang="ja-JP" sz="1600" dirty="0">
                <a:solidFill>
                  <a:srgbClr val="0070C0"/>
                </a:solidFill>
                <a:latin typeface="ＭＳ Ｐゴシック" panose="020B0600070205080204" pitchFamily="50" charset="-128"/>
                <a:ea typeface="ＭＳ Ｐゴシック" panose="020B0600070205080204" pitchFamily="50" charset="-128"/>
              </a:rPr>
              <a:t>”</a:t>
            </a:r>
            <a:r>
              <a:rPr lang="ja-JP" altLang="en-US" sz="1600" dirty="0">
                <a:solidFill>
                  <a:srgbClr val="0070C0"/>
                </a:solidFill>
                <a:latin typeface="ＭＳ Ｐゴシック" panose="020B0600070205080204" pitchFamily="50" charset="-128"/>
                <a:ea typeface="ＭＳ Ｐゴシック" panose="020B0600070205080204" pitchFamily="50" charset="-128"/>
              </a:rPr>
              <a:t>に臨む際</a:t>
            </a:r>
            <a:r>
              <a:rPr lang="ja-JP" altLang="en-US" sz="1600" dirty="0">
                <a:latin typeface="ＭＳ Ｐゴシック" panose="020B0600070205080204" pitchFamily="50" charset="-128"/>
                <a:ea typeface="ＭＳ Ｐゴシック" panose="020B0600070205080204" pitchFamily="50" charset="-128"/>
              </a:rPr>
              <a:t>、緊張やあがりの状態に伴うものである。</a:t>
            </a:r>
          </a:p>
        </p:txBody>
      </p:sp>
      <p:graphicFrame>
        <p:nvGraphicFramePr>
          <p:cNvPr id="4" name="Object 10">
            <a:extLst>
              <a:ext uri="{FF2B5EF4-FFF2-40B4-BE49-F238E27FC236}">
                <a16:creationId xmlns:a16="http://schemas.microsoft.com/office/drawing/2014/main" id="{AC1F6714-D193-44D0-A851-E179245A6322}"/>
              </a:ext>
            </a:extLst>
          </p:cNvPr>
          <p:cNvGraphicFramePr>
            <a:graphicFrameLocks noChangeAspect="1"/>
          </p:cNvGraphicFramePr>
          <p:nvPr/>
        </p:nvGraphicFramePr>
        <p:xfrm>
          <a:off x="7461595" y="1550533"/>
          <a:ext cx="3029745" cy="4554992"/>
        </p:xfrm>
        <a:graphic>
          <a:graphicData uri="http://schemas.openxmlformats.org/presentationml/2006/ole">
            <mc:AlternateContent xmlns:mc="http://schemas.openxmlformats.org/markup-compatibility/2006">
              <mc:Choice xmlns:v="urn:schemas-microsoft-com:vml" Requires="v">
                <p:oleObj name="Image" r:id="rId3" imgW="2847320" imgH="3368902" progId="Photoshop.Image.9">
                  <p:embed/>
                </p:oleObj>
              </mc:Choice>
              <mc:Fallback>
                <p:oleObj name="Image" r:id="rId3" imgW="2847320" imgH="3368902" progId="Photoshop.Image.9">
                  <p:embed/>
                  <p:pic>
                    <p:nvPicPr>
                      <p:cNvPr id="4" name="Object 10">
                        <a:extLst>
                          <a:ext uri="{FF2B5EF4-FFF2-40B4-BE49-F238E27FC236}">
                            <a16:creationId xmlns:a16="http://schemas.microsoft.com/office/drawing/2014/main" id="{AC1F6714-D193-44D0-A851-E179245A63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1595" y="1550533"/>
                        <a:ext cx="3029745" cy="4554992"/>
                      </a:xfrm>
                      <a:prstGeom prst="rect">
                        <a:avLst/>
                      </a:prstGeom>
                      <a:noFill/>
                      <a:ln>
                        <a:noFill/>
                      </a:ln>
                      <a:effectLst/>
                    </p:spPr>
                  </p:pic>
                </p:oleObj>
              </mc:Fallback>
            </mc:AlternateContent>
          </a:graphicData>
        </a:graphic>
      </p:graphicFrame>
      <p:sp>
        <p:nvSpPr>
          <p:cNvPr id="5" name="Text Box 4">
            <a:extLst>
              <a:ext uri="{FF2B5EF4-FFF2-40B4-BE49-F238E27FC236}">
                <a16:creationId xmlns:a16="http://schemas.microsoft.com/office/drawing/2014/main" id="{A8EDDE9D-CA25-471C-A362-86729FE5C385}"/>
              </a:ext>
            </a:extLst>
          </p:cNvPr>
          <p:cNvSpPr txBox="1">
            <a:spLocks noChangeArrowheads="1"/>
          </p:cNvSpPr>
          <p:nvPr/>
        </p:nvSpPr>
        <p:spPr bwMode="auto">
          <a:xfrm>
            <a:off x="1834011" y="1670697"/>
            <a:ext cx="5522849" cy="830997"/>
          </a:xfrm>
          <a:prstGeom prst="rect">
            <a:avLst/>
          </a:prstGeom>
          <a:noFill/>
          <a:ln w="9525">
            <a:noFill/>
            <a:miter lim="800000"/>
            <a:headEnd/>
            <a:tailEnd/>
          </a:ln>
          <a:effectLst/>
        </p:spPr>
        <p:txBody>
          <a:bodyPr wrap="square">
            <a:spAutoFit/>
          </a:bodyPr>
          <a:lstStyle/>
          <a:p>
            <a:pPr>
              <a:spcBef>
                <a:spcPct val="50000"/>
              </a:spcBef>
            </a:pPr>
            <a:r>
              <a:rPr lang="ja-JP" altLang="en-US" sz="1600" dirty="0">
                <a:latin typeface="ＭＳ Ｐゴシック" panose="020B0600070205080204" pitchFamily="50" charset="-128"/>
                <a:ea typeface="ＭＳ Ｐゴシック" panose="020B0600070205080204" pitchFamily="50" charset="-128"/>
              </a:rPr>
              <a:t>　汗腺には、アポクリン腺とエクリン腺の</a:t>
            </a:r>
            <a:r>
              <a:rPr lang="en-US" altLang="ja-JP" sz="1600" dirty="0">
                <a:latin typeface="ＭＳ Ｐゴシック" panose="020B0600070205080204" pitchFamily="50" charset="-128"/>
                <a:ea typeface="ＭＳ Ｐゴシック" panose="020B0600070205080204" pitchFamily="50" charset="-128"/>
              </a:rPr>
              <a:t>2</a:t>
            </a:r>
            <a:r>
              <a:rPr lang="ja-JP" altLang="en-US" sz="1600" dirty="0">
                <a:latin typeface="ＭＳ Ｐゴシック" panose="020B0600070205080204" pitchFamily="50" charset="-128"/>
                <a:ea typeface="ＭＳ Ｐゴシック" panose="020B0600070205080204" pitchFamily="50" charset="-128"/>
              </a:rPr>
              <a:t>種類がある。</a:t>
            </a:r>
            <a:r>
              <a:rPr lang="ja-JP" altLang="en-US" sz="1600" dirty="0">
                <a:solidFill>
                  <a:srgbClr val="FF0000"/>
                </a:solidFill>
                <a:latin typeface="ＭＳ Ｐゴシック" panose="020B0600070205080204" pitchFamily="50" charset="-128"/>
                <a:ea typeface="ＭＳ Ｐゴシック" panose="020B0600070205080204" pitchFamily="50" charset="-128"/>
              </a:rPr>
              <a:t>皮膚電気活動に主に関係するのはエクリン腺</a:t>
            </a:r>
            <a:r>
              <a:rPr lang="ja-JP" altLang="en-US" sz="1600" dirty="0">
                <a:latin typeface="ＭＳ Ｐゴシック" panose="020B0600070205080204" pitchFamily="50" charset="-128"/>
                <a:ea typeface="ＭＳ Ｐゴシック" panose="020B0600070205080204" pitchFamily="50" charset="-128"/>
              </a:rPr>
              <a:t>であり、アポクリン腺はほとんど関与しない。</a:t>
            </a:r>
          </a:p>
        </p:txBody>
      </p:sp>
      <p:sp>
        <p:nvSpPr>
          <p:cNvPr id="6" name="Text Box 5">
            <a:extLst>
              <a:ext uri="{FF2B5EF4-FFF2-40B4-BE49-F238E27FC236}">
                <a16:creationId xmlns:a16="http://schemas.microsoft.com/office/drawing/2014/main" id="{DA483D5B-E505-4B76-B9A3-C20FA93DD3FB}"/>
              </a:ext>
            </a:extLst>
          </p:cNvPr>
          <p:cNvSpPr txBox="1">
            <a:spLocks noChangeArrowheads="1"/>
          </p:cNvSpPr>
          <p:nvPr/>
        </p:nvSpPr>
        <p:spPr bwMode="auto">
          <a:xfrm>
            <a:off x="1839623" y="2708821"/>
            <a:ext cx="1317466" cy="338554"/>
          </a:xfrm>
          <a:prstGeom prst="rect">
            <a:avLst/>
          </a:prstGeom>
          <a:solidFill>
            <a:schemeClr val="bg1"/>
          </a:solidFill>
          <a:ln w="9525">
            <a:solidFill>
              <a:schemeClr val="tx1"/>
            </a:solidFill>
            <a:miter lim="800000"/>
            <a:headEnd/>
            <a:tailEnd/>
          </a:ln>
          <a:effectLst/>
        </p:spPr>
        <p:txBody>
          <a:bodyPr wrap="square">
            <a:spAutoFit/>
          </a:bodyPr>
          <a:lstStyle/>
          <a:p>
            <a:r>
              <a:rPr lang="ja-JP" altLang="en-US" sz="1600" dirty="0">
                <a:solidFill>
                  <a:srgbClr val="FF0000"/>
                </a:solidFill>
                <a:latin typeface="ＭＳ Ｐゴシック" panose="020B0600070205080204" pitchFamily="50" charset="-128"/>
                <a:ea typeface="ＭＳ Ｐゴシック" panose="020B0600070205080204" pitchFamily="50" charset="-128"/>
              </a:rPr>
              <a:t>アポクリン腺</a:t>
            </a:r>
          </a:p>
        </p:txBody>
      </p:sp>
      <p:sp>
        <p:nvSpPr>
          <p:cNvPr id="7" name="Text Box 7">
            <a:extLst>
              <a:ext uri="{FF2B5EF4-FFF2-40B4-BE49-F238E27FC236}">
                <a16:creationId xmlns:a16="http://schemas.microsoft.com/office/drawing/2014/main" id="{1A3973F9-197D-439D-8816-168A2F3AE5D1}"/>
              </a:ext>
            </a:extLst>
          </p:cNvPr>
          <p:cNvSpPr txBox="1">
            <a:spLocks noChangeArrowheads="1"/>
          </p:cNvSpPr>
          <p:nvPr/>
        </p:nvSpPr>
        <p:spPr bwMode="auto">
          <a:xfrm>
            <a:off x="1834011" y="3123342"/>
            <a:ext cx="5108635" cy="1077218"/>
          </a:xfrm>
          <a:prstGeom prst="rect">
            <a:avLst/>
          </a:prstGeom>
          <a:noFill/>
          <a:ln w="9525">
            <a:noFill/>
            <a:miter lim="800000"/>
            <a:headEnd/>
            <a:tailEnd/>
          </a:ln>
          <a:effectLst/>
        </p:spPr>
        <p:txBody>
          <a:bodyPr wrap="square">
            <a:spAutoFit/>
          </a:bodyPr>
          <a:lstStyle/>
          <a:p>
            <a:pPr>
              <a:spcBef>
                <a:spcPct val="10000"/>
              </a:spcBef>
            </a:pPr>
            <a:r>
              <a:rPr lang="ja-JP" altLang="en-US" sz="1600" dirty="0">
                <a:latin typeface="ＭＳ Ｐゴシック" panose="020B0600070205080204" pitchFamily="50" charset="-128"/>
                <a:ea typeface="ＭＳ Ｐゴシック" panose="020B0600070205080204" pitchFamily="50" charset="-128"/>
              </a:rPr>
              <a:t>　主に腋下と生殖器周辺にみられ、体臭の主な原因。体温調節の機能はほとんどない。アポクリン発汗の機能については不明な点が多いが、発情期に充実し、フェロモンと呼ばれる性的信号となる物質の分泌に関係する。</a:t>
            </a:r>
          </a:p>
        </p:txBody>
      </p:sp>
      <p:sp>
        <p:nvSpPr>
          <p:cNvPr id="8" name="Rectangle 8">
            <a:extLst>
              <a:ext uri="{FF2B5EF4-FFF2-40B4-BE49-F238E27FC236}">
                <a16:creationId xmlns:a16="http://schemas.microsoft.com/office/drawing/2014/main" id="{0D9C4645-D457-4CF7-99DA-95F18D951F1B}"/>
              </a:ext>
            </a:extLst>
          </p:cNvPr>
          <p:cNvSpPr>
            <a:spLocks noChangeArrowheads="1"/>
          </p:cNvSpPr>
          <p:nvPr/>
        </p:nvSpPr>
        <p:spPr bwMode="auto">
          <a:xfrm>
            <a:off x="1839623" y="4349214"/>
            <a:ext cx="1317466" cy="338554"/>
          </a:xfrm>
          <a:prstGeom prst="rect">
            <a:avLst/>
          </a:prstGeom>
          <a:solidFill>
            <a:schemeClr val="bg1"/>
          </a:solidFill>
          <a:ln w="9525">
            <a:solidFill>
              <a:schemeClr val="tx1"/>
            </a:solidFill>
            <a:miter lim="800000"/>
            <a:headEnd/>
            <a:tailEnd/>
          </a:ln>
          <a:effectLst/>
        </p:spPr>
        <p:txBody>
          <a:bodyPr wrap="square">
            <a:spAutoFit/>
          </a:bodyPr>
          <a:lstStyle/>
          <a:p>
            <a:r>
              <a:rPr lang="ja-JP" altLang="en-US" sz="1600" dirty="0">
                <a:solidFill>
                  <a:srgbClr val="FF0000"/>
                </a:solidFill>
                <a:latin typeface="ＭＳ Ｐゴシック" panose="020B0600070205080204" pitchFamily="50" charset="-128"/>
                <a:ea typeface="ＭＳ Ｐゴシック" panose="020B0600070205080204" pitchFamily="50" charset="-128"/>
              </a:rPr>
              <a:t>エクリン腺</a:t>
            </a:r>
          </a:p>
        </p:txBody>
      </p:sp>
      <p:sp>
        <p:nvSpPr>
          <p:cNvPr id="9" name="Text Box 9">
            <a:extLst>
              <a:ext uri="{FF2B5EF4-FFF2-40B4-BE49-F238E27FC236}">
                <a16:creationId xmlns:a16="http://schemas.microsoft.com/office/drawing/2014/main" id="{05B79EF7-DD93-4B00-8C9F-FDE18CA026F9}"/>
              </a:ext>
            </a:extLst>
          </p:cNvPr>
          <p:cNvSpPr txBox="1">
            <a:spLocks noChangeArrowheads="1"/>
          </p:cNvSpPr>
          <p:nvPr/>
        </p:nvSpPr>
        <p:spPr bwMode="auto">
          <a:xfrm>
            <a:off x="1834011" y="4728882"/>
            <a:ext cx="5108635" cy="1323439"/>
          </a:xfrm>
          <a:prstGeom prst="rect">
            <a:avLst/>
          </a:prstGeom>
          <a:noFill/>
          <a:ln w="9525">
            <a:noFill/>
            <a:miter lim="800000"/>
            <a:headEnd/>
            <a:tailEnd/>
          </a:ln>
          <a:effectLst/>
        </p:spPr>
        <p:txBody>
          <a:bodyPr wrap="square">
            <a:spAutoFit/>
          </a:bodyPr>
          <a:lstStyle/>
          <a:p>
            <a:pPr>
              <a:spcBef>
                <a:spcPct val="10000"/>
              </a:spcBef>
            </a:pPr>
            <a:r>
              <a:rPr lang="ja-JP" altLang="en-US" sz="1600" dirty="0">
                <a:latin typeface="ＭＳ Ｐゴシック" panose="020B0600070205080204" pitchFamily="50" charset="-128"/>
                <a:ea typeface="ＭＳ Ｐゴシック" panose="020B0600070205080204" pitchFamily="50" charset="-128"/>
              </a:rPr>
              <a:t>　この腺は身体全体に分布し、発汗による熱発散により体温を恒温に保つ働きがある。この汗腺が十分に発達しているのは無尾猿類と人類のみである。エクリン腺は体温変化に反応するだけでなく、外部刺激やストレスにも反応する。</a:t>
            </a:r>
            <a:r>
              <a:rPr lang="ja-JP" altLang="en-US" sz="1600" dirty="0">
                <a:solidFill>
                  <a:srgbClr val="FF0000"/>
                </a:solidFill>
                <a:latin typeface="ＭＳ Ｐゴシック" panose="020B0600070205080204" pitchFamily="50" charset="-128"/>
                <a:ea typeface="ＭＳ Ｐゴシック" panose="020B0600070205080204" pitchFamily="50" charset="-128"/>
              </a:rPr>
              <a:t>手掌と足の裏に集中</a:t>
            </a:r>
            <a:r>
              <a:rPr lang="ja-JP" altLang="en-US" sz="1600" dirty="0">
                <a:latin typeface="ＭＳ Ｐゴシック" panose="020B0600070205080204" pitchFamily="50" charset="-128"/>
                <a:ea typeface="ＭＳ Ｐゴシック" panose="020B0600070205080204" pitchFamily="50" charset="-128"/>
              </a:rPr>
              <a:t>し、一部は額と腋下に分布する。</a:t>
            </a:r>
          </a:p>
        </p:txBody>
      </p:sp>
    </p:spTree>
    <p:extLst>
      <p:ext uri="{BB962C8B-B14F-4D97-AF65-F5344CB8AC3E}">
        <p14:creationId xmlns:p14="http://schemas.microsoft.com/office/powerpoint/2010/main" val="1934758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1538422-F2B9-4BD6-8130-B8178F289B04}"/>
              </a:ext>
            </a:extLst>
          </p:cNvPr>
          <p:cNvSpPr txBox="1"/>
          <p:nvPr/>
        </p:nvSpPr>
        <p:spPr>
          <a:xfrm>
            <a:off x="1736034" y="212035"/>
            <a:ext cx="2622834" cy="461665"/>
          </a:xfrm>
          <a:prstGeom prst="rect">
            <a:avLst/>
          </a:prstGeom>
          <a:noFill/>
        </p:spPr>
        <p:txBody>
          <a:bodyPr wrap="none" rtlCol="0">
            <a:spAutoFit/>
          </a:bodyPr>
          <a:lstStyle/>
          <a:p>
            <a:r>
              <a:rPr lang="ja-JP" altLang="en-US" sz="2400" dirty="0">
                <a:latin typeface="ＭＳ Ｐゴシック" panose="020B0600070205080204" pitchFamily="50" charset="-128"/>
                <a:ea typeface="ＭＳ Ｐゴシック" panose="020B0600070205080204" pitchFamily="50" charset="-128"/>
              </a:rPr>
              <a:t>皮膚コンダクタンス</a:t>
            </a:r>
          </a:p>
        </p:txBody>
      </p:sp>
      <p:sp>
        <p:nvSpPr>
          <p:cNvPr id="3" name="テキスト ボックス 2">
            <a:extLst>
              <a:ext uri="{FF2B5EF4-FFF2-40B4-BE49-F238E27FC236}">
                <a16:creationId xmlns:a16="http://schemas.microsoft.com/office/drawing/2014/main" id="{68529E7F-5D5E-4049-9BC6-9F5368C5E5E3}"/>
              </a:ext>
            </a:extLst>
          </p:cNvPr>
          <p:cNvSpPr txBox="1"/>
          <p:nvPr/>
        </p:nvSpPr>
        <p:spPr>
          <a:xfrm>
            <a:off x="1839623" y="900182"/>
            <a:ext cx="7999702" cy="584775"/>
          </a:xfrm>
          <a:prstGeom prst="rect">
            <a:avLst/>
          </a:prstGeom>
          <a:noFill/>
        </p:spPr>
        <p:txBody>
          <a:bodyPr wrap="square" rtlCol="0">
            <a:spAutoFit/>
          </a:bodyPr>
          <a:lstStyle/>
          <a:p>
            <a:r>
              <a:rPr lang="ja-JP" altLang="en-US" sz="1600" dirty="0">
                <a:latin typeface="ＭＳ Ｐゴシック" panose="020B0600070205080204" pitchFamily="50" charset="-128"/>
                <a:ea typeface="ＭＳ Ｐゴシック" panose="020B0600070205080204" pitchFamily="50" charset="-128"/>
              </a:rPr>
              <a:t>発汗現象は、</a:t>
            </a:r>
            <a:r>
              <a:rPr lang="ja-JP" altLang="en-US" sz="1600" dirty="0">
                <a:solidFill>
                  <a:srgbClr val="FF0000"/>
                </a:solidFill>
                <a:latin typeface="ＭＳ Ｐゴシック" panose="020B0600070205080204" pitchFamily="50" charset="-128"/>
                <a:ea typeface="ＭＳ Ｐゴシック" panose="020B0600070205080204" pitchFamily="50" charset="-128"/>
              </a:rPr>
              <a:t>温熱性</a:t>
            </a:r>
            <a:r>
              <a:rPr lang="ja-JP" altLang="en-US" sz="1600" dirty="0">
                <a:latin typeface="ＭＳ Ｐゴシック" panose="020B0600070205080204" pitchFamily="50" charset="-128"/>
                <a:ea typeface="ＭＳ Ｐゴシック" panose="020B0600070205080204" pitchFamily="50" charset="-128"/>
              </a:rPr>
              <a:t>のものと</a:t>
            </a:r>
            <a:r>
              <a:rPr lang="ja-JP" altLang="en-US" sz="1600" dirty="0">
                <a:solidFill>
                  <a:srgbClr val="0070C0"/>
                </a:solidFill>
                <a:latin typeface="ＭＳ Ｐゴシック" panose="020B0600070205080204" pitchFamily="50" charset="-128"/>
                <a:ea typeface="ＭＳ Ｐゴシック" panose="020B0600070205080204" pitchFamily="50" charset="-128"/>
              </a:rPr>
              <a:t>精神性</a:t>
            </a:r>
            <a:r>
              <a:rPr lang="ja-JP" altLang="en-US" sz="1600" dirty="0">
                <a:latin typeface="ＭＳ Ｐゴシック" panose="020B0600070205080204" pitchFamily="50" charset="-128"/>
                <a:ea typeface="ＭＳ Ｐゴシック" panose="020B0600070205080204" pitchFamily="50" charset="-128"/>
              </a:rPr>
              <a:t>のものにわけられる。前者が</a:t>
            </a:r>
            <a:r>
              <a:rPr lang="ja-JP" altLang="en-US" sz="1600" dirty="0">
                <a:solidFill>
                  <a:srgbClr val="FF0000"/>
                </a:solidFill>
                <a:latin typeface="ＭＳ Ｐゴシック" panose="020B0600070205080204" pitchFamily="50" charset="-128"/>
                <a:ea typeface="ＭＳ Ｐゴシック" panose="020B0600070205080204" pitchFamily="50" charset="-128"/>
              </a:rPr>
              <a:t>体温調節</a:t>
            </a:r>
            <a:r>
              <a:rPr lang="ja-JP" altLang="en-US" sz="1600" dirty="0">
                <a:latin typeface="ＭＳ Ｐゴシック" panose="020B0600070205080204" pitchFamily="50" charset="-128"/>
                <a:ea typeface="ＭＳ Ｐゴシック" panose="020B0600070205080204" pitchFamily="50" charset="-128"/>
              </a:rPr>
              <a:t>を目的としたものであるのに対し、後者は</a:t>
            </a:r>
            <a:r>
              <a:rPr lang="en-US" altLang="ja-JP" sz="1600" dirty="0">
                <a:solidFill>
                  <a:srgbClr val="0070C0"/>
                </a:solidFill>
                <a:latin typeface="ＭＳ Ｐゴシック" panose="020B0600070205080204" pitchFamily="50" charset="-128"/>
                <a:ea typeface="ＭＳ Ｐゴシック" panose="020B0600070205080204" pitchFamily="50" charset="-128"/>
              </a:rPr>
              <a:t>”</a:t>
            </a:r>
            <a:r>
              <a:rPr lang="ja-JP" altLang="en-US" sz="1600" dirty="0">
                <a:solidFill>
                  <a:srgbClr val="0070C0"/>
                </a:solidFill>
                <a:latin typeface="ＭＳ Ｐゴシック" panose="020B0600070205080204" pitchFamily="50" charset="-128"/>
                <a:ea typeface="ＭＳ Ｐゴシック" panose="020B0600070205080204" pitchFamily="50" charset="-128"/>
              </a:rPr>
              <a:t>ここ</a:t>
            </a:r>
            <a:r>
              <a:rPr lang="ja-JP" altLang="en-US" sz="1600" dirty="0" err="1">
                <a:solidFill>
                  <a:srgbClr val="0070C0"/>
                </a:solidFill>
                <a:latin typeface="ＭＳ Ｐゴシック" panose="020B0600070205080204" pitchFamily="50" charset="-128"/>
                <a:ea typeface="ＭＳ Ｐゴシック" panose="020B0600070205080204" pitchFamily="50" charset="-128"/>
              </a:rPr>
              <a:t>ぞの</a:t>
            </a:r>
            <a:r>
              <a:rPr lang="ja-JP" altLang="en-US" sz="1600" dirty="0">
                <a:solidFill>
                  <a:srgbClr val="0070C0"/>
                </a:solidFill>
                <a:latin typeface="ＭＳ Ｐゴシック" panose="020B0600070205080204" pitchFamily="50" charset="-128"/>
                <a:ea typeface="ＭＳ Ｐゴシック" panose="020B0600070205080204" pitchFamily="50" charset="-128"/>
              </a:rPr>
              <a:t>場面</a:t>
            </a:r>
            <a:r>
              <a:rPr lang="en-US" altLang="ja-JP" sz="1600" dirty="0">
                <a:solidFill>
                  <a:srgbClr val="0070C0"/>
                </a:solidFill>
                <a:latin typeface="ＭＳ Ｐゴシック" panose="020B0600070205080204" pitchFamily="50" charset="-128"/>
                <a:ea typeface="ＭＳ Ｐゴシック" panose="020B0600070205080204" pitchFamily="50" charset="-128"/>
              </a:rPr>
              <a:t>”</a:t>
            </a:r>
            <a:r>
              <a:rPr lang="ja-JP" altLang="en-US" sz="1600" dirty="0">
                <a:solidFill>
                  <a:srgbClr val="0070C0"/>
                </a:solidFill>
                <a:latin typeface="ＭＳ Ｐゴシック" panose="020B0600070205080204" pitchFamily="50" charset="-128"/>
                <a:ea typeface="ＭＳ Ｐゴシック" panose="020B0600070205080204" pitchFamily="50" charset="-128"/>
              </a:rPr>
              <a:t>に臨む際</a:t>
            </a:r>
            <a:r>
              <a:rPr lang="ja-JP" altLang="en-US" sz="1600" dirty="0">
                <a:latin typeface="ＭＳ Ｐゴシック" panose="020B0600070205080204" pitchFamily="50" charset="-128"/>
                <a:ea typeface="ＭＳ Ｐゴシック" panose="020B0600070205080204" pitchFamily="50" charset="-128"/>
              </a:rPr>
              <a:t>、緊張やあがりの状態に伴うものである。</a:t>
            </a:r>
          </a:p>
        </p:txBody>
      </p:sp>
      <p:graphicFrame>
        <p:nvGraphicFramePr>
          <p:cNvPr id="4" name="Object 10">
            <a:extLst>
              <a:ext uri="{FF2B5EF4-FFF2-40B4-BE49-F238E27FC236}">
                <a16:creationId xmlns:a16="http://schemas.microsoft.com/office/drawing/2014/main" id="{AC1F6714-D193-44D0-A851-E179245A6322}"/>
              </a:ext>
            </a:extLst>
          </p:cNvPr>
          <p:cNvGraphicFramePr>
            <a:graphicFrameLocks noChangeAspect="1"/>
          </p:cNvGraphicFramePr>
          <p:nvPr/>
        </p:nvGraphicFramePr>
        <p:xfrm>
          <a:off x="7461595" y="1550533"/>
          <a:ext cx="3029745" cy="4554992"/>
        </p:xfrm>
        <a:graphic>
          <a:graphicData uri="http://schemas.openxmlformats.org/presentationml/2006/ole">
            <mc:AlternateContent xmlns:mc="http://schemas.openxmlformats.org/markup-compatibility/2006">
              <mc:Choice xmlns:v="urn:schemas-microsoft-com:vml" Requires="v">
                <p:oleObj name="Image" r:id="rId3" imgW="2847320" imgH="3368902" progId="Photoshop.Image.9">
                  <p:embed/>
                </p:oleObj>
              </mc:Choice>
              <mc:Fallback>
                <p:oleObj name="Image" r:id="rId3" imgW="2847320" imgH="3368902" progId="Photoshop.Image.9">
                  <p:embed/>
                  <p:pic>
                    <p:nvPicPr>
                      <p:cNvPr id="4" name="Object 10">
                        <a:extLst>
                          <a:ext uri="{FF2B5EF4-FFF2-40B4-BE49-F238E27FC236}">
                            <a16:creationId xmlns:a16="http://schemas.microsoft.com/office/drawing/2014/main" id="{AC1F6714-D193-44D0-A851-E179245A63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1595" y="1550533"/>
                        <a:ext cx="3029745" cy="4554992"/>
                      </a:xfrm>
                      <a:prstGeom prst="rect">
                        <a:avLst/>
                      </a:prstGeom>
                      <a:noFill/>
                      <a:ln>
                        <a:noFill/>
                      </a:ln>
                      <a:effectLst/>
                    </p:spPr>
                  </p:pic>
                </p:oleObj>
              </mc:Fallback>
            </mc:AlternateContent>
          </a:graphicData>
        </a:graphic>
      </p:graphicFrame>
      <p:sp>
        <p:nvSpPr>
          <p:cNvPr id="5" name="Text Box 4">
            <a:extLst>
              <a:ext uri="{FF2B5EF4-FFF2-40B4-BE49-F238E27FC236}">
                <a16:creationId xmlns:a16="http://schemas.microsoft.com/office/drawing/2014/main" id="{A8EDDE9D-CA25-471C-A362-86729FE5C385}"/>
              </a:ext>
            </a:extLst>
          </p:cNvPr>
          <p:cNvSpPr txBox="1">
            <a:spLocks noChangeArrowheads="1"/>
          </p:cNvSpPr>
          <p:nvPr/>
        </p:nvSpPr>
        <p:spPr bwMode="auto">
          <a:xfrm>
            <a:off x="1834011" y="1670697"/>
            <a:ext cx="5522849" cy="830997"/>
          </a:xfrm>
          <a:prstGeom prst="rect">
            <a:avLst/>
          </a:prstGeom>
          <a:noFill/>
          <a:ln w="9525">
            <a:noFill/>
            <a:miter lim="800000"/>
            <a:headEnd/>
            <a:tailEnd/>
          </a:ln>
          <a:effectLst/>
        </p:spPr>
        <p:txBody>
          <a:bodyPr wrap="square">
            <a:spAutoFit/>
          </a:bodyPr>
          <a:lstStyle/>
          <a:p>
            <a:pPr>
              <a:spcBef>
                <a:spcPct val="50000"/>
              </a:spcBef>
            </a:pPr>
            <a:r>
              <a:rPr lang="ja-JP" altLang="en-US" sz="1600" dirty="0">
                <a:latin typeface="ＭＳ Ｐゴシック" panose="020B0600070205080204" pitchFamily="50" charset="-128"/>
                <a:ea typeface="ＭＳ Ｐゴシック" panose="020B0600070205080204" pitchFamily="50" charset="-128"/>
              </a:rPr>
              <a:t>　汗腺には、アポクリン腺とエクリン腺の</a:t>
            </a:r>
            <a:r>
              <a:rPr lang="en-US" altLang="ja-JP" sz="1600" dirty="0">
                <a:latin typeface="ＭＳ Ｐゴシック" panose="020B0600070205080204" pitchFamily="50" charset="-128"/>
                <a:ea typeface="ＭＳ Ｐゴシック" panose="020B0600070205080204" pitchFamily="50" charset="-128"/>
              </a:rPr>
              <a:t>2</a:t>
            </a:r>
            <a:r>
              <a:rPr lang="ja-JP" altLang="en-US" sz="1600" dirty="0">
                <a:latin typeface="ＭＳ Ｐゴシック" panose="020B0600070205080204" pitchFamily="50" charset="-128"/>
                <a:ea typeface="ＭＳ Ｐゴシック" panose="020B0600070205080204" pitchFamily="50" charset="-128"/>
              </a:rPr>
              <a:t>種類がある。</a:t>
            </a:r>
            <a:r>
              <a:rPr lang="ja-JP" altLang="en-US" sz="1600" dirty="0">
                <a:solidFill>
                  <a:srgbClr val="FF0000"/>
                </a:solidFill>
                <a:latin typeface="ＭＳ Ｐゴシック" panose="020B0600070205080204" pitchFamily="50" charset="-128"/>
                <a:ea typeface="ＭＳ Ｐゴシック" panose="020B0600070205080204" pitchFamily="50" charset="-128"/>
              </a:rPr>
              <a:t>皮膚電気活動に主に関係するのはエクリン腺</a:t>
            </a:r>
            <a:r>
              <a:rPr lang="ja-JP" altLang="en-US" sz="1600" dirty="0">
                <a:latin typeface="ＭＳ Ｐゴシック" panose="020B0600070205080204" pitchFamily="50" charset="-128"/>
                <a:ea typeface="ＭＳ Ｐゴシック" panose="020B0600070205080204" pitchFamily="50" charset="-128"/>
              </a:rPr>
              <a:t>であり、アポクリン腺はほとんど関与しない。</a:t>
            </a:r>
          </a:p>
        </p:txBody>
      </p:sp>
      <p:sp>
        <p:nvSpPr>
          <p:cNvPr id="6" name="Text Box 5">
            <a:extLst>
              <a:ext uri="{FF2B5EF4-FFF2-40B4-BE49-F238E27FC236}">
                <a16:creationId xmlns:a16="http://schemas.microsoft.com/office/drawing/2014/main" id="{DA483D5B-E505-4B76-B9A3-C20FA93DD3FB}"/>
              </a:ext>
            </a:extLst>
          </p:cNvPr>
          <p:cNvSpPr txBox="1">
            <a:spLocks noChangeArrowheads="1"/>
          </p:cNvSpPr>
          <p:nvPr/>
        </p:nvSpPr>
        <p:spPr bwMode="auto">
          <a:xfrm>
            <a:off x="1839623" y="2708821"/>
            <a:ext cx="1317466" cy="338554"/>
          </a:xfrm>
          <a:prstGeom prst="rect">
            <a:avLst/>
          </a:prstGeom>
          <a:solidFill>
            <a:schemeClr val="bg1"/>
          </a:solidFill>
          <a:ln w="9525">
            <a:solidFill>
              <a:schemeClr val="tx1"/>
            </a:solidFill>
            <a:miter lim="800000"/>
            <a:headEnd/>
            <a:tailEnd/>
          </a:ln>
          <a:effectLst/>
        </p:spPr>
        <p:txBody>
          <a:bodyPr wrap="square">
            <a:spAutoFit/>
          </a:bodyPr>
          <a:lstStyle/>
          <a:p>
            <a:r>
              <a:rPr lang="ja-JP" altLang="en-US" sz="1600" dirty="0">
                <a:solidFill>
                  <a:srgbClr val="FF0000"/>
                </a:solidFill>
                <a:latin typeface="ＭＳ Ｐゴシック" panose="020B0600070205080204" pitchFamily="50" charset="-128"/>
                <a:ea typeface="ＭＳ Ｐゴシック" panose="020B0600070205080204" pitchFamily="50" charset="-128"/>
              </a:rPr>
              <a:t>アポクリン腺</a:t>
            </a:r>
          </a:p>
        </p:txBody>
      </p:sp>
      <p:sp>
        <p:nvSpPr>
          <p:cNvPr id="7" name="Text Box 7">
            <a:extLst>
              <a:ext uri="{FF2B5EF4-FFF2-40B4-BE49-F238E27FC236}">
                <a16:creationId xmlns:a16="http://schemas.microsoft.com/office/drawing/2014/main" id="{1A3973F9-197D-439D-8816-168A2F3AE5D1}"/>
              </a:ext>
            </a:extLst>
          </p:cNvPr>
          <p:cNvSpPr txBox="1">
            <a:spLocks noChangeArrowheads="1"/>
          </p:cNvSpPr>
          <p:nvPr/>
        </p:nvSpPr>
        <p:spPr bwMode="auto">
          <a:xfrm>
            <a:off x="1834011" y="3123342"/>
            <a:ext cx="5108635" cy="1077218"/>
          </a:xfrm>
          <a:prstGeom prst="rect">
            <a:avLst/>
          </a:prstGeom>
          <a:noFill/>
          <a:ln w="9525">
            <a:noFill/>
            <a:miter lim="800000"/>
            <a:headEnd/>
            <a:tailEnd/>
          </a:ln>
          <a:effectLst/>
        </p:spPr>
        <p:txBody>
          <a:bodyPr wrap="square">
            <a:spAutoFit/>
          </a:bodyPr>
          <a:lstStyle/>
          <a:p>
            <a:pPr>
              <a:spcBef>
                <a:spcPct val="10000"/>
              </a:spcBef>
            </a:pPr>
            <a:r>
              <a:rPr lang="ja-JP" altLang="en-US" sz="1600" dirty="0">
                <a:latin typeface="ＭＳ Ｐゴシック" panose="020B0600070205080204" pitchFamily="50" charset="-128"/>
                <a:ea typeface="ＭＳ Ｐゴシック" panose="020B0600070205080204" pitchFamily="50" charset="-128"/>
              </a:rPr>
              <a:t>　主に腋下と生殖器周辺にみられ、体臭の主な原因。体温調節の機能はほとんどない。アポクリン発汗の機能については不明な点が多いが、発情期に充実し、フェロモンと呼ばれる性的信号となる物質の分泌に関係する。</a:t>
            </a:r>
          </a:p>
        </p:txBody>
      </p:sp>
      <p:sp>
        <p:nvSpPr>
          <p:cNvPr id="8" name="Rectangle 8">
            <a:extLst>
              <a:ext uri="{FF2B5EF4-FFF2-40B4-BE49-F238E27FC236}">
                <a16:creationId xmlns:a16="http://schemas.microsoft.com/office/drawing/2014/main" id="{0D9C4645-D457-4CF7-99DA-95F18D951F1B}"/>
              </a:ext>
            </a:extLst>
          </p:cNvPr>
          <p:cNvSpPr>
            <a:spLocks noChangeArrowheads="1"/>
          </p:cNvSpPr>
          <p:nvPr/>
        </p:nvSpPr>
        <p:spPr bwMode="auto">
          <a:xfrm>
            <a:off x="1839623" y="4349214"/>
            <a:ext cx="1317466" cy="338554"/>
          </a:xfrm>
          <a:prstGeom prst="rect">
            <a:avLst/>
          </a:prstGeom>
          <a:solidFill>
            <a:schemeClr val="bg1"/>
          </a:solidFill>
          <a:ln w="9525">
            <a:solidFill>
              <a:schemeClr val="tx1"/>
            </a:solidFill>
            <a:miter lim="800000"/>
            <a:headEnd/>
            <a:tailEnd/>
          </a:ln>
          <a:effectLst/>
        </p:spPr>
        <p:txBody>
          <a:bodyPr wrap="square">
            <a:spAutoFit/>
          </a:bodyPr>
          <a:lstStyle/>
          <a:p>
            <a:r>
              <a:rPr lang="ja-JP" altLang="en-US" sz="1600" dirty="0">
                <a:solidFill>
                  <a:srgbClr val="FF0000"/>
                </a:solidFill>
                <a:latin typeface="ＭＳ Ｐゴシック" panose="020B0600070205080204" pitchFamily="50" charset="-128"/>
                <a:ea typeface="ＭＳ Ｐゴシック" panose="020B0600070205080204" pitchFamily="50" charset="-128"/>
              </a:rPr>
              <a:t>エクリン腺</a:t>
            </a:r>
          </a:p>
        </p:txBody>
      </p:sp>
      <p:sp>
        <p:nvSpPr>
          <p:cNvPr id="9" name="Text Box 9">
            <a:extLst>
              <a:ext uri="{FF2B5EF4-FFF2-40B4-BE49-F238E27FC236}">
                <a16:creationId xmlns:a16="http://schemas.microsoft.com/office/drawing/2014/main" id="{05B79EF7-DD93-4B00-8C9F-FDE18CA026F9}"/>
              </a:ext>
            </a:extLst>
          </p:cNvPr>
          <p:cNvSpPr txBox="1">
            <a:spLocks noChangeArrowheads="1"/>
          </p:cNvSpPr>
          <p:nvPr/>
        </p:nvSpPr>
        <p:spPr bwMode="auto">
          <a:xfrm>
            <a:off x="1834011" y="4728882"/>
            <a:ext cx="5108635" cy="1323439"/>
          </a:xfrm>
          <a:prstGeom prst="rect">
            <a:avLst/>
          </a:prstGeom>
          <a:noFill/>
          <a:ln w="9525">
            <a:noFill/>
            <a:miter lim="800000"/>
            <a:headEnd/>
            <a:tailEnd/>
          </a:ln>
          <a:effectLst/>
        </p:spPr>
        <p:txBody>
          <a:bodyPr wrap="square">
            <a:spAutoFit/>
          </a:bodyPr>
          <a:lstStyle/>
          <a:p>
            <a:pPr>
              <a:spcBef>
                <a:spcPct val="10000"/>
              </a:spcBef>
            </a:pPr>
            <a:r>
              <a:rPr lang="ja-JP" altLang="en-US" sz="1600" dirty="0">
                <a:latin typeface="ＭＳ Ｐゴシック" panose="020B0600070205080204" pitchFamily="50" charset="-128"/>
                <a:ea typeface="ＭＳ Ｐゴシック" panose="020B0600070205080204" pitchFamily="50" charset="-128"/>
              </a:rPr>
              <a:t>　この腺は身体全体に分布し、発汗による熱発散により体温を恒温に保つ働きがある。この汗腺が十分に発達しているのは無尾猿類と人類のみである。エクリン腺は体温変化に反応するだけでなく、外部刺激やストレスにも反応する。</a:t>
            </a:r>
            <a:r>
              <a:rPr lang="ja-JP" altLang="en-US" sz="1600" dirty="0">
                <a:solidFill>
                  <a:srgbClr val="FF0000"/>
                </a:solidFill>
                <a:latin typeface="ＭＳ Ｐゴシック" panose="020B0600070205080204" pitchFamily="50" charset="-128"/>
                <a:ea typeface="ＭＳ Ｐゴシック" panose="020B0600070205080204" pitchFamily="50" charset="-128"/>
              </a:rPr>
              <a:t>手掌と足の裏に集中</a:t>
            </a:r>
            <a:r>
              <a:rPr lang="ja-JP" altLang="en-US" sz="1600" dirty="0">
                <a:latin typeface="ＭＳ Ｐゴシック" panose="020B0600070205080204" pitchFamily="50" charset="-128"/>
                <a:ea typeface="ＭＳ Ｐゴシック" panose="020B0600070205080204" pitchFamily="50" charset="-128"/>
              </a:rPr>
              <a:t>し、一部は額と腋下に分布する。</a:t>
            </a:r>
          </a:p>
        </p:txBody>
      </p:sp>
    </p:spTree>
    <p:extLst>
      <p:ext uri="{BB962C8B-B14F-4D97-AF65-F5344CB8AC3E}">
        <p14:creationId xmlns:p14="http://schemas.microsoft.com/office/powerpoint/2010/main" val="642267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9FF5726-8F05-0659-AA65-76D208828A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960" y="379906"/>
            <a:ext cx="10274080" cy="6478094"/>
          </a:xfrm>
          <a:prstGeom prst="rect">
            <a:avLst/>
          </a:prstGeom>
        </p:spPr>
      </p:pic>
    </p:spTree>
    <p:extLst>
      <p:ext uri="{BB962C8B-B14F-4D97-AF65-F5344CB8AC3E}">
        <p14:creationId xmlns:p14="http://schemas.microsoft.com/office/powerpoint/2010/main" val="3607562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1B899BC4-6FC3-E160-489B-525322365A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6867664" cy="5187592"/>
          </a:xfrm>
          <a:prstGeom prst="rect">
            <a:avLst/>
          </a:prstGeom>
        </p:spPr>
      </p:pic>
      <p:pic>
        <p:nvPicPr>
          <p:cNvPr id="9" name="図 8">
            <a:extLst>
              <a:ext uri="{FF2B5EF4-FFF2-40B4-BE49-F238E27FC236}">
                <a16:creationId xmlns:a16="http://schemas.microsoft.com/office/drawing/2014/main" id="{09B59963-59EE-5DB3-2A98-421B076A4D08}"/>
              </a:ext>
            </a:extLst>
          </p:cNvPr>
          <p:cNvPicPr>
            <a:picLocks noChangeAspect="1"/>
          </p:cNvPicPr>
          <p:nvPr/>
        </p:nvPicPr>
        <p:blipFill rotWithShape="1">
          <a:blip r:embed="rId4">
            <a:extLst>
              <a:ext uri="{28A0092B-C50C-407E-A947-70E740481C1C}">
                <a14:useLocalDpi xmlns:a14="http://schemas.microsoft.com/office/drawing/2010/main" val="0"/>
              </a:ext>
            </a:extLst>
          </a:blip>
          <a:srcRect b="16206"/>
          <a:stretch/>
        </p:blipFill>
        <p:spPr>
          <a:xfrm>
            <a:off x="4958356" y="2712203"/>
            <a:ext cx="7212435" cy="4145797"/>
          </a:xfrm>
          <a:prstGeom prst="rect">
            <a:avLst/>
          </a:prstGeom>
        </p:spPr>
      </p:pic>
      <p:sp>
        <p:nvSpPr>
          <p:cNvPr id="10" name="テキスト ボックス 9">
            <a:extLst>
              <a:ext uri="{FF2B5EF4-FFF2-40B4-BE49-F238E27FC236}">
                <a16:creationId xmlns:a16="http://schemas.microsoft.com/office/drawing/2014/main" id="{364BBEDB-61C0-B1AE-529C-09E7B73C1AE2}"/>
              </a:ext>
            </a:extLst>
          </p:cNvPr>
          <p:cNvSpPr txBox="1"/>
          <p:nvPr/>
        </p:nvSpPr>
        <p:spPr>
          <a:xfrm>
            <a:off x="267531" y="5198748"/>
            <a:ext cx="2830286" cy="400110"/>
          </a:xfrm>
          <a:prstGeom prst="rect">
            <a:avLst/>
          </a:prstGeom>
          <a:noFill/>
        </p:spPr>
        <p:txBody>
          <a:bodyPr wrap="square" rtlCol="0">
            <a:spAutoFit/>
          </a:bodyPr>
          <a:lstStyle/>
          <a:p>
            <a:r>
              <a:rPr kumimoji="1" lang="ja-JP" altLang="en-US" sz="2000" dirty="0">
                <a:latin typeface="ＭＳ Ｐゴシック" panose="020B0600070205080204" pitchFamily="50" charset="-128"/>
                <a:ea typeface="ＭＳ Ｐゴシック" panose="020B0600070205080204" pitchFamily="50" charset="-128"/>
              </a:rPr>
              <a:t>↑心理指標のみ</a:t>
            </a:r>
          </a:p>
        </p:txBody>
      </p:sp>
      <p:sp>
        <p:nvSpPr>
          <p:cNvPr id="11" name="テキスト ボックス 10">
            <a:extLst>
              <a:ext uri="{FF2B5EF4-FFF2-40B4-BE49-F238E27FC236}">
                <a16:creationId xmlns:a16="http://schemas.microsoft.com/office/drawing/2014/main" id="{D35A530E-281D-C574-7B99-BDA43DE2B1C1}"/>
              </a:ext>
            </a:extLst>
          </p:cNvPr>
          <p:cNvSpPr txBox="1"/>
          <p:nvPr/>
        </p:nvSpPr>
        <p:spPr>
          <a:xfrm>
            <a:off x="9164110" y="2224463"/>
            <a:ext cx="2830286" cy="369332"/>
          </a:xfrm>
          <a:prstGeom prst="rect">
            <a:avLst/>
          </a:prstGeom>
          <a:noFill/>
        </p:spPr>
        <p:txBody>
          <a:bodyPr wrap="square" rtlCol="0">
            <a:spAutoFit/>
          </a:bodyPr>
          <a:lstStyle/>
          <a:p>
            <a:r>
              <a:rPr lang="ja-JP" altLang="en-US"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心理指標</a:t>
            </a: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生理指標</a:t>
            </a:r>
          </a:p>
        </p:txBody>
      </p:sp>
    </p:spTree>
    <p:extLst>
      <p:ext uri="{BB962C8B-B14F-4D97-AF65-F5344CB8AC3E}">
        <p14:creationId xmlns:p14="http://schemas.microsoft.com/office/powerpoint/2010/main" val="2410546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6D267AE-2643-F391-00BB-7992E0AB8B8E}"/>
              </a:ext>
            </a:extLst>
          </p:cNvPr>
          <p:cNvSpPr txBox="1"/>
          <p:nvPr/>
        </p:nvSpPr>
        <p:spPr>
          <a:xfrm>
            <a:off x="4246770" y="2763194"/>
            <a:ext cx="4902200" cy="830997"/>
          </a:xfrm>
          <a:prstGeom prst="rect">
            <a:avLst/>
          </a:prstGeom>
          <a:noFill/>
        </p:spPr>
        <p:txBody>
          <a:bodyPr wrap="square" rtlCol="0">
            <a:spAutoFit/>
          </a:bodyPr>
          <a:lstStyle/>
          <a:p>
            <a:r>
              <a:rPr lang="ja-JP" altLang="en-US" sz="4800" dirty="0">
                <a:latin typeface="Century" panose="02040604050505020304" pitchFamily="18" charset="0"/>
              </a:rPr>
              <a:t>皮膚温</a:t>
            </a:r>
            <a:r>
              <a:rPr kumimoji="1" lang="ja-JP" altLang="en-US" sz="4800" dirty="0">
                <a:latin typeface="Century" panose="02040604050505020304" pitchFamily="18" charset="0"/>
              </a:rPr>
              <a:t> </a:t>
            </a:r>
            <a:r>
              <a:rPr kumimoji="1" lang="en-US" altLang="ja-JP" sz="4800" dirty="0">
                <a:latin typeface="Century" panose="02040604050505020304" pitchFamily="18" charset="0"/>
              </a:rPr>
              <a:t>(ST)</a:t>
            </a:r>
            <a:endParaRPr kumimoji="1" lang="ja-JP" altLang="en-US" sz="4800" dirty="0">
              <a:latin typeface="Century" panose="02040604050505020304" pitchFamily="18" charset="0"/>
            </a:endParaRPr>
          </a:p>
        </p:txBody>
      </p:sp>
    </p:spTree>
    <p:extLst>
      <p:ext uri="{BB962C8B-B14F-4D97-AF65-F5344CB8AC3E}">
        <p14:creationId xmlns:p14="http://schemas.microsoft.com/office/powerpoint/2010/main" val="768473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BD22962-F036-5961-A340-776F563740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214312"/>
            <a:ext cx="8143287" cy="6214771"/>
          </a:xfrm>
          <a:prstGeom prst="rect">
            <a:avLst/>
          </a:prstGeom>
        </p:spPr>
      </p:pic>
      <p:grpSp>
        <p:nvGrpSpPr>
          <p:cNvPr id="12" name="グループ化 11">
            <a:extLst>
              <a:ext uri="{FF2B5EF4-FFF2-40B4-BE49-F238E27FC236}">
                <a16:creationId xmlns:a16="http://schemas.microsoft.com/office/drawing/2014/main" id="{A9AD96A1-1EA0-C027-915F-52E3AA5DCF73}"/>
              </a:ext>
            </a:extLst>
          </p:cNvPr>
          <p:cNvGrpSpPr/>
          <p:nvPr/>
        </p:nvGrpSpPr>
        <p:grpSpPr>
          <a:xfrm>
            <a:off x="8624711" y="1377244"/>
            <a:ext cx="3414889" cy="5282142"/>
            <a:chOff x="8281763" y="871538"/>
            <a:chExt cx="3757837" cy="5900737"/>
          </a:xfrm>
        </p:grpSpPr>
        <p:sp>
          <p:nvSpPr>
            <p:cNvPr id="7" name="四角形: 角を丸くする 6">
              <a:extLst>
                <a:ext uri="{FF2B5EF4-FFF2-40B4-BE49-F238E27FC236}">
                  <a16:creationId xmlns:a16="http://schemas.microsoft.com/office/drawing/2014/main" id="{FF542054-6785-52AC-B952-8550BFF70DFB}"/>
                </a:ext>
              </a:extLst>
            </p:cNvPr>
            <p:cNvSpPr/>
            <p:nvPr/>
          </p:nvSpPr>
          <p:spPr>
            <a:xfrm>
              <a:off x="8281763" y="1157288"/>
              <a:ext cx="3757837" cy="56149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36FF9823-1C10-3830-E829-411FC8CD14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1023" y="1366739"/>
              <a:ext cx="3339316" cy="1462186"/>
            </a:xfrm>
            <a:prstGeom prst="rect">
              <a:avLst/>
            </a:prstGeom>
          </p:spPr>
        </p:pic>
        <p:pic>
          <p:nvPicPr>
            <p:cNvPr id="9" name="図 8">
              <a:extLst>
                <a:ext uri="{FF2B5EF4-FFF2-40B4-BE49-F238E27FC236}">
                  <a16:creationId xmlns:a16="http://schemas.microsoft.com/office/drawing/2014/main" id="{C78A7B13-3589-BD4D-D1DE-795ABC41C34E}"/>
                </a:ext>
              </a:extLst>
            </p:cNvPr>
            <p:cNvPicPr>
              <a:picLocks noChangeAspect="1"/>
            </p:cNvPicPr>
            <p:nvPr/>
          </p:nvPicPr>
          <p:blipFill>
            <a:blip r:embed="rId5"/>
            <a:stretch>
              <a:fillRect/>
            </a:stretch>
          </p:blipFill>
          <p:spPr>
            <a:xfrm>
              <a:off x="8563264" y="3038376"/>
              <a:ext cx="3267075" cy="3476625"/>
            </a:xfrm>
            <a:prstGeom prst="rect">
              <a:avLst/>
            </a:prstGeom>
          </p:spPr>
        </p:pic>
        <p:sp>
          <p:nvSpPr>
            <p:cNvPr id="11" name="四角形: 角を丸くする 10">
              <a:extLst>
                <a:ext uri="{FF2B5EF4-FFF2-40B4-BE49-F238E27FC236}">
                  <a16:creationId xmlns:a16="http://schemas.microsoft.com/office/drawing/2014/main" id="{94BB876C-AD31-223D-B810-14333BE764B7}"/>
                </a:ext>
              </a:extLst>
            </p:cNvPr>
            <p:cNvSpPr/>
            <p:nvPr/>
          </p:nvSpPr>
          <p:spPr>
            <a:xfrm>
              <a:off x="9486900" y="871538"/>
              <a:ext cx="1428750" cy="4952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2000" dirty="0">
                  <a:latin typeface="Century" panose="02040604050505020304" pitchFamily="18" charset="0"/>
                  <a:ea typeface="ＭＳ Ｐゴシック" panose="020B0600070205080204" pitchFamily="50" charset="-128"/>
                </a:rPr>
                <a:t>BF</a:t>
              </a:r>
              <a:r>
                <a:rPr kumimoji="1" lang="ja-JP" altLang="en-US" sz="2000" dirty="0">
                  <a:latin typeface="ＭＳ Ｐゴシック" panose="020B0600070205080204" pitchFamily="50" charset="-128"/>
                  <a:ea typeface="ＭＳ Ｐゴシック" panose="020B0600070205080204" pitchFamily="50" charset="-128"/>
                </a:rPr>
                <a:t>装置</a:t>
              </a:r>
            </a:p>
          </p:txBody>
        </p:sp>
      </p:grpSp>
    </p:spTree>
    <p:extLst>
      <p:ext uri="{BB962C8B-B14F-4D97-AF65-F5344CB8AC3E}">
        <p14:creationId xmlns:p14="http://schemas.microsoft.com/office/powerpoint/2010/main" val="375479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9C1EEE2C-07A6-8ADB-DF42-CBA440A02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3502" y="0"/>
            <a:ext cx="9664995" cy="6858000"/>
          </a:xfrm>
          <a:prstGeom prst="rect">
            <a:avLst/>
          </a:prstGeom>
        </p:spPr>
      </p:pic>
    </p:spTree>
    <p:extLst>
      <p:ext uri="{BB962C8B-B14F-4D97-AF65-F5344CB8AC3E}">
        <p14:creationId xmlns:p14="http://schemas.microsoft.com/office/powerpoint/2010/main" val="3797008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C6679069-E8D2-0BB1-7534-D0E776663F99}"/>
              </a:ext>
            </a:extLst>
          </p:cNvPr>
          <p:cNvSpPr txBox="1"/>
          <p:nvPr/>
        </p:nvSpPr>
        <p:spPr>
          <a:xfrm>
            <a:off x="895626" y="595344"/>
            <a:ext cx="3327400" cy="523220"/>
          </a:xfrm>
          <a:prstGeom prst="rect">
            <a:avLst/>
          </a:prstGeom>
          <a:noFill/>
        </p:spPr>
        <p:txBody>
          <a:bodyPr wrap="square" rtlCol="0">
            <a:spAutoFit/>
          </a:bodyPr>
          <a:lstStyle/>
          <a:p>
            <a:r>
              <a:rPr kumimoji="1" lang="ja-JP" altLang="en-US" sz="2800" dirty="0">
                <a:latin typeface="ＭＳ Ｐゴシック" panose="020B0600070205080204" pitchFamily="50" charset="-128"/>
                <a:ea typeface="ＭＳ Ｐゴシック" panose="020B0600070205080204" pitchFamily="50" charset="-128"/>
              </a:rPr>
              <a:t>スケジュール</a:t>
            </a:r>
          </a:p>
        </p:txBody>
      </p:sp>
      <p:sp>
        <p:nvSpPr>
          <p:cNvPr id="5" name="テキスト ボックス 4">
            <a:extLst>
              <a:ext uri="{FF2B5EF4-FFF2-40B4-BE49-F238E27FC236}">
                <a16:creationId xmlns:a16="http://schemas.microsoft.com/office/drawing/2014/main" id="{1E738D7D-AF9B-24DE-2E12-26608A5B0CFB}"/>
              </a:ext>
            </a:extLst>
          </p:cNvPr>
          <p:cNvSpPr txBox="1"/>
          <p:nvPr/>
        </p:nvSpPr>
        <p:spPr>
          <a:xfrm>
            <a:off x="1265803" y="1369613"/>
            <a:ext cx="7568096" cy="523220"/>
          </a:xfrm>
          <a:prstGeom prst="rect">
            <a:avLst/>
          </a:prstGeom>
          <a:noFill/>
        </p:spPr>
        <p:txBody>
          <a:bodyPr wrap="square" rtlCol="0">
            <a:spAutoFit/>
          </a:bodyPr>
          <a:lstStyle/>
          <a:p>
            <a:r>
              <a:rPr lang="en-US" altLang="ja-JP" sz="2800" dirty="0">
                <a:latin typeface="ＭＳ Ｐゴシック" panose="020B0600070205080204" pitchFamily="50" charset="-128"/>
                <a:ea typeface="ＭＳ Ｐゴシック" panose="020B0600070205080204" pitchFamily="50" charset="-128"/>
              </a:rPr>
              <a:t>1.</a:t>
            </a:r>
            <a:r>
              <a:rPr lang="ja-JP" altLang="en-US" sz="2800" dirty="0">
                <a:latin typeface="ＭＳ Ｐゴシック" panose="020B0600070205080204" pitchFamily="50" charset="-128"/>
                <a:ea typeface="ＭＳ Ｐゴシック" panose="020B0600070205080204" pitchFamily="50" charset="-128"/>
              </a:rPr>
              <a:t> 生理指標の説明</a:t>
            </a:r>
            <a:r>
              <a:rPr lang="ja-JP" altLang="en-US" sz="2000" dirty="0">
                <a:latin typeface="ＭＳ Ｐゴシック" panose="020B0600070205080204" pitchFamily="50" charset="-128"/>
                <a:ea typeface="ＭＳ Ｐゴシック" panose="020B0600070205080204" pitchFamily="50" charset="-128"/>
              </a:rPr>
              <a:t>（</a:t>
            </a:r>
            <a:r>
              <a:rPr lang="en-US" altLang="ja-JP" sz="2000" dirty="0">
                <a:latin typeface="ＭＳ Ｐゴシック" panose="020B0600070205080204" pitchFamily="50" charset="-128"/>
                <a:ea typeface="ＭＳ Ｐゴシック" panose="020B0600070205080204" pitchFamily="50" charset="-128"/>
              </a:rPr>
              <a:t>30</a:t>
            </a:r>
            <a:r>
              <a:rPr lang="ja-JP" altLang="en-US" sz="2000" dirty="0">
                <a:latin typeface="ＭＳ Ｐゴシック" panose="020B0600070205080204" pitchFamily="50" charset="-128"/>
                <a:ea typeface="ＭＳ Ｐゴシック" panose="020B0600070205080204" pitchFamily="50" charset="-128"/>
              </a:rPr>
              <a:t>分）</a:t>
            </a:r>
            <a:endParaRPr lang="en-US" altLang="ja-JP" sz="2800" dirty="0">
              <a:latin typeface="ＭＳ Ｐゴシック" panose="020B0600070205080204" pitchFamily="50" charset="-128"/>
              <a:ea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884F6546-91BC-1D22-19A6-0A7E99D68FB3}"/>
              </a:ext>
            </a:extLst>
          </p:cNvPr>
          <p:cNvSpPr txBox="1"/>
          <p:nvPr/>
        </p:nvSpPr>
        <p:spPr>
          <a:xfrm>
            <a:off x="1265803" y="1958166"/>
            <a:ext cx="4965369" cy="523220"/>
          </a:xfrm>
          <a:prstGeom prst="rect">
            <a:avLst/>
          </a:prstGeom>
          <a:noFill/>
        </p:spPr>
        <p:txBody>
          <a:bodyPr wrap="square" rtlCol="0">
            <a:spAutoFit/>
          </a:bodyPr>
          <a:lstStyle/>
          <a:p>
            <a:r>
              <a:rPr lang="en-US" altLang="ja-JP" sz="2800" dirty="0">
                <a:latin typeface="ＭＳ Ｐゴシック" panose="020B0600070205080204" pitchFamily="50" charset="-128"/>
                <a:ea typeface="ＭＳ Ｐゴシック" panose="020B0600070205080204" pitchFamily="50" charset="-128"/>
              </a:rPr>
              <a:t>2. </a:t>
            </a:r>
            <a:r>
              <a:rPr lang="ja-JP" altLang="en-US" sz="2800" dirty="0">
                <a:latin typeface="ＭＳ Ｐゴシック" panose="020B0600070205080204" pitchFamily="50" charset="-128"/>
                <a:ea typeface="ＭＳ Ｐゴシック" panose="020B0600070205080204" pitchFamily="50" charset="-128"/>
              </a:rPr>
              <a:t>実験</a:t>
            </a:r>
            <a:r>
              <a:rPr lang="en-US" altLang="ja-JP" sz="2800" dirty="0">
                <a:latin typeface="ＭＳ Ｐゴシック" panose="020B0600070205080204" pitchFamily="50" charset="-128"/>
                <a:ea typeface="ＭＳ Ｐゴシック" panose="020B0600070205080204" pitchFamily="50" charset="-128"/>
              </a:rPr>
              <a:t>/</a:t>
            </a:r>
            <a:r>
              <a:rPr lang="ja-JP" altLang="en-US" sz="2800" dirty="0">
                <a:latin typeface="ＭＳ Ｐゴシック" panose="020B0600070205080204" pitchFamily="50" charset="-128"/>
                <a:ea typeface="ＭＳ Ｐゴシック" panose="020B0600070205080204" pitchFamily="50" charset="-128"/>
              </a:rPr>
              <a:t>データ取得</a:t>
            </a:r>
            <a:r>
              <a:rPr lang="ja-JP" altLang="en-US" sz="2000" dirty="0">
                <a:latin typeface="ＭＳ Ｐゴシック" panose="020B0600070205080204" pitchFamily="50" charset="-128"/>
                <a:ea typeface="ＭＳ Ｐゴシック" panose="020B0600070205080204" pitchFamily="50" charset="-128"/>
              </a:rPr>
              <a:t>（</a:t>
            </a:r>
            <a:r>
              <a:rPr lang="en-US" altLang="ja-JP" sz="2000" dirty="0">
                <a:latin typeface="ＭＳ Ｐゴシック" panose="020B0600070205080204" pitchFamily="50" charset="-128"/>
                <a:ea typeface="ＭＳ Ｐゴシック" panose="020B0600070205080204" pitchFamily="50" charset="-128"/>
              </a:rPr>
              <a:t>90</a:t>
            </a:r>
            <a:r>
              <a:rPr lang="ja-JP" altLang="en-US" sz="2000" dirty="0">
                <a:latin typeface="ＭＳ Ｐゴシック" panose="020B0600070205080204" pitchFamily="50" charset="-128"/>
                <a:ea typeface="ＭＳ Ｐゴシック" panose="020B0600070205080204" pitchFamily="50" charset="-128"/>
              </a:rPr>
              <a:t>分）</a:t>
            </a:r>
            <a:endParaRPr lang="en-US" altLang="ja-JP" sz="2800" dirty="0">
              <a:latin typeface="ＭＳ Ｐゴシック" panose="020B0600070205080204" pitchFamily="50" charset="-128"/>
              <a:ea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82154044-7D59-5CA7-1952-272AF2FBA38C}"/>
              </a:ext>
            </a:extLst>
          </p:cNvPr>
          <p:cNvSpPr txBox="1"/>
          <p:nvPr/>
        </p:nvSpPr>
        <p:spPr>
          <a:xfrm>
            <a:off x="1265802" y="3181343"/>
            <a:ext cx="9062941" cy="523220"/>
          </a:xfrm>
          <a:prstGeom prst="rect">
            <a:avLst/>
          </a:prstGeom>
          <a:noFill/>
        </p:spPr>
        <p:txBody>
          <a:bodyPr wrap="square" rtlCol="0">
            <a:spAutoFit/>
          </a:bodyPr>
          <a:lstStyle/>
          <a:p>
            <a:r>
              <a:rPr lang="en-US" altLang="ja-JP" sz="2800" dirty="0">
                <a:latin typeface="ＭＳ Ｐゴシック" panose="020B0600070205080204" pitchFamily="50" charset="-128"/>
                <a:ea typeface="ＭＳ Ｐゴシック" panose="020B0600070205080204" pitchFamily="50" charset="-128"/>
              </a:rPr>
              <a:t>3.</a:t>
            </a:r>
            <a:r>
              <a:rPr lang="ja-JP" altLang="en-US" sz="2800" dirty="0">
                <a:latin typeface="ＭＳ Ｐゴシック" panose="020B0600070205080204" pitchFamily="50" charset="-128"/>
                <a:ea typeface="ＭＳ Ｐゴシック" panose="020B0600070205080204" pitchFamily="50" charset="-128"/>
              </a:rPr>
              <a:t> グラフ作成 </a:t>
            </a:r>
            <a:r>
              <a:rPr lang="en-US" altLang="ja-JP" sz="2000" dirty="0">
                <a:latin typeface="ＭＳ Ｐゴシック" panose="020B0600070205080204" pitchFamily="50" charset="-128"/>
                <a:ea typeface="ＭＳ Ｐゴシック" panose="020B0600070205080204" pitchFamily="50" charset="-128"/>
              </a:rPr>
              <a:t>(30</a:t>
            </a:r>
            <a:r>
              <a:rPr lang="ja-JP" altLang="en-US" sz="2000" dirty="0">
                <a:latin typeface="ＭＳ Ｐゴシック" panose="020B0600070205080204" pitchFamily="50" charset="-128"/>
                <a:ea typeface="ＭＳ Ｐゴシック" panose="020B0600070205080204" pitchFamily="50" charset="-128"/>
              </a:rPr>
              <a:t>分</a:t>
            </a:r>
            <a:r>
              <a:rPr lang="en-US" altLang="ja-JP" sz="2000" dirty="0">
                <a:latin typeface="ＭＳ Ｐゴシック" panose="020B0600070205080204" pitchFamily="50" charset="-128"/>
                <a:ea typeface="ＭＳ Ｐゴシック" panose="020B0600070205080204" pitchFamily="50" charset="-128"/>
              </a:rPr>
              <a:t>)</a:t>
            </a:r>
            <a:endParaRPr lang="en-US" altLang="ja-JP" sz="2800" dirty="0">
              <a:latin typeface="ＭＳ Ｐゴシック" panose="020B0600070205080204" pitchFamily="50" charset="-128"/>
              <a:ea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53A6979E-F540-6D7A-0C92-07CAFA5BBE22}"/>
              </a:ext>
            </a:extLst>
          </p:cNvPr>
          <p:cNvSpPr txBox="1"/>
          <p:nvPr/>
        </p:nvSpPr>
        <p:spPr>
          <a:xfrm>
            <a:off x="1265803" y="3785955"/>
            <a:ext cx="6812722" cy="523220"/>
          </a:xfrm>
          <a:prstGeom prst="rect">
            <a:avLst/>
          </a:prstGeom>
          <a:noFill/>
        </p:spPr>
        <p:txBody>
          <a:bodyPr wrap="square" rtlCol="0">
            <a:spAutoFit/>
          </a:bodyPr>
          <a:lstStyle/>
          <a:p>
            <a:r>
              <a:rPr lang="en-US" altLang="ja-JP" sz="2800" dirty="0">
                <a:latin typeface="ＭＳ Ｐゴシック" panose="020B0600070205080204" pitchFamily="50" charset="-128"/>
                <a:ea typeface="ＭＳ Ｐゴシック" panose="020B0600070205080204" pitchFamily="50" charset="-128"/>
              </a:rPr>
              <a:t>4.</a:t>
            </a:r>
            <a:r>
              <a:rPr lang="ja-JP" altLang="en-US" sz="2800" dirty="0">
                <a:latin typeface="ＭＳ Ｐゴシック" panose="020B0600070205080204" pitchFamily="50" charset="-128"/>
                <a:ea typeface="ＭＳ Ｐゴシック" panose="020B0600070205080204" pitchFamily="50" charset="-128"/>
              </a:rPr>
              <a:t> ディスカッション</a:t>
            </a:r>
            <a:r>
              <a:rPr lang="ja-JP" altLang="en-US" sz="2000" dirty="0">
                <a:latin typeface="ＭＳ Ｐゴシック" panose="020B0600070205080204" pitchFamily="50" charset="-128"/>
                <a:ea typeface="ＭＳ Ｐゴシック" panose="020B0600070205080204" pitchFamily="50" charset="-128"/>
              </a:rPr>
              <a:t>（</a:t>
            </a:r>
            <a:r>
              <a:rPr lang="en-US" altLang="ja-JP" sz="2000" dirty="0">
                <a:latin typeface="ＭＳ Ｐゴシック" panose="020B0600070205080204" pitchFamily="50" charset="-128"/>
                <a:ea typeface="ＭＳ Ｐゴシック" panose="020B0600070205080204" pitchFamily="50" charset="-128"/>
              </a:rPr>
              <a:t>20</a:t>
            </a:r>
            <a:r>
              <a:rPr lang="ja-JP" altLang="en-US" sz="2000" dirty="0">
                <a:latin typeface="ＭＳ Ｐゴシック" panose="020B0600070205080204" pitchFamily="50" charset="-128"/>
                <a:ea typeface="ＭＳ Ｐゴシック" panose="020B0600070205080204" pitchFamily="50" charset="-128"/>
              </a:rPr>
              <a:t>分）</a:t>
            </a:r>
            <a:endParaRPr lang="en-US" altLang="ja-JP" sz="2800" dirty="0">
              <a:latin typeface="ＭＳ Ｐゴシック" panose="020B0600070205080204" pitchFamily="50" charset="-128"/>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87254087-C348-CB78-475E-A6F3F7A3E641}"/>
              </a:ext>
            </a:extLst>
          </p:cNvPr>
          <p:cNvSpPr txBox="1"/>
          <p:nvPr/>
        </p:nvSpPr>
        <p:spPr>
          <a:xfrm>
            <a:off x="1265802" y="2569754"/>
            <a:ext cx="4965369" cy="523220"/>
          </a:xfrm>
          <a:prstGeom prst="rect">
            <a:avLst/>
          </a:prstGeom>
          <a:noFill/>
        </p:spPr>
        <p:txBody>
          <a:bodyPr wrap="square" rtlCol="0">
            <a:spAutoFit/>
          </a:bodyPr>
          <a:lstStyle/>
          <a:p>
            <a:r>
              <a:rPr lang="en-US" altLang="ja-JP" sz="2800" dirty="0">
                <a:latin typeface="ＭＳ Ｐゴシック" panose="020B0600070205080204" pitchFamily="50" charset="-128"/>
                <a:ea typeface="ＭＳ Ｐゴシック" panose="020B0600070205080204" pitchFamily="50" charset="-128"/>
              </a:rPr>
              <a:t>-------- </a:t>
            </a:r>
            <a:r>
              <a:rPr lang="ja-JP" altLang="en-US" sz="2800" dirty="0">
                <a:latin typeface="ＭＳ Ｐゴシック" panose="020B0600070205080204" pitchFamily="50" charset="-128"/>
                <a:ea typeface="ＭＳ Ｐゴシック" panose="020B0600070205080204" pitchFamily="50" charset="-128"/>
              </a:rPr>
              <a:t>休憩</a:t>
            </a:r>
            <a:r>
              <a:rPr lang="en-US" altLang="ja-JP" sz="2000" dirty="0">
                <a:latin typeface="ＭＳ Ｐゴシック" panose="020B0600070205080204" pitchFamily="50" charset="-128"/>
                <a:ea typeface="ＭＳ Ｐゴシック" panose="020B0600070205080204" pitchFamily="50" charset="-128"/>
              </a:rPr>
              <a:t>(20</a:t>
            </a:r>
            <a:r>
              <a:rPr lang="ja-JP" altLang="en-US" sz="2000" dirty="0">
                <a:latin typeface="ＭＳ Ｐゴシック" panose="020B0600070205080204" pitchFamily="50" charset="-128"/>
                <a:ea typeface="ＭＳ Ｐゴシック" panose="020B0600070205080204" pitchFamily="50" charset="-128"/>
              </a:rPr>
              <a:t>分</a:t>
            </a:r>
            <a:r>
              <a:rPr lang="en-US" altLang="ja-JP" sz="2000" dirty="0">
                <a:latin typeface="ＭＳ Ｐゴシック" panose="020B0600070205080204" pitchFamily="50" charset="-128"/>
                <a:ea typeface="ＭＳ Ｐゴシック" panose="020B0600070205080204" pitchFamily="50" charset="-128"/>
              </a:rPr>
              <a:t>)</a:t>
            </a:r>
            <a:r>
              <a:rPr lang="ja-JP" altLang="en-US" sz="2000" dirty="0">
                <a:latin typeface="ＭＳ Ｐゴシック" panose="020B0600070205080204" pitchFamily="50" charset="-128"/>
                <a:ea typeface="ＭＳ Ｐゴシック" panose="020B0600070205080204" pitchFamily="50" charset="-128"/>
              </a:rPr>
              <a:t> </a:t>
            </a:r>
            <a:r>
              <a:rPr lang="en-US" altLang="ja-JP" sz="2800" dirty="0">
                <a:latin typeface="ＭＳ Ｐゴシック" panose="020B0600070205080204" pitchFamily="50" charset="-128"/>
                <a:ea typeface="ＭＳ Ｐゴシック" panose="020B0600070205080204" pitchFamily="50" charset="-128"/>
              </a:rPr>
              <a:t>---------</a:t>
            </a:r>
          </a:p>
        </p:txBody>
      </p:sp>
    </p:spTree>
    <p:extLst>
      <p:ext uri="{BB962C8B-B14F-4D97-AF65-F5344CB8AC3E}">
        <p14:creationId xmlns:p14="http://schemas.microsoft.com/office/powerpoint/2010/main" val="3042240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2250D2C-9A9D-B692-58D0-C98A897313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5752" y="46541"/>
            <a:ext cx="8620598" cy="6811459"/>
          </a:xfrm>
          <a:prstGeom prst="rect">
            <a:avLst/>
          </a:prstGeom>
        </p:spPr>
      </p:pic>
    </p:spTree>
    <p:extLst>
      <p:ext uri="{BB962C8B-B14F-4D97-AF65-F5344CB8AC3E}">
        <p14:creationId xmlns:p14="http://schemas.microsoft.com/office/powerpoint/2010/main" val="1593282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98B8F32-99F0-B7AE-1F4D-B6EA20DFD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4579" y="1362731"/>
            <a:ext cx="7797421" cy="5495269"/>
          </a:xfrm>
          <a:prstGeom prst="rect">
            <a:avLst/>
          </a:prstGeom>
        </p:spPr>
      </p:pic>
      <p:pic>
        <p:nvPicPr>
          <p:cNvPr id="6" name="図 5">
            <a:extLst>
              <a:ext uri="{FF2B5EF4-FFF2-40B4-BE49-F238E27FC236}">
                <a16:creationId xmlns:a16="http://schemas.microsoft.com/office/drawing/2014/main" id="{35CD9F24-FE6D-C254-8C24-7FD99E69C5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525271" cy="3172268"/>
          </a:xfrm>
          <a:prstGeom prst="rect">
            <a:avLst/>
          </a:prstGeom>
        </p:spPr>
      </p:pic>
    </p:spTree>
    <p:extLst>
      <p:ext uri="{BB962C8B-B14F-4D97-AF65-F5344CB8AC3E}">
        <p14:creationId xmlns:p14="http://schemas.microsoft.com/office/powerpoint/2010/main" val="4020383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3573673-8238-6F4F-24E8-3CB311DA94B9}"/>
              </a:ext>
            </a:extLst>
          </p:cNvPr>
          <p:cNvSpPr txBox="1"/>
          <p:nvPr/>
        </p:nvSpPr>
        <p:spPr>
          <a:xfrm>
            <a:off x="3602533" y="2905780"/>
            <a:ext cx="5158853" cy="523220"/>
          </a:xfrm>
          <a:prstGeom prst="rect">
            <a:avLst/>
          </a:prstGeom>
          <a:noFill/>
        </p:spPr>
        <p:txBody>
          <a:bodyPr wrap="square" rtlCol="0">
            <a:spAutoFit/>
          </a:bodyPr>
          <a:lstStyle/>
          <a:p>
            <a:r>
              <a:rPr kumimoji="1" lang="en-US" altLang="ja-JP" sz="2800" dirty="0">
                <a:latin typeface="ＭＳ Ｐゴシック" panose="020B0600070205080204" pitchFamily="50" charset="-128"/>
                <a:ea typeface="ＭＳ Ｐゴシック" panose="020B0600070205080204" pitchFamily="50" charset="-128"/>
              </a:rPr>
              <a:t>Arduino</a:t>
            </a:r>
            <a:r>
              <a:rPr kumimoji="1" lang="ja-JP" altLang="en-US" sz="2800" dirty="0">
                <a:latin typeface="ＭＳ Ｐゴシック" panose="020B0600070205080204" pitchFamily="50" charset="-128"/>
                <a:ea typeface="ＭＳ Ｐゴシック" panose="020B0600070205080204" pitchFamily="50" charset="-128"/>
              </a:rPr>
              <a:t>型マイクロコンピューター</a:t>
            </a:r>
          </a:p>
        </p:txBody>
      </p:sp>
    </p:spTree>
    <p:extLst>
      <p:ext uri="{BB962C8B-B14F-4D97-AF65-F5344CB8AC3E}">
        <p14:creationId xmlns:p14="http://schemas.microsoft.com/office/powerpoint/2010/main" val="1470427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CB259A7-5A82-48F0-B078-CAFA01C8D767}"/>
              </a:ext>
            </a:extLst>
          </p:cNvPr>
          <p:cNvSpPr txBox="1"/>
          <p:nvPr/>
        </p:nvSpPr>
        <p:spPr>
          <a:xfrm>
            <a:off x="981826" y="1397674"/>
            <a:ext cx="9757892" cy="830997"/>
          </a:xfrm>
          <a:prstGeom prst="rect">
            <a:avLst/>
          </a:prstGeom>
          <a:noFill/>
        </p:spPr>
        <p:txBody>
          <a:bodyPr wrap="square" rtlCol="0">
            <a:spAutoFit/>
          </a:bodyPr>
          <a:lstStyle/>
          <a:p>
            <a:r>
              <a:rPr lang="ja-JP" altLang="en-US" sz="2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r>
              <a:rPr lang="ja-JP" altLang="ja-JP" sz="2400" dirty="0">
                <a:effectLst/>
                <a:ea typeface="ＭＳ Ｐゴシック" panose="020B0600070205080204" pitchFamily="50" charset="-128"/>
                <a:cs typeface="ＭＳ Ｐゴシック" panose="020B0600070205080204" pitchFamily="50" charset="-128"/>
              </a:rPr>
              <a:t>潜在的な可能性を多く秘めた効果的な手法であるが</a:t>
            </a:r>
            <a:r>
              <a:rPr lang="en-US" altLang="ja-JP" sz="2400" dirty="0">
                <a:effectLst/>
                <a:ea typeface="ＭＳ Ｐゴシック" panose="020B0600070205080204" pitchFamily="50" charset="-128"/>
                <a:cs typeface="ＭＳ Ｐゴシック" panose="020B0600070205080204" pitchFamily="50" charset="-128"/>
              </a:rPr>
              <a:t>, </a:t>
            </a:r>
            <a:r>
              <a:rPr lang="ja-JP" altLang="en-US" sz="2400" dirty="0">
                <a:effectLst/>
                <a:ea typeface="ＭＳ Ｐゴシック" panose="020B0600070205080204" pitchFamily="50" charset="-128"/>
                <a:cs typeface="ＭＳ Ｐゴシック" panose="020B0600070205080204" pitchFamily="50" charset="-128"/>
              </a:rPr>
              <a:t>生体アンプが数十万・数百万円と</a:t>
            </a:r>
            <a:r>
              <a:rPr lang="ja-JP" altLang="ja-JP" sz="2400" dirty="0">
                <a:effectLst/>
                <a:ea typeface="ＭＳ Ｐゴシック" panose="020B0600070205080204" pitchFamily="50" charset="-128"/>
                <a:cs typeface="ＭＳ Ｐゴシック" panose="020B0600070205080204" pitchFamily="50" charset="-128"/>
              </a:rPr>
              <a:t>高価な機材により</a:t>
            </a:r>
            <a:r>
              <a:rPr lang="en-US" altLang="ja-JP" sz="2400" dirty="0">
                <a:effectLst/>
                <a:ea typeface="ＭＳ Ｐゴシック" panose="020B0600070205080204" pitchFamily="50" charset="-128"/>
                <a:cs typeface="ＭＳ Ｐゴシック" panose="020B0600070205080204" pitchFamily="50" charset="-128"/>
              </a:rPr>
              <a:t>, </a:t>
            </a:r>
            <a:r>
              <a:rPr lang="ja-JP" altLang="ja-JP" sz="2400" dirty="0">
                <a:effectLst/>
                <a:ea typeface="ＭＳ Ｐゴシック" panose="020B0600070205080204" pitchFamily="50" charset="-128"/>
                <a:cs typeface="ＭＳ Ｐゴシック" panose="020B0600070205080204" pitchFamily="50" charset="-128"/>
              </a:rPr>
              <a:t>その普及が阻まれている。</a:t>
            </a:r>
            <a:endParaRPr lang="en-US" altLang="ja-JP" sz="2400" dirty="0">
              <a:effectLst/>
              <a:ea typeface="ＭＳ Ｐゴシック" panose="020B0600070205080204" pitchFamily="50" charset="-128"/>
              <a:cs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CFD527EF-21FD-816A-A514-E8183B82C306}"/>
              </a:ext>
            </a:extLst>
          </p:cNvPr>
          <p:cNvSpPr txBox="1"/>
          <p:nvPr/>
        </p:nvSpPr>
        <p:spPr>
          <a:xfrm>
            <a:off x="609835" y="324326"/>
            <a:ext cx="7476641" cy="584775"/>
          </a:xfrm>
          <a:prstGeom prst="rect">
            <a:avLst/>
          </a:prstGeom>
          <a:noFill/>
        </p:spPr>
        <p:txBody>
          <a:bodyPr wrap="square" rtlCol="0">
            <a:spAutoFit/>
          </a:bodyPr>
          <a:lstStyle/>
          <a:p>
            <a:r>
              <a:rPr lang="en-US" altLang="ja-JP" sz="3200" dirty="0">
                <a:latin typeface="ＭＳ Ｐゴシック" panose="020B0600070205080204" pitchFamily="50" charset="-128"/>
                <a:ea typeface="ＭＳ Ｐゴシック" panose="020B0600070205080204" pitchFamily="50" charset="-128"/>
              </a:rPr>
              <a:t>Arduino</a:t>
            </a:r>
            <a:r>
              <a:rPr kumimoji="1" lang="ja-JP" altLang="en-US" sz="3200" dirty="0">
                <a:latin typeface="ＭＳ Ｐゴシック" panose="020B0600070205080204" pitchFamily="50" charset="-128"/>
                <a:ea typeface="ＭＳ Ｐゴシック" panose="020B0600070205080204" pitchFamily="50" charset="-128"/>
              </a:rPr>
              <a:t>型マイクロコンピュータ</a:t>
            </a:r>
          </a:p>
        </p:txBody>
      </p:sp>
      <p:sp>
        <p:nvSpPr>
          <p:cNvPr id="2" name="テキスト ボックス 1">
            <a:extLst>
              <a:ext uri="{FF2B5EF4-FFF2-40B4-BE49-F238E27FC236}">
                <a16:creationId xmlns:a16="http://schemas.microsoft.com/office/drawing/2014/main" id="{5E2F2E26-64EC-3D20-FB15-126FAC432911}"/>
              </a:ext>
            </a:extLst>
          </p:cNvPr>
          <p:cNvSpPr txBox="1"/>
          <p:nvPr/>
        </p:nvSpPr>
        <p:spPr>
          <a:xfrm>
            <a:off x="981826" y="2314175"/>
            <a:ext cx="9757892" cy="1200329"/>
          </a:xfrm>
          <a:prstGeom prst="rect">
            <a:avLst/>
          </a:prstGeom>
          <a:noFill/>
        </p:spPr>
        <p:txBody>
          <a:bodyPr wrap="square" rtlCol="0">
            <a:spAutoFit/>
          </a:bodyPr>
          <a:lstStyle/>
          <a:p>
            <a:r>
              <a:rPr lang="ja-JP" altLang="en-US" sz="2400" dirty="0">
                <a:effectLst/>
                <a:ea typeface="ＭＳ Ｐゴシック" panose="020B0600070205080204" pitchFamily="50" charset="-128"/>
                <a:cs typeface="ＭＳ Ｐゴシック" panose="020B0600070205080204" pitchFamily="50" charset="-128"/>
              </a:rPr>
              <a:t>　</a:t>
            </a:r>
            <a:r>
              <a:rPr lang="ja-JP" altLang="ja-JP" sz="2400" dirty="0">
                <a:effectLst/>
                <a:ea typeface="ＭＳ Ｐゴシック" panose="020B0600070205080204" pitchFamily="50" charset="-128"/>
                <a:cs typeface="ＭＳ Ｐゴシック" panose="020B0600070205080204" pitchFamily="50" charset="-128"/>
              </a:rPr>
              <a:t>これに対する解決策として、オープンソースハードウェアの</a:t>
            </a:r>
            <a:r>
              <a:rPr lang="ja-JP" altLang="ja-JP" sz="2400" dirty="0">
                <a:effectLst/>
                <a:latin typeface="Century" panose="02040604050505020304" pitchFamily="18" charset="0"/>
                <a:ea typeface="ＭＳ Ｐゴシック" panose="020B0600070205080204" pitchFamily="50" charset="-128"/>
                <a:cs typeface="ＭＳ Ｐゴシック" panose="020B0600070205080204" pitchFamily="50" charset="-128"/>
              </a:rPr>
              <a:t>Arduino</a:t>
            </a:r>
            <a:r>
              <a:rPr lang="ja-JP" altLang="ja-JP" sz="2400" dirty="0">
                <a:effectLst/>
                <a:ea typeface="ＭＳ Ｐゴシック" panose="020B0600070205080204" pitchFamily="50" charset="-128"/>
                <a:cs typeface="ＭＳ Ｐゴシック" panose="020B0600070205080204" pitchFamily="50" charset="-128"/>
              </a:rPr>
              <a:t>と</a:t>
            </a:r>
            <a:r>
              <a:rPr lang="en-US" altLang="ja-JP" sz="2400" dirty="0">
                <a:effectLst/>
                <a:latin typeface="Century" panose="02040604050505020304" pitchFamily="18" charset="0"/>
                <a:ea typeface="ＭＳ Ｐゴシック" panose="020B0600070205080204" pitchFamily="50" charset="-128"/>
                <a:cs typeface="ＭＳ Ｐゴシック" panose="020B0600070205080204" pitchFamily="50" charset="-128"/>
              </a:rPr>
              <a:t>3D</a:t>
            </a:r>
            <a:r>
              <a:rPr lang="ja-JP" altLang="en-US" sz="2400" dirty="0">
                <a:effectLst/>
                <a:ea typeface="ＭＳ Ｐゴシック" panose="020B0600070205080204" pitchFamily="50" charset="-128"/>
                <a:cs typeface="ＭＳ Ｐゴシック" panose="020B0600070205080204" pitchFamily="50" charset="-128"/>
              </a:rPr>
              <a:t>プリンタなどの</a:t>
            </a:r>
            <a:r>
              <a:rPr lang="ja-JP" altLang="ja-JP" sz="2400" dirty="0">
                <a:effectLst/>
                <a:ea typeface="ＭＳ Ｐゴシック" panose="020B0600070205080204" pitchFamily="50" charset="-128"/>
                <a:cs typeface="ＭＳ Ｐゴシック" panose="020B0600070205080204" pitchFamily="50" charset="-128"/>
              </a:rPr>
              <a:t>デジタルファブリケーション機器を活用し、</a:t>
            </a:r>
            <a:r>
              <a:rPr lang="ja-JP" altLang="en-US" sz="2400" dirty="0">
                <a:solidFill>
                  <a:srgbClr val="FF0000"/>
                </a:solidFill>
                <a:effectLst/>
                <a:ea typeface="ＭＳ Ｐゴシック" panose="020B0600070205080204" pitchFamily="50" charset="-128"/>
                <a:cs typeface="ＭＳ Ｐゴシック" panose="020B0600070205080204" pitchFamily="50" charset="-128"/>
              </a:rPr>
              <a:t>低コスト</a:t>
            </a:r>
            <a:r>
              <a:rPr lang="ja-JP" altLang="ja-JP" sz="2400" dirty="0">
                <a:solidFill>
                  <a:srgbClr val="FF0000"/>
                </a:solidFill>
                <a:effectLst/>
                <a:ea typeface="ＭＳ Ｐゴシック" panose="020B0600070205080204" pitchFamily="50" charset="-128"/>
                <a:cs typeface="ＭＳ Ｐゴシック" panose="020B0600070205080204" pitchFamily="50" charset="-128"/>
              </a:rPr>
              <a:t>機器</a:t>
            </a:r>
            <a:r>
              <a:rPr lang="ja-JP" altLang="ja-JP" sz="2400" dirty="0">
                <a:effectLst/>
                <a:ea typeface="ＭＳ Ｐゴシック" panose="020B0600070205080204" pitchFamily="50" charset="-128"/>
                <a:cs typeface="ＭＳ Ｐゴシック" panose="020B0600070205080204" pitchFamily="50" charset="-128"/>
              </a:rPr>
              <a:t>の</a:t>
            </a:r>
            <a:r>
              <a:rPr lang="ja-JP" altLang="en-US" sz="2400" dirty="0">
                <a:effectLst/>
                <a:ea typeface="ＭＳ Ｐゴシック" panose="020B0600070205080204" pitchFamily="50" charset="-128"/>
                <a:cs typeface="ＭＳ Ｐゴシック" panose="020B0600070205080204" pitchFamily="50" charset="-128"/>
              </a:rPr>
              <a:t>開発を行った。</a:t>
            </a:r>
            <a:endParaRPr kumimoji="1" lang="ja-JP" altLang="en-US" sz="2400" dirty="0"/>
          </a:p>
        </p:txBody>
      </p:sp>
      <p:pic>
        <p:nvPicPr>
          <p:cNvPr id="4" name="図 3">
            <a:extLst>
              <a:ext uri="{FF2B5EF4-FFF2-40B4-BE49-F238E27FC236}">
                <a16:creationId xmlns:a16="http://schemas.microsoft.com/office/drawing/2014/main" id="{EE9597C1-B8A1-C2FC-2247-462EB7EBE63B}"/>
              </a:ext>
            </a:extLst>
          </p:cNvPr>
          <p:cNvPicPr>
            <a:picLocks noChangeAspect="1"/>
          </p:cNvPicPr>
          <p:nvPr/>
        </p:nvPicPr>
        <p:blipFill rotWithShape="1">
          <a:blip r:embed="rId3">
            <a:extLst>
              <a:ext uri="{28A0092B-C50C-407E-A947-70E740481C1C}">
                <a14:useLocalDpi xmlns:a14="http://schemas.microsoft.com/office/drawing/2010/main" val="0"/>
              </a:ext>
            </a:extLst>
          </a:blip>
          <a:srcRect t="1625" b="-1"/>
          <a:stretch/>
        </p:blipFill>
        <p:spPr>
          <a:xfrm>
            <a:off x="6822219" y="3787633"/>
            <a:ext cx="4937595" cy="2810586"/>
          </a:xfrm>
          <a:prstGeom prst="rect">
            <a:avLst/>
          </a:prstGeom>
        </p:spPr>
      </p:pic>
    </p:spTree>
    <p:extLst>
      <p:ext uri="{BB962C8B-B14F-4D97-AF65-F5344CB8AC3E}">
        <p14:creationId xmlns:p14="http://schemas.microsoft.com/office/powerpoint/2010/main" val="3660134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FB88398D-BE0D-278F-6A53-520553D7CCA8}"/>
              </a:ext>
            </a:extLst>
          </p:cNvPr>
          <p:cNvSpPr txBox="1"/>
          <p:nvPr/>
        </p:nvSpPr>
        <p:spPr>
          <a:xfrm>
            <a:off x="893248" y="1213521"/>
            <a:ext cx="10194962" cy="1938992"/>
          </a:xfrm>
          <a:prstGeom prst="rect">
            <a:avLst/>
          </a:prstGeom>
          <a:noFill/>
        </p:spPr>
        <p:txBody>
          <a:bodyPr wrap="square" rtlCol="0">
            <a:spAutoFit/>
          </a:bodyPr>
          <a:lstStyle/>
          <a:p>
            <a:r>
              <a:rPr lang="ja-JP" altLang="en-US" sz="2400" dirty="0">
                <a:latin typeface="ＭＳ Ｐゴシック" panose="020B0600070205080204" pitchFamily="50" charset="-128"/>
                <a:ea typeface="ＭＳ Ｐゴシック" panose="020B0600070205080204" pitchFamily="50" charset="-128"/>
              </a:rPr>
              <a:t>特徴</a:t>
            </a:r>
            <a:endParaRPr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・オープンソースハードウェアで</a:t>
            </a:r>
            <a:r>
              <a:rPr lang="en-US" altLang="ja-JP" sz="2400" dirty="0">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設計情報やソースコードが無料公開</a:t>
            </a:r>
            <a:endParaRPr lang="en-US" altLang="ja-JP" sz="2400" dirty="0">
              <a:latin typeface="ＭＳ Ｐゴシック" panose="020B0600070205080204" pitchFamily="50" charset="-128"/>
              <a:ea typeface="ＭＳ Ｐゴシック" panose="020B0600070205080204" pitchFamily="50" charset="-128"/>
            </a:endParaRPr>
          </a:p>
          <a:p>
            <a:r>
              <a:rPr kumimoji="1" lang="ja-JP" altLang="en-US" sz="2400" dirty="0">
                <a:latin typeface="ＭＳ Ｐゴシック" panose="020B0600070205080204" pitchFamily="50" charset="-128"/>
                <a:ea typeface="ＭＳ Ｐゴシック" panose="020B0600070205080204" pitchFamily="50" charset="-128"/>
              </a:rPr>
              <a:t>・</a:t>
            </a:r>
            <a:r>
              <a:rPr kumimoji="1" lang="en-US" altLang="ja-JP" sz="2400" dirty="0">
                <a:latin typeface="ＭＳ Ｐゴシック" panose="020B0600070205080204" pitchFamily="50" charset="-128"/>
                <a:ea typeface="ＭＳ Ｐゴシック" panose="020B0600070205080204" pitchFamily="50" charset="-128"/>
              </a:rPr>
              <a:t>AD</a:t>
            </a:r>
            <a:r>
              <a:rPr kumimoji="1" lang="ja-JP" altLang="en-US" sz="2400" dirty="0">
                <a:latin typeface="ＭＳ Ｐゴシック" panose="020B0600070205080204" pitchFamily="50" charset="-128"/>
                <a:ea typeface="ＭＳ Ｐゴシック" panose="020B0600070205080204" pitchFamily="50" charset="-128"/>
              </a:rPr>
              <a:t>変換機能を持ち</a:t>
            </a:r>
            <a:r>
              <a:rPr kumimoji="1" lang="en-US" altLang="ja-JP" sz="2400" dirty="0">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センサーや</a:t>
            </a:r>
            <a:r>
              <a:rPr lang="en-US" altLang="ja-JP" sz="2400" dirty="0">
                <a:latin typeface="ＭＳ Ｐゴシック" panose="020B0600070205080204" pitchFamily="50" charset="-128"/>
                <a:ea typeface="ＭＳ Ｐゴシック" panose="020B0600070205080204" pitchFamily="50" charset="-128"/>
              </a:rPr>
              <a:t>Bluetooth</a:t>
            </a:r>
            <a:r>
              <a:rPr lang="ja-JP" altLang="en-US" sz="2400" dirty="0">
                <a:latin typeface="ＭＳ Ｐゴシック" panose="020B0600070205080204" pitchFamily="50" charset="-128"/>
                <a:ea typeface="ＭＳ Ｐゴシック" panose="020B0600070205080204" pitchFamily="50" charset="-128"/>
              </a:rPr>
              <a:t>通信など簡単に行える</a:t>
            </a:r>
            <a:endParaRPr lang="en-US" altLang="ja-JP" sz="2400" dirty="0">
              <a:latin typeface="ＭＳ Ｐゴシック" panose="020B0600070205080204" pitchFamily="50" charset="-128"/>
              <a:ea typeface="ＭＳ Ｐゴシック" panose="020B0600070205080204" pitchFamily="50" charset="-128"/>
            </a:endParaRPr>
          </a:p>
          <a:p>
            <a:r>
              <a:rPr kumimoji="1" lang="ja-JP" altLang="en-US" sz="2400" dirty="0">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多くの拡張モジュールが利用可能で</a:t>
            </a:r>
            <a:r>
              <a:rPr lang="en-US" altLang="ja-JP" sz="2400" dirty="0">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 容易に機能が追加できる</a:t>
            </a:r>
            <a:endParaRPr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a:t>
            </a:r>
            <a:r>
              <a:rPr lang="en-US" altLang="ja-JP" sz="2400" dirty="0">
                <a:latin typeface="ＭＳ Ｐゴシック" panose="020B0600070205080204" pitchFamily="50" charset="-128"/>
                <a:ea typeface="ＭＳ Ｐゴシック" panose="020B0600070205080204" pitchFamily="50" charset="-128"/>
              </a:rPr>
              <a:t>Arduino</a:t>
            </a:r>
            <a:r>
              <a:rPr lang="ja-JP" altLang="en-US" sz="2400" dirty="0">
                <a:latin typeface="ＭＳ Ｐゴシック" panose="020B0600070205080204" pitchFamily="50" charset="-128"/>
                <a:ea typeface="ＭＳ Ｐゴシック" panose="020B0600070205080204" pitchFamily="50" charset="-128"/>
              </a:rPr>
              <a:t>型マイクロコンピュータ（以下：マイコン）は数千円とリーズナブル</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14" name="テキスト ボックス 13">
            <a:extLst>
              <a:ext uri="{FF2B5EF4-FFF2-40B4-BE49-F238E27FC236}">
                <a16:creationId xmlns:a16="http://schemas.microsoft.com/office/drawing/2014/main" id="{4DB9EB1C-D119-CEBE-ABBF-3DA352F99E82}"/>
              </a:ext>
            </a:extLst>
          </p:cNvPr>
          <p:cNvSpPr txBox="1"/>
          <p:nvPr/>
        </p:nvSpPr>
        <p:spPr>
          <a:xfrm>
            <a:off x="609835" y="324326"/>
            <a:ext cx="6360808" cy="646331"/>
          </a:xfrm>
          <a:prstGeom prst="rect">
            <a:avLst/>
          </a:prstGeom>
          <a:noFill/>
        </p:spPr>
        <p:txBody>
          <a:bodyPr wrap="square" rtlCol="0">
            <a:spAutoFit/>
          </a:bodyPr>
          <a:lstStyle/>
          <a:p>
            <a:r>
              <a:rPr kumimoji="1" lang="en-US" altLang="ja-JP" sz="3600" dirty="0">
                <a:latin typeface="ＭＳ Ｐゴシック" panose="020B0600070205080204" pitchFamily="50" charset="-128"/>
                <a:ea typeface="ＭＳ Ｐゴシック" panose="020B0600070205080204" pitchFamily="50" charset="-128"/>
              </a:rPr>
              <a:t>Arduino</a:t>
            </a:r>
            <a:r>
              <a:rPr kumimoji="1" lang="ja-JP" altLang="en-US" sz="3600" dirty="0">
                <a:latin typeface="ＭＳ Ｐゴシック" panose="020B0600070205080204" pitchFamily="50" charset="-128"/>
                <a:ea typeface="ＭＳ Ｐゴシック" panose="020B0600070205080204" pitchFamily="50" charset="-128"/>
              </a:rPr>
              <a:t>型マイクロコンピュータ</a:t>
            </a:r>
          </a:p>
        </p:txBody>
      </p:sp>
      <p:grpSp>
        <p:nvGrpSpPr>
          <p:cNvPr id="5" name="グループ化 4">
            <a:extLst>
              <a:ext uri="{FF2B5EF4-FFF2-40B4-BE49-F238E27FC236}">
                <a16:creationId xmlns:a16="http://schemas.microsoft.com/office/drawing/2014/main" id="{0B8DEE1F-652B-38B3-C252-2B8DC6FFB6B4}"/>
              </a:ext>
            </a:extLst>
          </p:cNvPr>
          <p:cNvGrpSpPr/>
          <p:nvPr/>
        </p:nvGrpSpPr>
        <p:grpSpPr>
          <a:xfrm>
            <a:off x="4350044" y="3429000"/>
            <a:ext cx="3491912" cy="3126763"/>
            <a:chOff x="2952296" y="662277"/>
            <a:chExt cx="3491912" cy="3126763"/>
          </a:xfrm>
        </p:grpSpPr>
        <p:pic>
          <p:nvPicPr>
            <p:cNvPr id="6" name="Picture 2">
              <a:extLst>
                <a:ext uri="{FF2B5EF4-FFF2-40B4-BE49-F238E27FC236}">
                  <a16:creationId xmlns:a16="http://schemas.microsoft.com/office/drawing/2014/main" id="{51BF857B-DCC7-98CE-C83D-8F2A462299A6}"/>
                </a:ext>
              </a:extLst>
            </p:cNvPr>
            <p:cNvPicPr>
              <a:picLocks noChangeAspect="1" noChangeArrowheads="1"/>
            </p:cNvPicPr>
            <p:nvPr/>
          </p:nvPicPr>
          <p:blipFill>
            <a:blip r:embed="rId3"/>
            <a:srcRect/>
            <a:stretch>
              <a:fillRect/>
            </a:stretch>
          </p:blipFill>
          <p:spPr bwMode="auto">
            <a:xfrm>
              <a:off x="2952296" y="1170106"/>
              <a:ext cx="3491912" cy="2618934"/>
            </a:xfrm>
            <a:prstGeom prst="rect">
              <a:avLst/>
            </a:prstGeom>
            <a:noFill/>
            <a:ln w="9525">
              <a:noFill/>
              <a:miter lim="800000"/>
              <a:headEnd/>
              <a:tailEnd/>
            </a:ln>
            <a:effectLst/>
          </p:spPr>
        </p:pic>
        <p:sp>
          <p:nvSpPr>
            <p:cNvPr id="10" name="テキスト ボックス 9">
              <a:extLst>
                <a:ext uri="{FF2B5EF4-FFF2-40B4-BE49-F238E27FC236}">
                  <a16:creationId xmlns:a16="http://schemas.microsoft.com/office/drawing/2014/main" id="{AE6461AB-1493-ADCC-A67C-C8B1E9CE240B}"/>
                </a:ext>
              </a:extLst>
            </p:cNvPr>
            <p:cNvSpPr txBox="1"/>
            <p:nvPr/>
          </p:nvSpPr>
          <p:spPr>
            <a:xfrm>
              <a:off x="3376649" y="662277"/>
              <a:ext cx="2643206" cy="523220"/>
            </a:xfrm>
            <a:prstGeom prst="rect">
              <a:avLst/>
            </a:prstGeom>
            <a:noFill/>
          </p:spPr>
          <p:txBody>
            <a:bodyPr wrap="square" rtlCol="0">
              <a:spAutoFit/>
            </a:bodyPr>
            <a:lstStyle/>
            <a:p>
              <a:pPr algn="ctr"/>
              <a:r>
                <a:rPr lang="en-US" altLang="ja-JP" sz="2800" dirty="0">
                  <a:latin typeface="ＭＳ Ｐゴシック" panose="020B0600070205080204" pitchFamily="50" charset="-128"/>
                  <a:ea typeface="ＭＳ Ｐゴシック" panose="020B0600070205080204" pitchFamily="50" charset="-128"/>
                </a:rPr>
                <a:t>Arduino UNO</a:t>
              </a:r>
            </a:p>
          </p:txBody>
        </p:sp>
      </p:grpSp>
      <p:grpSp>
        <p:nvGrpSpPr>
          <p:cNvPr id="15" name="グループ化 14">
            <a:extLst>
              <a:ext uri="{FF2B5EF4-FFF2-40B4-BE49-F238E27FC236}">
                <a16:creationId xmlns:a16="http://schemas.microsoft.com/office/drawing/2014/main" id="{9EAA543E-18AA-A1DA-2002-1A50A4B180DA}"/>
              </a:ext>
            </a:extLst>
          </p:cNvPr>
          <p:cNvGrpSpPr/>
          <p:nvPr/>
        </p:nvGrpSpPr>
        <p:grpSpPr>
          <a:xfrm>
            <a:off x="2081316" y="3963475"/>
            <a:ext cx="2028460" cy="2075532"/>
            <a:chOff x="2207568" y="1196752"/>
            <a:chExt cx="2028460" cy="2075532"/>
          </a:xfrm>
        </p:grpSpPr>
        <p:sp>
          <p:nvSpPr>
            <p:cNvPr id="16" name="テキスト ボックス 15">
              <a:extLst>
                <a:ext uri="{FF2B5EF4-FFF2-40B4-BE49-F238E27FC236}">
                  <a16:creationId xmlns:a16="http://schemas.microsoft.com/office/drawing/2014/main" id="{15547074-3C60-1E85-99EB-C20CE3483518}"/>
                </a:ext>
              </a:extLst>
            </p:cNvPr>
            <p:cNvSpPr txBox="1"/>
            <p:nvPr/>
          </p:nvSpPr>
          <p:spPr>
            <a:xfrm>
              <a:off x="2207568" y="1196752"/>
              <a:ext cx="1277914" cy="369332"/>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光センサー</a:t>
              </a:r>
            </a:p>
          </p:txBody>
        </p:sp>
        <p:sp>
          <p:nvSpPr>
            <p:cNvPr id="17" name="テキスト ボックス 16">
              <a:extLst>
                <a:ext uri="{FF2B5EF4-FFF2-40B4-BE49-F238E27FC236}">
                  <a16:creationId xmlns:a16="http://schemas.microsoft.com/office/drawing/2014/main" id="{987BEF0B-DE69-DF4E-7EA8-8A735DEE8DD3}"/>
                </a:ext>
              </a:extLst>
            </p:cNvPr>
            <p:cNvSpPr txBox="1"/>
            <p:nvPr/>
          </p:nvSpPr>
          <p:spPr>
            <a:xfrm>
              <a:off x="2213099" y="1590473"/>
              <a:ext cx="769763" cy="369332"/>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マイク</a:t>
              </a:r>
            </a:p>
          </p:txBody>
        </p:sp>
        <p:sp>
          <p:nvSpPr>
            <p:cNvPr id="18" name="テキスト ボックス 17">
              <a:extLst>
                <a:ext uri="{FF2B5EF4-FFF2-40B4-BE49-F238E27FC236}">
                  <a16:creationId xmlns:a16="http://schemas.microsoft.com/office/drawing/2014/main" id="{0BA6A46B-92D7-12F7-85AD-47E64E14AFD5}"/>
                </a:ext>
              </a:extLst>
            </p:cNvPr>
            <p:cNvSpPr txBox="1"/>
            <p:nvPr/>
          </p:nvSpPr>
          <p:spPr>
            <a:xfrm>
              <a:off x="2207569" y="1984194"/>
              <a:ext cx="1800493" cy="369332"/>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加速度センサー</a:t>
              </a:r>
            </a:p>
          </p:txBody>
        </p:sp>
        <p:sp>
          <p:nvSpPr>
            <p:cNvPr id="19" name="テキスト ボックス 18">
              <a:extLst>
                <a:ext uri="{FF2B5EF4-FFF2-40B4-BE49-F238E27FC236}">
                  <a16:creationId xmlns:a16="http://schemas.microsoft.com/office/drawing/2014/main" id="{1A831C42-8BB6-1060-7FF8-5465DA8C48AF}"/>
                </a:ext>
              </a:extLst>
            </p:cNvPr>
            <p:cNvSpPr txBox="1"/>
            <p:nvPr/>
          </p:nvSpPr>
          <p:spPr>
            <a:xfrm>
              <a:off x="2207568" y="2377915"/>
              <a:ext cx="966931" cy="369332"/>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ジャイロ</a:t>
              </a:r>
            </a:p>
          </p:txBody>
        </p:sp>
        <p:sp>
          <p:nvSpPr>
            <p:cNvPr id="20" name="テキスト ボックス 19">
              <a:extLst>
                <a:ext uri="{FF2B5EF4-FFF2-40B4-BE49-F238E27FC236}">
                  <a16:creationId xmlns:a16="http://schemas.microsoft.com/office/drawing/2014/main" id="{DC888EAF-5A84-0243-CF48-08E8EE385A90}"/>
                </a:ext>
              </a:extLst>
            </p:cNvPr>
            <p:cNvSpPr txBox="1"/>
            <p:nvPr/>
          </p:nvSpPr>
          <p:spPr>
            <a:xfrm>
              <a:off x="2207568" y="2771636"/>
              <a:ext cx="1569660" cy="369332"/>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生体測定装置</a:t>
              </a:r>
            </a:p>
          </p:txBody>
        </p:sp>
        <p:sp>
          <p:nvSpPr>
            <p:cNvPr id="21" name="右中かっこ 20">
              <a:extLst>
                <a:ext uri="{FF2B5EF4-FFF2-40B4-BE49-F238E27FC236}">
                  <a16:creationId xmlns:a16="http://schemas.microsoft.com/office/drawing/2014/main" id="{F3C0E6EF-B032-2625-DBDB-B0569A0ACCDF}"/>
                </a:ext>
              </a:extLst>
            </p:cNvPr>
            <p:cNvSpPr/>
            <p:nvPr/>
          </p:nvSpPr>
          <p:spPr>
            <a:xfrm>
              <a:off x="4007768" y="1196752"/>
              <a:ext cx="228260" cy="207553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latin typeface="ＭＳ Ｐゴシック" panose="020B0600070205080204" pitchFamily="50" charset="-128"/>
                <a:ea typeface="ＭＳ Ｐゴシック" panose="020B0600070205080204" pitchFamily="50" charset="-128"/>
              </a:endParaRPr>
            </a:p>
          </p:txBody>
        </p:sp>
      </p:grpSp>
      <p:grpSp>
        <p:nvGrpSpPr>
          <p:cNvPr id="22" name="グループ化 21">
            <a:extLst>
              <a:ext uri="{FF2B5EF4-FFF2-40B4-BE49-F238E27FC236}">
                <a16:creationId xmlns:a16="http://schemas.microsoft.com/office/drawing/2014/main" id="{ED34D512-1A83-0AB9-FA31-AC9D614DD317}"/>
              </a:ext>
            </a:extLst>
          </p:cNvPr>
          <p:cNvGrpSpPr/>
          <p:nvPr/>
        </p:nvGrpSpPr>
        <p:grpSpPr>
          <a:xfrm>
            <a:off x="7625932" y="4242215"/>
            <a:ext cx="2322183" cy="1665476"/>
            <a:chOff x="7752184" y="1475492"/>
            <a:chExt cx="2322183" cy="1665476"/>
          </a:xfrm>
        </p:grpSpPr>
        <p:sp>
          <p:nvSpPr>
            <p:cNvPr id="23" name="テキスト ボックス 22">
              <a:extLst>
                <a:ext uri="{FF2B5EF4-FFF2-40B4-BE49-F238E27FC236}">
                  <a16:creationId xmlns:a16="http://schemas.microsoft.com/office/drawing/2014/main" id="{CD3F1D3D-1D75-BF03-E060-897AF3D6B0A9}"/>
                </a:ext>
              </a:extLst>
            </p:cNvPr>
            <p:cNvSpPr txBox="1"/>
            <p:nvPr/>
          </p:nvSpPr>
          <p:spPr>
            <a:xfrm>
              <a:off x="8256241" y="1509400"/>
              <a:ext cx="590226" cy="369332"/>
            </a:xfrm>
            <a:prstGeom prst="rect">
              <a:avLst/>
            </a:prstGeom>
            <a:noFill/>
          </p:spPr>
          <p:txBody>
            <a:bodyPr wrap="none" rtlCol="0">
              <a:spAutoFit/>
            </a:bodyPr>
            <a:lstStyle/>
            <a:p>
              <a:r>
                <a:rPr lang="en-US" altLang="ja-JP" dirty="0">
                  <a:latin typeface="ＭＳ Ｐゴシック" panose="020B0600070205080204" pitchFamily="50" charset="-128"/>
                  <a:ea typeface="ＭＳ Ｐゴシック" panose="020B0600070205080204" pitchFamily="50" charset="-128"/>
                </a:rPr>
                <a:t>LED</a:t>
              </a:r>
              <a:endParaRPr lang="ja-JP" altLang="en-US" dirty="0">
                <a:latin typeface="ＭＳ Ｐゴシック" panose="020B0600070205080204" pitchFamily="50" charset="-128"/>
                <a:ea typeface="ＭＳ Ｐゴシック" panose="020B0600070205080204" pitchFamily="50" charset="-128"/>
              </a:endParaRPr>
            </a:p>
          </p:txBody>
        </p:sp>
        <p:sp>
          <p:nvSpPr>
            <p:cNvPr id="24" name="テキスト ボックス 23">
              <a:extLst>
                <a:ext uri="{FF2B5EF4-FFF2-40B4-BE49-F238E27FC236}">
                  <a16:creationId xmlns:a16="http://schemas.microsoft.com/office/drawing/2014/main" id="{67444FF3-033D-AD01-21DA-376A5F88D28A}"/>
                </a:ext>
              </a:extLst>
            </p:cNvPr>
            <p:cNvSpPr txBox="1"/>
            <p:nvPr/>
          </p:nvSpPr>
          <p:spPr>
            <a:xfrm>
              <a:off x="8261770" y="1917445"/>
              <a:ext cx="1471878" cy="369332"/>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各種モーター</a:t>
              </a:r>
            </a:p>
          </p:txBody>
        </p:sp>
        <p:sp>
          <p:nvSpPr>
            <p:cNvPr id="25" name="テキスト ボックス 24">
              <a:extLst>
                <a:ext uri="{FF2B5EF4-FFF2-40B4-BE49-F238E27FC236}">
                  <a16:creationId xmlns:a16="http://schemas.microsoft.com/office/drawing/2014/main" id="{22BE5377-C34A-AB83-2F41-BB2F73776693}"/>
                </a:ext>
              </a:extLst>
            </p:cNvPr>
            <p:cNvSpPr txBox="1"/>
            <p:nvPr/>
          </p:nvSpPr>
          <p:spPr>
            <a:xfrm>
              <a:off x="8256241" y="2325490"/>
              <a:ext cx="1818126" cy="369332"/>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液晶ディスプレイ</a:t>
              </a:r>
            </a:p>
          </p:txBody>
        </p:sp>
        <p:sp>
          <p:nvSpPr>
            <p:cNvPr id="26" name="テキスト ボックス 25">
              <a:extLst>
                <a:ext uri="{FF2B5EF4-FFF2-40B4-BE49-F238E27FC236}">
                  <a16:creationId xmlns:a16="http://schemas.microsoft.com/office/drawing/2014/main" id="{C459FBFC-CF9B-60DB-2213-2BE0AFACDD00}"/>
                </a:ext>
              </a:extLst>
            </p:cNvPr>
            <p:cNvSpPr txBox="1"/>
            <p:nvPr/>
          </p:nvSpPr>
          <p:spPr>
            <a:xfrm>
              <a:off x="8256240" y="2733536"/>
              <a:ext cx="1225015" cy="369332"/>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スピーカー</a:t>
              </a:r>
            </a:p>
          </p:txBody>
        </p:sp>
        <p:sp>
          <p:nvSpPr>
            <p:cNvPr id="27" name="左中かっこ 26">
              <a:extLst>
                <a:ext uri="{FF2B5EF4-FFF2-40B4-BE49-F238E27FC236}">
                  <a16:creationId xmlns:a16="http://schemas.microsoft.com/office/drawing/2014/main" id="{7B684C0A-9E03-E247-39E4-F95631781DCD}"/>
                </a:ext>
              </a:extLst>
            </p:cNvPr>
            <p:cNvSpPr/>
            <p:nvPr/>
          </p:nvSpPr>
          <p:spPr>
            <a:xfrm>
              <a:off x="7752184" y="1475492"/>
              <a:ext cx="252028" cy="166547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130571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507AF717-6564-E478-27CC-47DC99F38D27}"/>
              </a:ext>
            </a:extLst>
          </p:cNvPr>
          <p:cNvSpPr txBox="1"/>
          <p:nvPr/>
        </p:nvSpPr>
        <p:spPr>
          <a:xfrm>
            <a:off x="976144" y="1018615"/>
            <a:ext cx="3516206" cy="461665"/>
          </a:xfrm>
          <a:prstGeom prst="rect">
            <a:avLst/>
          </a:prstGeom>
          <a:noFill/>
        </p:spPr>
        <p:txBody>
          <a:bodyPr wrap="square" rtlCol="0">
            <a:spAutoFit/>
          </a:bodyPr>
          <a:lstStyle/>
          <a:p>
            <a:r>
              <a:rPr kumimoji="1" lang="ja-JP" altLang="en-US" sz="2400" dirty="0">
                <a:latin typeface="ＭＳ Ｐゴシック" panose="020B0600070205080204" pitchFamily="50" charset="-128"/>
                <a:ea typeface="ＭＳ Ｐゴシック" panose="020B0600070205080204" pitchFamily="50" charset="-128"/>
              </a:rPr>
              <a:t>開発環境 </a:t>
            </a:r>
            <a:r>
              <a:rPr kumimoji="1" lang="en-US" altLang="ja-JP" sz="2400" dirty="0">
                <a:latin typeface="ＭＳ Ｐゴシック" panose="020B0600070205080204" pitchFamily="50" charset="-128"/>
                <a:ea typeface="ＭＳ Ｐゴシック" panose="020B0600070205080204" pitchFamily="50" charset="-128"/>
              </a:rPr>
              <a:t>Arduino1.8.19</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11" name="テキスト ボックス 10">
            <a:extLst>
              <a:ext uri="{FF2B5EF4-FFF2-40B4-BE49-F238E27FC236}">
                <a16:creationId xmlns:a16="http://schemas.microsoft.com/office/drawing/2014/main" id="{E7E1239B-6E98-5407-E23A-2F474A995793}"/>
              </a:ext>
            </a:extLst>
          </p:cNvPr>
          <p:cNvSpPr txBox="1"/>
          <p:nvPr/>
        </p:nvSpPr>
        <p:spPr>
          <a:xfrm>
            <a:off x="816981" y="5549619"/>
            <a:ext cx="10057207" cy="707886"/>
          </a:xfrm>
          <a:prstGeom prst="rect">
            <a:avLst/>
          </a:prstGeom>
          <a:noFill/>
        </p:spPr>
        <p:txBody>
          <a:bodyPr wrap="square" rtlCol="0">
            <a:spAutoFit/>
          </a:bodyPr>
          <a:lstStyle/>
          <a:p>
            <a:r>
              <a:rPr kumimoji="1" lang="ja-JP" altLang="en-US" sz="2000" dirty="0">
                <a:latin typeface="ＭＳ Ｐゴシック" panose="020B0600070205080204" pitchFamily="50" charset="-128"/>
                <a:ea typeface="ＭＳ Ｐゴシック" panose="020B0600070205080204" pitchFamily="50" charset="-128"/>
              </a:rPr>
              <a:t>　</a:t>
            </a:r>
            <a:r>
              <a:rPr kumimoji="1" lang="en-US" altLang="ja-JP" sz="2000" dirty="0">
                <a:latin typeface="ＭＳ Ｐゴシック" panose="020B0600070205080204" pitchFamily="50" charset="-128"/>
                <a:ea typeface="ＭＳ Ｐゴシック" panose="020B0600070205080204" pitchFamily="50" charset="-128"/>
              </a:rPr>
              <a:t>ChatGPT</a:t>
            </a:r>
            <a:r>
              <a:rPr kumimoji="1" lang="ja-JP" altLang="en-US" sz="2000" dirty="0">
                <a:latin typeface="ＭＳ Ｐゴシック" panose="020B0600070205080204" pitchFamily="50" charset="-128"/>
                <a:ea typeface="ＭＳ Ｐゴシック" panose="020B0600070205080204" pitchFamily="50" charset="-128"/>
              </a:rPr>
              <a:t>を用いて</a:t>
            </a:r>
            <a:r>
              <a:rPr kumimoji="1" lang="en-US" altLang="ja-JP" sz="2000" dirty="0">
                <a:latin typeface="ＭＳ Ｐゴシック" panose="020B0600070205080204" pitchFamily="50" charset="-128"/>
                <a:ea typeface="ＭＳ Ｐゴシック" panose="020B0600070205080204" pitchFamily="50" charset="-128"/>
              </a:rPr>
              <a:t>, Arduino</a:t>
            </a:r>
            <a:r>
              <a:rPr kumimoji="1" lang="ja-JP" altLang="en-US" sz="2000" dirty="0">
                <a:latin typeface="ＭＳ Ｐゴシック" panose="020B0600070205080204" pitchFamily="50" charset="-128"/>
                <a:ea typeface="ＭＳ Ｐゴシック" panose="020B0600070205080204" pitchFamily="50" charset="-128"/>
              </a:rPr>
              <a:t>開発環境のプログラムを作成することで</a:t>
            </a:r>
            <a:r>
              <a:rPr kumimoji="1" lang="en-US" altLang="ja-JP" sz="2000" dirty="0">
                <a:latin typeface="ＭＳ Ｐゴシック" panose="020B0600070205080204" pitchFamily="50" charset="-128"/>
                <a:ea typeface="ＭＳ Ｐゴシック" panose="020B0600070205080204" pitchFamily="50" charset="-128"/>
              </a:rPr>
              <a:t>, </a:t>
            </a:r>
            <a:r>
              <a:rPr lang="ja-JP" altLang="en-US" sz="2000" dirty="0">
                <a:latin typeface="ＭＳ Ｐゴシック" panose="020B0600070205080204" pitchFamily="50" charset="-128"/>
                <a:ea typeface="ＭＳ Ｐゴシック" panose="020B0600070205080204" pitchFamily="50" charset="-128"/>
              </a:rPr>
              <a:t>各パーツの接続位置やプログラム内のエラーなど様々な問題が対処可能となった。</a:t>
            </a:r>
            <a:endParaRPr kumimoji="1" lang="en-US" altLang="ja-JP" sz="2000" dirty="0">
              <a:latin typeface="ＭＳ Ｐゴシック" panose="020B0600070205080204" pitchFamily="50" charset="-128"/>
              <a:ea typeface="ＭＳ Ｐゴシック" panose="020B0600070205080204" pitchFamily="50" charset="-128"/>
            </a:endParaRPr>
          </a:p>
        </p:txBody>
      </p:sp>
      <p:pic>
        <p:nvPicPr>
          <p:cNvPr id="13" name="図 12">
            <a:extLst>
              <a:ext uri="{FF2B5EF4-FFF2-40B4-BE49-F238E27FC236}">
                <a16:creationId xmlns:a16="http://schemas.microsoft.com/office/drawing/2014/main" id="{E0653B61-317E-D94F-2FA4-2550DDF2F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144" y="1534685"/>
            <a:ext cx="6034256" cy="3512444"/>
          </a:xfrm>
          <a:prstGeom prst="rect">
            <a:avLst/>
          </a:prstGeom>
        </p:spPr>
      </p:pic>
      <p:pic>
        <p:nvPicPr>
          <p:cNvPr id="15" name="図 14">
            <a:extLst>
              <a:ext uri="{FF2B5EF4-FFF2-40B4-BE49-F238E27FC236}">
                <a16:creationId xmlns:a16="http://schemas.microsoft.com/office/drawing/2014/main" id="{0E4634EE-8811-1572-5EBB-6BAE4C4231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6481" y="1529264"/>
            <a:ext cx="3469096" cy="3517865"/>
          </a:xfrm>
          <a:prstGeom prst="rect">
            <a:avLst/>
          </a:prstGeom>
        </p:spPr>
      </p:pic>
      <p:sp>
        <p:nvSpPr>
          <p:cNvPr id="16" name="テキスト ボックス 15">
            <a:extLst>
              <a:ext uri="{FF2B5EF4-FFF2-40B4-BE49-F238E27FC236}">
                <a16:creationId xmlns:a16="http://schemas.microsoft.com/office/drawing/2014/main" id="{8834F582-239A-C89C-B46D-6FB42DF9023E}"/>
              </a:ext>
            </a:extLst>
          </p:cNvPr>
          <p:cNvSpPr txBox="1"/>
          <p:nvPr/>
        </p:nvSpPr>
        <p:spPr>
          <a:xfrm>
            <a:off x="7306481" y="1018615"/>
            <a:ext cx="2310152" cy="461665"/>
          </a:xfrm>
          <a:prstGeom prst="rect">
            <a:avLst/>
          </a:prstGeom>
          <a:noFill/>
        </p:spPr>
        <p:txBody>
          <a:bodyPr wrap="square" rtlCol="0">
            <a:spAutoFit/>
          </a:bodyPr>
          <a:lstStyle/>
          <a:p>
            <a:r>
              <a:rPr kumimoji="1" lang="en-US" altLang="ja-JP" sz="2400" dirty="0" err="1">
                <a:latin typeface="ＭＳ Ｐゴシック" panose="020B0600070205080204" pitchFamily="50" charset="-128"/>
                <a:ea typeface="ＭＳ Ｐゴシック" panose="020B0600070205080204" pitchFamily="50" charset="-128"/>
              </a:rPr>
              <a:t>ChatGPT</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92F7EFD0-83A7-1541-3E63-D706507E01C1}"/>
              </a:ext>
            </a:extLst>
          </p:cNvPr>
          <p:cNvSpPr txBox="1"/>
          <p:nvPr/>
        </p:nvSpPr>
        <p:spPr>
          <a:xfrm>
            <a:off x="512181" y="200055"/>
            <a:ext cx="2883641" cy="646331"/>
          </a:xfrm>
          <a:prstGeom prst="rect">
            <a:avLst/>
          </a:prstGeom>
          <a:noFill/>
        </p:spPr>
        <p:txBody>
          <a:bodyPr wrap="square" rtlCol="0">
            <a:spAutoFit/>
          </a:bodyPr>
          <a:lstStyle/>
          <a:p>
            <a:r>
              <a:rPr kumimoji="1" lang="ja-JP" altLang="en-US" sz="3600" dirty="0">
                <a:latin typeface="ＭＳ Ｐゴシック" panose="020B0600070205080204" pitchFamily="50" charset="-128"/>
                <a:ea typeface="ＭＳ Ｐゴシック" panose="020B0600070205080204" pitchFamily="50" charset="-128"/>
              </a:rPr>
              <a:t>ソフトウェア</a:t>
            </a:r>
          </a:p>
        </p:txBody>
      </p:sp>
    </p:spTree>
    <p:extLst>
      <p:ext uri="{BB962C8B-B14F-4D97-AF65-F5344CB8AC3E}">
        <p14:creationId xmlns:p14="http://schemas.microsoft.com/office/powerpoint/2010/main" val="15714503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D3E2C0C-9471-1DBA-0E60-04A11256AD96}"/>
              </a:ext>
            </a:extLst>
          </p:cNvPr>
          <p:cNvPicPr>
            <a:picLocks noChangeAspect="1"/>
          </p:cNvPicPr>
          <p:nvPr/>
        </p:nvPicPr>
        <p:blipFill rotWithShape="1">
          <a:blip r:embed="rId3">
            <a:extLst>
              <a:ext uri="{28A0092B-C50C-407E-A947-70E740481C1C}">
                <a14:useLocalDpi xmlns:a14="http://schemas.microsoft.com/office/drawing/2010/main" val="0"/>
              </a:ext>
            </a:extLst>
          </a:blip>
          <a:srcRect l="17254" t="9371" r="14124" b="9217"/>
          <a:stretch/>
        </p:blipFill>
        <p:spPr>
          <a:xfrm>
            <a:off x="997941" y="4070032"/>
            <a:ext cx="4490087" cy="2368437"/>
          </a:xfrm>
          <a:prstGeom prst="rect">
            <a:avLst/>
          </a:prstGeom>
        </p:spPr>
      </p:pic>
      <p:pic>
        <p:nvPicPr>
          <p:cNvPr id="5" name="図 4">
            <a:extLst>
              <a:ext uri="{FF2B5EF4-FFF2-40B4-BE49-F238E27FC236}">
                <a16:creationId xmlns:a16="http://schemas.microsoft.com/office/drawing/2014/main" id="{10150855-6572-6FCF-DF9E-FDC6AA3E6CC6}"/>
              </a:ext>
            </a:extLst>
          </p:cNvPr>
          <p:cNvPicPr>
            <a:picLocks noChangeAspect="1"/>
          </p:cNvPicPr>
          <p:nvPr/>
        </p:nvPicPr>
        <p:blipFill rotWithShape="1">
          <a:blip r:embed="rId4">
            <a:extLst>
              <a:ext uri="{28A0092B-C50C-407E-A947-70E740481C1C}">
                <a14:useLocalDpi xmlns:a14="http://schemas.microsoft.com/office/drawing/2010/main" val="0"/>
              </a:ext>
            </a:extLst>
          </a:blip>
          <a:srcRect l="-2285" t="73" r="2285" b="22114"/>
          <a:stretch/>
        </p:blipFill>
        <p:spPr>
          <a:xfrm>
            <a:off x="1022166" y="1681571"/>
            <a:ext cx="2245801" cy="2368437"/>
          </a:xfrm>
          <a:prstGeom prst="rect">
            <a:avLst/>
          </a:prstGeom>
        </p:spPr>
      </p:pic>
      <p:pic>
        <p:nvPicPr>
          <p:cNvPr id="6" name="図 5">
            <a:extLst>
              <a:ext uri="{FF2B5EF4-FFF2-40B4-BE49-F238E27FC236}">
                <a16:creationId xmlns:a16="http://schemas.microsoft.com/office/drawing/2014/main" id="{2438472D-C855-CD4F-6BFB-EA6AA8D1B5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9998" y="1681572"/>
            <a:ext cx="2318030" cy="2368436"/>
          </a:xfrm>
          <a:prstGeom prst="rect">
            <a:avLst/>
          </a:prstGeom>
        </p:spPr>
      </p:pic>
      <p:pic>
        <p:nvPicPr>
          <p:cNvPr id="7" name="図 6">
            <a:extLst>
              <a:ext uri="{FF2B5EF4-FFF2-40B4-BE49-F238E27FC236}">
                <a16:creationId xmlns:a16="http://schemas.microsoft.com/office/drawing/2014/main" id="{449455D4-5F99-C821-F735-98BBB2DCF2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3991" y="4049952"/>
            <a:ext cx="3157916" cy="2368437"/>
          </a:xfrm>
          <a:prstGeom prst="rect">
            <a:avLst/>
          </a:prstGeom>
        </p:spPr>
      </p:pic>
      <p:pic>
        <p:nvPicPr>
          <p:cNvPr id="9" name="図 8">
            <a:extLst>
              <a:ext uri="{FF2B5EF4-FFF2-40B4-BE49-F238E27FC236}">
                <a16:creationId xmlns:a16="http://schemas.microsoft.com/office/drawing/2014/main" id="{6FAB681B-DCA8-50A9-609B-92AC28D975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73974" y="3936490"/>
            <a:ext cx="2632823" cy="2501979"/>
          </a:xfrm>
          <a:prstGeom prst="rect">
            <a:avLst/>
          </a:prstGeom>
        </p:spPr>
      </p:pic>
      <p:sp>
        <p:nvSpPr>
          <p:cNvPr id="10" name="テキスト ボックス 9">
            <a:extLst>
              <a:ext uri="{FF2B5EF4-FFF2-40B4-BE49-F238E27FC236}">
                <a16:creationId xmlns:a16="http://schemas.microsoft.com/office/drawing/2014/main" id="{F3559099-E078-4174-7C04-EFB3482A4D32}"/>
              </a:ext>
            </a:extLst>
          </p:cNvPr>
          <p:cNvSpPr txBox="1"/>
          <p:nvPr/>
        </p:nvSpPr>
        <p:spPr>
          <a:xfrm>
            <a:off x="1022166" y="1099386"/>
            <a:ext cx="3941283" cy="400110"/>
          </a:xfrm>
          <a:prstGeom prst="rect">
            <a:avLst/>
          </a:prstGeom>
          <a:noFill/>
        </p:spPr>
        <p:txBody>
          <a:bodyPr wrap="square" rtlCol="0">
            <a:spAutoFit/>
          </a:bodyPr>
          <a:lstStyle/>
          <a:p>
            <a:r>
              <a:rPr kumimoji="1" lang="ja-JP" altLang="en-US" sz="2000" dirty="0">
                <a:latin typeface="ＭＳ Ｐゴシック" panose="020B0600070205080204" pitchFamily="50" charset="-128"/>
                <a:ea typeface="ＭＳ Ｐゴシック" panose="020B0600070205080204" pitchFamily="50" charset="-128"/>
              </a:rPr>
              <a:t>① 切削マシーンで装置の小型化</a:t>
            </a:r>
          </a:p>
        </p:txBody>
      </p:sp>
      <p:sp>
        <p:nvSpPr>
          <p:cNvPr id="11" name="テキスト ボックス 10">
            <a:extLst>
              <a:ext uri="{FF2B5EF4-FFF2-40B4-BE49-F238E27FC236}">
                <a16:creationId xmlns:a16="http://schemas.microsoft.com/office/drawing/2014/main" id="{F51EA576-919C-0D30-3DA1-60690AD7A664}"/>
              </a:ext>
            </a:extLst>
          </p:cNvPr>
          <p:cNvSpPr txBox="1"/>
          <p:nvPr/>
        </p:nvSpPr>
        <p:spPr>
          <a:xfrm>
            <a:off x="5926415" y="1099330"/>
            <a:ext cx="3403627" cy="400110"/>
          </a:xfrm>
          <a:prstGeom prst="rect">
            <a:avLst/>
          </a:prstGeom>
          <a:noFill/>
        </p:spPr>
        <p:txBody>
          <a:bodyPr wrap="square" rtlCol="0">
            <a:spAutoFit/>
          </a:bodyPr>
          <a:lstStyle/>
          <a:p>
            <a:r>
              <a:rPr kumimoji="1" lang="ja-JP" altLang="en-US" sz="2000" dirty="0">
                <a:latin typeface="ＭＳ Ｐゴシック" panose="020B0600070205080204" pitchFamily="50" charset="-128"/>
                <a:ea typeface="ＭＳ Ｐゴシック" panose="020B0600070205080204" pitchFamily="50" charset="-128"/>
              </a:rPr>
              <a:t>② </a:t>
            </a:r>
            <a:r>
              <a:rPr kumimoji="1" lang="en-US" altLang="ja-JP" sz="2000" dirty="0">
                <a:latin typeface="ＭＳ Ｐゴシック" panose="020B0600070205080204" pitchFamily="50" charset="-128"/>
                <a:ea typeface="ＭＳ Ｐゴシック" panose="020B0600070205080204" pitchFamily="50" charset="-128"/>
              </a:rPr>
              <a:t>3D</a:t>
            </a:r>
            <a:r>
              <a:rPr kumimoji="1" lang="ja-JP" altLang="en-US" sz="2000" dirty="0">
                <a:latin typeface="ＭＳ Ｐゴシック" panose="020B0600070205080204" pitchFamily="50" charset="-128"/>
                <a:ea typeface="ＭＳ Ｐゴシック" panose="020B0600070205080204" pitchFamily="50" charset="-128"/>
              </a:rPr>
              <a:t>プリンタでケース作成</a:t>
            </a:r>
          </a:p>
        </p:txBody>
      </p:sp>
      <p:pic>
        <p:nvPicPr>
          <p:cNvPr id="13" name="図 12">
            <a:extLst>
              <a:ext uri="{FF2B5EF4-FFF2-40B4-BE49-F238E27FC236}">
                <a16:creationId xmlns:a16="http://schemas.microsoft.com/office/drawing/2014/main" id="{159293B9-3E88-C129-AF7E-2DB175F53EA9}"/>
              </a:ext>
            </a:extLst>
          </p:cNvPr>
          <p:cNvPicPr>
            <a:picLocks noChangeAspect="1"/>
          </p:cNvPicPr>
          <p:nvPr/>
        </p:nvPicPr>
        <p:blipFill rotWithShape="1">
          <a:blip r:embed="rId8">
            <a:extLst>
              <a:ext uri="{28A0092B-C50C-407E-A947-70E740481C1C}">
                <a14:useLocalDpi xmlns:a14="http://schemas.microsoft.com/office/drawing/2010/main" val="0"/>
              </a:ext>
            </a:extLst>
          </a:blip>
          <a:srcRect t="7552" r="8971"/>
          <a:stretch/>
        </p:blipFill>
        <p:spPr>
          <a:xfrm>
            <a:off x="5813991" y="1708586"/>
            <a:ext cx="2719291" cy="2341366"/>
          </a:xfrm>
          <a:prstGeom prst="rect">
            <a:avLst/>
          </a:prstGeom>
        </p:spPr>
      </p:pic>
      <p:pic>
        <p:nvPicPr>
          <p:cNvPr id="14" name="図 13">
            <a:extLst>
              <a:ext uri="{FF2B5EF4-FFF2-40B4-BE49-F238E27FC236}">
                <a16:creationId xmlns:a16="http://schemas.microsoft.com/office/drawing/2014/main" id="{99AC6816-4A08-86E4-F063-27E8C24C053F}"/>
              </a:ext>
            </a:extLst>
          </p:cNvPr>
          <p:cNvPicPr>
            <a:picLocks noChangeAspect="1"/>
          </p:cNvPicPr>
          <p:nvPr/>
        </p:nvPicPr>
        <p:blipFill rotWithShape="1">
          <a:blip r:embed="rId9">
            <a:extLst>
              <a:ext uri="{28A0092B-C50C-407E-A947-70E740481C1C}">
                <a14:useLocalDpi xmlns:a14="http://schemas.microsoft.com/office/drawing/2010/main" val="0"/>
              </a:ext>
            </a:extLst>
          </a:blip>
          <a:srcRect r="18103"/>
          <a:stretch/>
        </p:blipFill>
        <p:spPr>
          <a:xfrm>
            <a:off x="8533282" y="1681516"/>
            <a:ext cx="2873516" cy="2368436"/>
          </a:xfrm>
          <a:prstGeom prst="rect">
            <a:avLst/>
          </a:prstGeom>
        </p:spPr>
      </p:pic>
      <p:sp>
        <p:nvSpPr>
          <p:cNvPr id="15" name="テキスト ボックス 14">
            <a:extLst>
              <a:ext uri="{FF2B5EF4-FFF2-40B4-BE49-F238E27FC236}">
                <a16:creationId xmlns:a16="http://schemas.microsoft.com/office/drawing/2014/main" id="{808D337C-F909-D378-8313-D9A45B64C80C}"/>
              </a:ext>
            </a:extLst>
          </p:cNvPr>
          <p:cNvSpPr txBox="1"/>
          <p:nvPr/>
        </p:nvSpPr>
        <p:spPr>
          <a:xfrm>
            <a:off x="469266" y="348005"/>
            <a:ext cx="6184795" cy="461665"/>
          </a:xfrm>
          <a:prstGeom prst="rect">
            <a:avLst/>
          </a:prstGeom>
          <a:noFill/>
        </p:spPr>
        <p:txBody>
          <a:bodyPr wrap="square" rtlCol="0">
            <a:spAutoFit/>
          </a:bodyPr>
          <a:lstStyle/>
          <a:p>
            <a:r>
              <a:rPr lang="ja-JP" altLang="ja-JP" sz="2400" dirty="0">
                <a:effectLst/>
                <a:ea typeface="ＭＳ Ｐゴシック" panose="020B0600070205080204" pitchFamily="50" charset="-128"/>
                <a:cs typeface="ＭＳ Ｐゴシック" panose="020B0600070205080204" pitchFamily="50" charset="-128"/>
              </a:rPr>
              <a:t>持ち運びが可能なストラップ型</a:t>
            </a:r>
            <a:r>
              <a:rPr lang="en-US" altLang="ja-JP" sz="2400" dirty="0">
                <a:effectLst/>
                <a:latin typeface="Century" panose="02040604050505020304" pitchFamily="18" charset="0"/>
                <a:ea typeface="ＭＳ Ｐゴシック" panose="020B0600070205080204" pitchFamily="50" charset="-128"/>
                <a:cs typeface="ＭＳ Ｐゴシック" panose="020B0600070205080204" pitchFamily="50" charset="-128"/>
              </a:rPr>
              <a:t>BF</a:t>
            </a:r>
            <a:r>
              <a:rPr lang="ja-JP" altLang="en-US" sz="2400" dirty="0">
                <a:ea typeface="ＭＳ Ｐゴシック" panose="020B0600070205080204" pitchFamily="50" charset="-128"/>
                <a:cs typeface="ＭＳ Ｐゴシック" panose="020B0600070205080204" pitchFamily="50" charset="-128"/>
              </a:rPr>
              <a:t>装置</a:t>
            </a:r>
            <a:endParaRPr kumimoji="1" lang="ja-JP" altLang="en-US" sz="2400" dirty="0"/>
          </a:p>
        </p:txBody>
      </p:sp>
    </p:spTree>
    <p:extLst>
      <p:ext uri="{BB962C8B-B14F-4D97-AF65-F5344CB8AC3E}">
        <p14:creationId xmlns:p14="http://schemas.microsoft.com/office/powerpoint/2010/main" val="2705143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45633087-DBB4-F5CD-C2D0-583ED92F5EFB}"/>
              </a:ext>
            </a:extLst>
          </p:cNvPr>
          <p:cNvSpPr txBox="1"/>
          <p:nvPr/>
        </p:nvSpPr>
        <p:spPr>
          <a:xfrm>
            <a:off x="601204" y="5001700"/>
            <a:ext cx="10739149" cy="1015663"/>
          </a:xfrm>
          <a:prstGeom prst="rect">
            <a:avLst/>
          </a:prstGeom>
          <a:noFill/>
        </p:spPr>
        <p:txBody>
          <a:bodyPr wrap="square" rtlCol="0">
            <a:spAutoFit/>
          </a:bodyPr>
          <a:lstStyle/>
          <a:p>
            <a:r>
              <a:rPr lang="ja-JP" altLang="en-US" sz="2000" dirty="0">
                <a:latin typeface="ＭＳ Ｐゴシック" panose="020B0600070205080204" pitchFamily="50" charset="-128"/>
                <a:ea typeface="ＭＳ Ｐゴシック" panose="020B0600070205080204" pitchFamily="50" charset="-128"/>
              </a:rPr>
              <a:t>　電子部品や工作キットを販売している秋月電子通商のみで</a:t>
            </a:r>
            <a:r>
              <a:rPr lang="en-US" altLang="ja-JP" sz="2000" dirty="0">
                <a:latin typeface="ＭＳ Ｐゴシック" panose="020B0600070205080204" pitchFamily="50" charset="-128"/>
                <a:ea typeface="ＭＳ Ｐゴシック" panose="020B0600070205080204" pitchFamily="50" charset="-128"/>
              </a:rPr>
              <a:t>, </a:t>
            </a:r>
            <a:r>
              <a:rPr lang="ja-JP" altLang="en-US" sz="2000" dirty="0">
                <a:latin typeface="ＭＳ Ｐゴシック" panose="020B0600070205080204" pitchFamily="50" charset="-128"/>
                <a:ea typeface="ＭＳ Ｐゴシック" panose="020B0600070205080204" pitchFamily="50" charset="-128"/>
              </a:rPr>
              <a:t>温度センサ</a:t>
            </a:r>
            <a:r>
              <a:rPr lang="en-US" altLang="ja-JP" sz="2000" dirty="0">
                <a:latin typeface="ＭＳ Ｐゴシック" panose="020B0600070205080204" pitchFamily="50" charset="-128"/>
                <a:ea typeface="ＭＳ Ｐゴシック" panose="020B0600070205080204" pitchFamily="50" charset="-128"/>
              </a:rPr>
              <a:t>, </a:t>
            </a:r>
            <a:r>
              <a:rPr lang="ja-JP" altLang="en-US" sz="2000" dirty="0">
                <a:latin typeface="ＭＳ Ｐゴシック" panose="020B0600070205080204" pitchFamily="50" charset="-128"/>
                <a:ea typeface="ＭＳ Ｐゴシック" panose="020B0600070205080204" pitchFamily="50" charset="-128"/>
              </a:rPr>
              <a:t>スピーカーなど</a:t>
            </a:r>
            <a:r>
              <a:rPr lang="en-US" altLang="ja-JP" sz="2000" dirty="0">
                <a:latin typeface="ＭＳ Ｐゴシック" panose="020B0600070205080204" pitchFamily="50" charset="-128"/>
                <a:ea typeface="ＭＳ Ｐゴシック" panose="020B0600070205080204" pitchFamily="50" charset="-128"/>
              </a:rPr>
              <a:t>BF</a:t>
            </a:r>
            <a:r>
              <a:rPr lang="ja-JP" altLang="en-US" sz="2000" dirty="0">
                <a:latin typeface="ＭＳ Ｐゴシック" panose="020B0600070205080204" pitchFamily="50" charset="-128"/>
                <a:ea typeface="ＭＳ Ｐゴシック" panose="020B0600070205080204" pitchFamily="50" charset="-128"/>
              </a:rPr>
              <a:t>装置のパーツが購入可能であった。</a:t>
            </a:r>
            <a:r>
              <a:rPr kumimoji="1" lang="ja-JP" altLang="en-US" sz="2000" dirty="0">
                <a:latin typeface="ＭＳ Ｐゴシック" panose="020B0600070205080204" pitchFamily="50" charset="-128"/>
                <a:ea typeface="ＭＳ Ｐゴシック" panose="020B0600070205080204" pitchFamily="50" charset="-128"/>
              </a:rPr>
              <a:t>マイコンは半導体高騰の影響により値上がりしたが</a:t>
            </a:r>
            <a:r>
              <a:rPr kumimoji="1" lang="en-US" altLang="ja-JP" sz="2000" dirty="0">
                <a:latin typeface="ＭＳ Ｐゴシック" panose="020B0600070205080204" pitchFamily="50" charset="-128"/>
                <a:ea typeface="ＭＳ Ｐゴシック" panose="020B0600070205080204" pitchFamily="50" charset="-128"/>
              </a:rPr>
              <a:t>,</a:t>
            </a:r>
            <a:r>
              <a:rPr lang="ja-JP" altLang="en-US" sz="2000" dirty="0">
                <a:latin typeface="ＭＳ Ｐゴシック" panose="020B0600070205080204" pitchFamily="50" charset="-128"/>
                <a:ea typeface="ＭＳ Ｐゴシック" panose="020B0600070205080204" pitchFamily="50" charset="-128"/>
              </a:rPr>
              <a:t>他パーツは安価で入手容易なパーツであった。</a:t>
            </a:r>
            <a:endParaRPr lang="en-US" altLang="ja-JP" sz="2000" dirty="0">
              <a:latin typeface="ＭＳ Ｐゴシック" panose="020B0600070205080204" pitchFamily="50" charset="-128"/>
              <a:ea typeface="ＭＳ Ｐゴシック" panose="020B0600070205080204" pitchFamily="50" charset="-128"/>
            </a:endParaRPr>
          </a:p>
        </p:txBody>
      </p:sp>
      <p:pic>
        <p:nvPicPr>
          <p:cNvPr id="8" name="図 7">
            <a:extLst>
              <a:ext uri="{FF2B5EF4-FFF2-40B4-BE49-F238E27FC236}">
                <a16:creationId xmlns:a16="http://schemas.microsoft.com/office/drawing/2014/main" id="{278AFEA6-7982-44F4-ED6F-B6658C25911D}"/>
              </a:ext>
            </a:extLst>
          </p:cNvPr>
          <p:cNvPicPr>
            <a:picLocks noChangeAspect="1"/>
          </p:cNvPicPr>
          <p:nvPr/>
        </p:nvPicPr>
        <p:blipFill rotWithShape="1">
          <a:blip r:embed="rId3">
            <a:extLst>
              <a:ext uri="{28A0092B-C50C-407E-A947-70E740481C1C}">
                <a14:useLocalDpi xmlns:a14="http://schemas.microsoft.com/office/drawing/2010/main" val="0"/>
              </a:ext>
            </a:extLst>
          </a:blip>
          <a:srcRect l="1" r="31841"/>
          <a:stretch/>
        </p:blipFill>
        <p:spPr>
          <a:xfrm>
            <a:off x="469266" y="1581634"/>
            <a:ext cx="3157096" cy="3062642"/>
          </a:xfrm>
          <a:prstGeom prst="rect">
            <a:avLst/>
          </a:prstGeom>
        </p:spPr>
      </p:pic>
      <p:grpSp>
        <p:nvGrpSpPr>
          <p:cNvPr id="12" name="グループ化 11">
            <a:extLst>
              <a:ext uri="{FF2B5EF4-FFF2-40B4-BE49-F238E27FC236}">
                <a16:creationId xmlns:a16="http://schemas.microsoft.com/office/drawing/2014/main" id="{D445B965-AFF5-00B6-25A1-4ED287FBA7DA}"/>
              </a:ext>
            </a:extLst>
          </p:cNvPr>
          <p:cNvGrpSpPr/>
          <p:nvPr/>
        </p:nvGrpSpPr>
        <p:grpSpPr>
          <a:xfrm>
            <a:off x="3626361" y="1096199"/>
            <a:ext cx="3782624" cy="3618971"/>
            <a:chOff x="6820727" y="1220457"/>
            <a:chExt cx="4000500" cy="3346209"/>
          </a:xfrm>
        </p:grpSpPr>
        <p:sp>
          <p:nvSpPr>
            <p:cNvPr id="10" name="四角形: 角を丸くする 9">
              <a:extLst>
                <a:ext uri="{FF2B5EF4-FFF2-40B4-BE49-F238E27FC236}">
                  <a16:creationId xmlns:a16="http://schemas.microsoft.com/office/drawing/2014/main" id="{779BC275-B250-3AE5-C4E5-753959FFE25D}"/>
                </a:ext>
              </a:extLst>
            </p:cNvPr>
            <p:cNvSpPr/>
            <p:nvPr/>
          </p:nvSpPr>
          <p:spPr>
            <a:xfrm>
              <a:off x="6820727" y="1669305"/>
              <a:ext cx="4000500" cy="289736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altLang="ja-JP" sz="2000" dirty="0">
                  <a:latin typeface="ＭＳ Ｐゴシック" panose="020B0600070205080204" pitchFamily="50" charset="-128"/>
                  <a:ea typeface="ＭＳ Ｐゴシック" panose="020B0600070205080204" pitchFamily="50" charset="-128"/>
                </a:rPr>
                <a:t>【</a:t>
              </a:r>
              <a:r>
                <a:rPr lang="ja-JP" altLang="en-US" sz="2000" dirty="0">
                  <a:latin typeface="ＭＳ Ｐゴシック" panose="020B0600070205080204" pitchFamily="50" charset="-128"/>
                  <a:ea typeface="ＭＳ Ｐゴシック" panose="020B0600070205080204" pitchFamily="50" charset="-128"/>
                </a:rPr>
                <a:t>パーツ一覧</a:t>
              </a:r>
              <a:r>
                <a:rPr lang="en-US" altLang="ja-JP" sz="2000" dirty="0">
                  <a:latin typeface="ＭＳ Ｐゴシック" panose="020B0600070205080204" pitchFamily="50" charset="-128"/>
                  <a:ea typeface="ＭＳ Ｐゴシック" panose="020B0600070205080204" pitchFamily="50" charset="-128"/>
                </a:rPr>
                <a:t>】</a:t>
              </a:r>
            </a:p>
            <a:p>
              <a:r>
                <a:rPr lang="ja-JP" altLang="en-US" sz="2000" dirty="0">
                  <a:latin typeface="ＭＳ Ｐゴシック" panose="020B0600070205080204" pitchFamily="50" charset="-128"/>
                  <a:ea typeface="ＭＳ Ｐゴシック" panose="020B0600070205080204" pitchFamily="50" charset="-128"/>
                </a:rPr>
                <a:t>・マイコン：</a:t>
              </a:r>
              <a:r>
                <a:rPr lang="en-US" altLang="ja-JP" sz="2000" b="1" dirty="0">
                  <a:solidFill>
                    <a:srgbClr val="0070C0"/>
                  </a:solidFill>
                  <a:latin typeface="ＭＳ Ｐゴシック" panose="020B0600070205080204" pitchFamily="50" charset="-128"/>
                  <a:ea typeface="ＭＳ Ｐゴシック" panose="020B0600070205080204" pitchFamily="50" charset="-128"/>
                </a:rPr>
                <a:t>1,480</a:t>
              </a:r>
              <a:r>
                <a:rPr lang="ja-JP" altLang="en-US" sz="2000" b="1" dirty="0">
                  <a:solidFill>
                    <a:srgbClr val="0070C0"/>
                  </a:solidFill>
                  <a:latin typeface="ＭＳ Ｐゴシック" panose="020B0600070205080204" pitchFamily="50" charset="-128"/>
                  <a:ea typeface="ＭＳ Ｐゴシック" panose="020B0600070205080204" pitchFamily="50" charset="-128"/>
                </a:rPr>
                <a:t>円</a:t>
              </a:r>
              <a:br>
                <a:rPr lang="ja-JP" altLang="en-US" sz="2000" dirty="0">
                  <a:latin typeface="ＭＳ Ｐゴシック" panose="020B0600070205080204" pitchFamily="50" charset="-128"/>
                  <a:ea typeface="ＭＳ Ｐゴシック" panose="020B0600070205080204" pitchFamily="50" charset="-128"/>
                </a:rPr>
              </a:br>
              <a:r>
                <a:rPr lang="ja-JP" altLang="en-US" sz="2000" dirty="0">
                  <a:latin typeface="ＭＳ Ｐゴシック" panose="020B0600070205080204" pitchFamily="50" charset="-128"/>
                  <a:ea typeface="ＭＳ Ｐゴシック" panose="020B0600070205080204" pitchFamily="50" charset="-128"/>
                </a:rPr>
                <a:t>・液晶ディスプレイ：</a:t>
              </a:r>
              <a:r>
                <a:rPr lang="en-US" altLang="ja-JP" sz="2000" dirty="0">
                  <a:latin typeface="ＭＳ Ｐゴシック" panose="020B0600070205080204" pitchFamily="50" charset="-128"/>
                  <a:ea typeface="ＭＳ Ｐゴシック" panose="020B0600070205080204" pitchFamily="50" charset="-128"/>
                </a:rPr>
                <a:t>720</a:t>
              </a:r>
              <a:r>
                <a:rPr lang="ja-JP" altLang="en-US" sz="2000" dirty="0">
                  <a:latin typeface="ＭＳ Ｐゴシック" panose="020B0600070205080204" pitchFamily="50" charset="-128"/>
                  <a:ea typeface="ＭＳ Ｐゴシック" panose="020B0600070205080204" pitchFamily="50" charset="-128"/>
                </a:rPr>
                <a:t>円</a:t>
              </a:r>
              <a:br>
                <a:rPr lang="ja-JP" altLang="en-US" sz="2000" dirty="0">
                  <a:latin typeface="ＭＳ Ｐゴシック" panose="020B0600070205080204" pitchFamily="50" charset="-128"/>
                  <a:ea typeface="ＭＳ Ｐゴシック" panose="020B0600070205080204" pitchFamily="50" charset="-128"/>
                </a:rPr>
              </a:br>
              <a:r>
                <a:rPr lang="ja-JP" altLang="en-US" sz="2000" dirty="0">
                  <a:latin typeface="ＭＳ Ｐゴシック" panose="020B0600070205080204" pitchFamily="50" charset="-128"/>
                  <a:ea typeface="ＭＳ Ｐゴシック" panose="020B0600070205080204" pitchFamily="50" charset="-128"/>
                </a:rPr>
                <a:t>・単</a:t>
              </a:r>
              <a:r>
                <a:rPr lang="en-US" altLang="ja-JP" sz="2000" dirty="0">
                  <a:latin typeface="ＭＳ Ｐゴシック" panose="020B0600070205080204" pitchFamily="50" charset="-128"/>
                  <a:ea typeface="ＭＳ Ｐゴシック" panose="020B0600070205080204" pitchFamily="50" charset="-128"/>
                </a:rPr>
                <a:t>4</a:t>
              </a:r>
              <a:r>
                <a:rPr lang="ja-JP" altLang="en-US" sz="2000" dirty="0">
                  <a:latin typeface="ＭＳ Ｐゴシック" panose="020B0600070205080204" pitchFamily="50" charset="-128"/>
                  <a:ea typeface="ＭＳ Ｐゴシック" panose="020B0600070205080204" pitchFamily="50" charset="-128"/>
                </a:rPr>
                <a:t>電池：</a:t>
              </a:r>
              <a:r>
                <a:rPr lang="en-US" altLang="ja-JP" sz="2000" dirty="0">
                  <a:latin typeface="ＭＳ Ｐゴシック" panose="020B0600070205080204" pitchFamily="50" charset="-128"/>
                  <a:ea typeface="ＭＳ Ｐゴシック" panose="020B0600070205080204" pitchFamily="50" charset="-128"/>
                </a:rPr>
                <a:t>@330×2</a:t>
              </a:r>
              <a:r>
                <a:rPr lang="ja-JP" altLang="en-US" sz="2000" dirty="0">
                  <a:latin typeface="ＭＳ Ｐゴシック" panose="020B0600070205080204" pitchFamily="50" charset="-128"/>
                  <a:ea typeface="ＭＳ Ｐゴシック" panose="020B0600070205080204" pitchFamily="50" charset="-128"/>
                </a:rPr>
                <a:t>円</a:t>
              </a:r>
              <a:br>
                <a:rPr lang="ja-JP" altLang="en-US" sz="2000" dirty="0">
                  <a:latin typeface="ＭＳ Ｐゴシック" panose="020B0600070205080204" pitchFamily="50" charset="-128"/>
                  <a:ea typeface="ＭＳ Ｐゴシック" panose="020B0600070205080204" pitchFamily="50" charset="-128"/>
                </a:rPr>
              </a:br>
              <a:r>
                <a:rPr lang="ja-JP" altLang="en-US" sz="2000" dirty="0">
                  <a:latin typeface="ＭＳ Ｐゴシック" panose="020B0600070205080204" pitchFamily="50" charset="-128"/>
                  <a:ea typeface="ＭＳ Ｐゴシック" panose="020B0600070205080204" pitchFamily="50" charset="-128"/>
                </a:rPr>
                <a:t>・</a:t>
              </a:r>
              <a:r>
                <a:rPr lang="en-US" altLang="ja-JP" sz="2000" dirty="0">
                  <a:latin typeface="ＭＳ Ｐゴシック" panose="020B0600070205080204" pitchFamily="50" charset="-128"/>
                  <a:ea typeface="ＭＳ Ｐゴシック" panose="020B0600070205080204" pitchFamily="50" charset="-128"/>
                </a:rPr>
                <a:t>DCDC</a:t>
              </a:r>
              <a:r>
                <a:rPr lang="ja-JP" altLang="en-US" sz="2000" dirty="0">
                  <a:latin typeface="ＭＳ Ｐゴシック" panose="020B0600070205080204" pitchFamily="50" charset="-128"/>
                  <a:ea typeface="ＭＳ Ｐゴシック" panose="020B0600070205080204" pitchFamily="50" charset="-128"/>
                </a:rPr>
                <a:t>コンバータ：</a:t>
              </a:r>
              <a:r>
                <a:rPr lang="en-US" altLang="ja-JP" sz="2000" dirty="0">
                  <a:latin typeface="ＭＳ Ｐゴシック" panose="020B0600070205080204" pitchFamily="50" charset="-128"/>
                  <a:ea typeface="ＭＳ Ｐゴシック" panose="020B0600070205080204" pitchFamily="50" charset="-128"/>
                </a:rPr>
                <a:t>300</a:t>
              </a:r>
              <a:r>
                <a:rPr lang="ja-JP" altLang="en-US" sz="2000" dirty="0">
                  <a:latin typeface="ＭＳ Ｐゴシック" panose="020B0600070205080204" pitchFamily="50" charset="-128"/>
                  <a:ea typeface="ＭＳ Ｐゴシック" panose="020B0600070205080204" pitchFamily="50" charset="-128"/>
                </a:rPr>
                <a:t>円</a:t>
              </a:r>
              <a:endParaRPr lang="en-US" altLang="ja-JP" sz="2000" dirty="0">
                <a:latin typeface="ＭＳ Ｐゴシック" panose="020B0600070205080204" pitchFamily="50" charset="-128"/>
                <a:ea typeface="ＭＳ Ｐゴシック" panose="020B0600070205080204" pitchFamily="50" charset="-128"/>
              </a:endParaRPr>
            </a:p>
            <a:p>
              <a:r>
                <a:rPr lang="ja-JP" altLang="en-US" sz="2000" dirty="0">
                  <a:latin typeface="ＭＳ Ｐゴシック" panose="020B0600070205080204" pitchFamily="50" charset="-128"/>
                  <a:ea typeface="ＭＳ Ｐゴシック" panose="020B0600070205080204" pitchFamily="50" charset="-128"/>
                </a:rPr>
                <a:t>・温度センサ：</a:t>
              </a:r>
              <a:r>
                <a:rPr lang="en-US" altLang="ja-JP" sz="2000" dirty="0">
                  <a:latin typeface="ＭＳ Ｐゴシック" panose="020B0600070205080204" pitchFamily="50" charset="-128"/>
                  <a:ea typeface="ＭＳ Ｐゴシック" panose="020B0600070205080204" pitchFamily="50" charset="-128"/>
                </a:rPr>
                <a:t>200</a:t>
              </a:r>
              <a:r>
                <a:rPr lang="ja-JP" altLang="en-US" sz="2000" dirty="0">
                  <a:latin typeface="ＭＳ Ｐゴシック" panose="020B0600070205080204" pitchFamily="50" charset="-128"/>
                  <a:ea typeface="ＭＳ Ｐゴシック" panose="020B0600070205080204" pitchFamily="50" charset="-128"/>
                </a:rPr>
                <a:t>円</a:t>
              </a:r>
              <a:br>
                <a:rPr lang="ja-JP" altLang="en-US" sz="2000" dirty="0">
                  <a:latin typeface="ＭＳ Ｐゴシック" panose="020B0600070205080204" pitchFamily="50" charset="-128"/>
                  <a:ea typeface="ＭＳ Ｐゴシック" panose="020B0600070205080204" pitchFamily="50" charset="-128"/>
                </a:rPr>
              </a:br>
              <a:r>
                <a:rPr lang="ja-JP" altLang="en-US" sz="2000" dirty="0">
                  <a:latin typeface="ＭＳ Ｐゴシック" panose="020B0600070205080204" pitchFamily="50" charset="-128"/>
                  <a:ea typeface="ＭＳ Ｐゴシック" panose="020B0600070205080204" pitchFamily="50" charset="-128"/>
                </a:rPr>
                <a:t>・</a:t>
              </a:r>
              <a:r>
                <a:rPr lang="en-US" altLang="ja-JP" sz="2000" dirty="0">
                  <a:latin typeface="ＭＳ Ｐゴシック" panose="020B0600070205080204" pitchFamily="50" charset="-128"/>
                  <a:ea typeface="ＭＳ Ｐゴシック" panose="020B0600070205080204" pitchFamily="50" charset="-128"/>
                </a:rPr>
                <a:t>LED</a:t>
              </a:r>
              <a:r>
                <a:rPr lang="ja-JP" altLang="en-US" sz="2000" dirty="0">
                  <a:latin typeface="ＭＳ Ｐゴシック" panose="020B0600070205080204" pitchFamily="50" charset="-128"/>
                  <a:ea typeface="ＭＳ Ｐゴシック" panose="020B0600070205080204" pitchFamily="50" charset="-128"/>
                </a:rPr>
                <a:t>ライト：</a:t>
              </a:r>
              <a:r>
                <a:rPr lang="en-US" altLang="ja-JP" sz="2000" dirty="0">
                  <a:latin typeface="ＭＳ Ｐゴシック" panose="020B0600070205080204" pitchFamily="50" charset="-128"/>
                  <a:ea typeface="ＭＳ Ｐゴシック" panose="020B0600070205080204" pitchFamily="50" charset="-128"/>
                </a:rPr>
                <a:t>70</a:t>
              </a:r>
              <a:r>
                <a:rPr lang="ja-JP" altLang="en-US" sz="2000" dirty="0">
                  <a:latin typeface="ＭＳ Ｐゴシック" panose="020B0600070205080204" pitchFamily="50" charset="-128"/>
                  <a:ea typeface="ＭＳ Ｐゴシック" panose="020B0600070205080204" pitchFamily="50" charset="-128"/>
                </a:rPr>
                <a:t>円</a:t>
              </a:r>
              <a:endParaRPr lang="en-US" altLang="ja-JP" sz="2000" dirty="0">
                <a:latin typeface="ＭＳ Ｐゴシック" panose="020B0600070205080204" pitchFamily="50" charset="-128"/>
                <a:ea typeface="ＭＳ Ｐゴシック" panose="020B0600070205080204" pitchFamily="50" charset="-128"/>
              </a:endParaRPr>
            </a:p>
            <a:p>
              <a:r>
                <a:rPr lang="ja-JP" altLang="en-US" sz="2000" dirty="0">
                  <a:latin typeface="ＭＳ Ｐゴシック" panose="020B0600070205080204" pitchFamily="50" charset="-128"/>
                  <a:ea typeface="ＭＳ Ｐゴシック" panose="020B0600070205080204" pitchFamily="50" charset="-128"/>
                </a:rPr>
                <a:t>・スピーカー：</a:t>
              </a:r>
              <a:r>
                <a:rPr lang="en-US" altLang="ja-JP" sz="2000" dirty="0">
                  <a:latin typeface="ＭＳ Ｐゴシック" panose="020B0600070205080204" pitchFamily="50" charset="-128"/>
                  <a:ea typeface="ＭＳ Ｐゴシック" panose="020B0600070205080204" pitchFamily="50" charset="-128"/>
                </a:rPr>
                <a:t>50</a:t>
              </a:r>
              <a:r>
                <a:rPr lang="ja-JP" altLang="en-US" sz="2000" dirty="0">
                  <a:latin typeface="ＭＳ Ｐゴシック" panose="020B0600070205080204" pitchFamily="50" charset="-128"/>
                  <a:ea typeface="ＭＳ Ｐゴシック" panose="020B0600070205080204" pitchFamily="50" charset="-128"/>
                </a:rPr>
                <a:t>円</a:t>
              </a:r>
              <a:br>
                <a:rPr lang="ja-JP" altLang="en-US" sz="2000" dirty="0">
                  <a:latin typeface="ＭＳ Ｐゴシック" panose="020B0600070205080204" pitchFamily="50" charset="-128"/>
                  <a:ea typeface="ＭＳ Ｐゴシック" panose="020B0600070205080204" pitchFamily="50" charset="-128"/>
                </a:rPr>
              </a:br>
              <a:r>
                <a:rPr lang="ja-JP" altLang="en-US" sz="2000" dirty="0">
                  <a:latin typeface="ＭＳ Ｐゴシック" panose="020B0600070205080204" pitchFamily="50" charset="-128"/>
                  <a:ea typeface="ＭＳ Ｐゴシック" panose="020B0600070205080204" pitchFamily="50" charset="-128"/>
                </a:rPr>
                <a:t>・電池ボックス：</a:t>
              </a:r>
              <a:r>
                <a:rPr lang="en-US" altLang="ja-JP" sz="2000" dirty="0">
                  <a:latin typeface="ＭＳ Ｐゴシック" panose="020B0600070205080204" pitchFamily="50" charset="-128"/>
                  <a:ea typeface="ＭＳ Ｐゴシック" panose="020B0600070205080204" pitchFamily="50" charset="-128"/>
                </a:rPr>
                <a:t>30</a:t>
              </a:r>
              <a:r>
                <a:rPr lang="ja-JP" altLang="en-US" sz="2000" dirty="0">
                  <a:latin typeface="ＭＳ Ｐゴシック" panose="020B0600070205080204" pitchFamily="50" charset="-128"/>
                  <a:ea typeface="ＭＳ Ｐゴシック" panose="020B0600070205080204" pitchFamily="50" charset="-128"/>
                </a:rPr>
                <a:t>円</a:t>
              </a:r>
              <a:endParaRPr lang="en-US" altLang="ja-JP" sz="2000" dirty="0">
                <a:latin typeface="ＭＳ Ｐゴシック" panose="020B0600070205080204" pitchFamily="50" charset="-128"/>
                <a:ea typeface="ＭＳ Ｐゴシック" panose="020B0600070205080204" pitchFamily="50" charset="-128"/>
              </a:endParaRPr>
            </a:p>
          </p:txBody>
        </p:sp>
        <p:sp>
          <p:nvSpPr>
            <p:cNvPr id="11" name="四角形: 角を丸くする 10">
              <a:extLst>
                <a:ext uri="{FF2B5EF4-FFF2-40B4-BE49-F238E27FC236}">
                  <a16:creationId xmlns:a16="http://schemas.microsoft.com/office/drawing/2014/main" id="{2B1E6AEC-B6B2-0CE8-3CE9-3D6A9249CD9D}"/>
                </a:ext>
              </a:extLst>
            </p:cNvPr>
            <p:cNvSpPr/>
            <p:nvPr/>
          </p:nvSpPr>
          <p:spPr>
            <a:xfrm>
              <a:off x="7623312" y="1220457"/>
              <a:ext cx="2395330" cy="578283"/>
            </a:xfrm>
            <a:prstGeom prst="round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r="100000" b="100000"/>
              </a:path>
              <a:tileRect l="-100000" t="-100000"/>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2000" dirty="0">
                  <a:solidFill>
                    <a:schemeClr val="tx1"/>
                  </a:solidFill>
                  <a:latin typeface="ＭＳ Ｐゴシック" panose="020B0600070205080204" pitchFamily="50" charset="-128"/>
                  <a:ea typeface="ＭＳ Ｐゴシック" panose="020B0600070205080204" pitchFamily="50" charset="-128"/>
                </a:rPr>
                <a:t>総額</a:t>
              </a:r>
              <a:r>
                <a:rPr kumimoji="1" lang="en-US" altLang="ja-JP" sz="2000" dirty="0">
                  <a:solidFill>
                    <a:schemeClr val="tx1"/>
                  </a:solidFill>
                  <a:latin typeface="ＭＳ Ｐゴシック" panose="020B0600070205080204" pitchFamily="50" charset="-128"/>
                  <a:ea typeface="ＭＳ Ｐゴシック" panose="020B0600070205080204" pitchFamily="50" charset="-128"/>
                </a:rPr>
                <a:t>3,180</a:t>
              </a:r>
              <a:r>
                <a:rPr kumimoji="1" lang="ja-JP" altLang="en-US" sz="2000" dirty="0">
                  <a:solidFill>
                    <a:schemeClr val="tx1"/>
                  </a:solidFill>
                  <a:latin typeface="ＭＳ Ｐゴシック" panose="020B0600070205080204" pitchFamily="50" charset="-128"/>
                  <a:ea typeface="ＭＳ Ｐゴシック" panose="020B0600070205080204" pitchFamily="50" charset="-128"/>
                </a:rPr>
                <a:t>円程度</a:t>
              </a:r>
            </a:p>
          </p:txBody>
        </p:sp>
      </p:grpSp>
      <p:sp>
        <p:nvSpPr>
          <p:cNvPr id="14" name="テキスト ボックス 13">
            <a:extLst>
              <a:ext uri="{FF2B5EF4-FFF2-40B4-BE49-F238E27FC236}">
                <a16:creationId xmlns:a16="http://schemas.microsoft.com/office/drawing/2014/main" id="{04331641-3224-D7AB-51FD-FBBBF872AD84}"/>
              </a:ext>
            </a:extLst>
          </p:cNvPr>
          <p:cNvSpPr txBox="1"/>
          <p:nvPr/>
        </p:nvSpPr>
        <p:spPr>
          <a:xfrm>
            <a:off x="469266" y="348005"/>
            <a:ext cx="6939719" cy="461665"/>
          </a:xfrm>
          <a:prstGeom prst="rect">
            <a:avLst/>
          </a:prstGeom>
          <a:noFill/>
        </p:spPr>
        <p:txBody>
          <a:bodyPr wrap="square" rtlCol="0">
            <a:spAutoFit/>
          </a:bodyPr>
          <a:lstStyle/>
          <a:p>
            <a:r>
              <a:rPr lang="ja-JP" altLang="en-US" sz="2400" dirty="0">
                <a:effectLst/>
                <a:ea typeface="ＭＳ Ｐゴシック" panose="020B0600070205080204" pitchFamily="50" charset="-128"/>
                <a:cs typeface="ＭＳ Ｐゴシック" panose="020B0600070205080204" pitchFamily="50" charset="-128"/>
              </a:rPr>
              <a:t>低コストで</a:t>
            </a:r>
            <a:r>
              <a:rPr lang="ja-JP" altLang="ja-JP" sz="2400" dirty="0">
                <a:effectLst/>
                <a:ea typeface="ＭＳ Ｐゴシック" panose="020B0600070205080204" pitchFamily="50" charset="-128"/>
                <a:cs typeface="ＭＳ Ｐゴシック" panose="020B0600070205080204" pitchFamily="50" charset="-128"/>
              </a:rPr>
              <a:t>かつ入手容易な部品</a:t>
            </a:r>
            <a:endParaRPr kumimoji="1" lang="ja-JP" altLang="en-US" sz="2400" dirty="0"/>
          </a:p>
        </p:txBody>
      </p:sp>
      <p:sp>
        <p:nvSpPr>
          <p:cNvPr id="2" name="テキスト ボックス 1">
            <a:extLst>
              <a:ext uri="{FF2B5EF4-FFF2-40B4-BE49-F238E27FC236}">
                <a16:creationId xmlns:a16="http://schemas.microsoft.com/office/drawing/2014/main" id="{E12185E1-9765-E8DF-7F97-BD125D720C84}"/>
              </a:ext>
            </a:extLst>
          </p:cNvPr>
          <p:cNvSpPr txBox="1"/>
          <p:nvPr/>
        </p:nvSpPr>
        <p:spPr>
          <a:xfrm>
            <a:off x="2633331" y="6121825"/>
            <a:ext cx="6143028" cy="523220"/>
          </a:xfrm>
          <a:prstGeom prst="rect">
            <a:avLst/>
          </a:prstGeom>
          <a:noFill/>
        </p:spPr>
        <p:txBody>
          <a:bodyPr wrap="none" rtlCol="0">
            <a:spAutoFit/>
          </a:bodyPr>
          <a:lstStyle/>
          <a:p>
            <a:r>
              <a:rPr lang="ja-JP" altLang="en-US" sz="2800" dirty="0">
                <a:latin typeface="ＭＳ Ｐゴシック" panose="020B0600070205080204" pitchFamily="50" charset="-128"/>
                <a:ea typeface="ＭＳ Ｐゴシック" panose="020B0600070205080204" pitchFamily="50" charset="-128"/>
              </a:rPr>
              <a:t>「</a:t>
            </a:r>
            <a:r>
              <a:rPr lang="en-US" altLang="ja-JP" sz="2800" dirty="0">
                <a:latin typeface="ＭＳ Ｐゴシック" panose="020B0600070205080204" pitchFamily="50" charset="-128"/>
                <a:ea typeface="ＭＳ Ｐゴシック" panose="020B0600070205080204" pitchFamily="50" charset="-128"/>
              </a:rPr>
              <a:t>BF</a:t>
            </a:r>
            <a:r>
              <a:rPr lang="ja-JP" altLang="en-US" sz="2800" dirty="0">
                <a:latin typeface="ＭＳ Ｐゴシック" panose="020B0600070205080204" pitchFamily="50" charset="-128"/>
                <a:ea typeface="ＭＳ Ｐゴシック" panose="020B0600070205080204" pitchFamily="50" charset="-128"/>
              </a:rPr>
              <a:t>装置</a:t>
            </a:r>
            <a:r>
              <a:rPr lang="en-US" altLang="ja-JP" sz="2800" dirty="0">
                <a:latin typeface="ＭＳ Ｐゴシック" panose="020B0600070205080204" pitchFamily="50" charset="-128"/>
                <a:ea typeface="ＭＳ Ｐゴシック" panose="020B0600070205080204" pitchFamily="50" charset="-128"/>
              </a:rPr>
              <a:t>1</a:t>
            </a:r>
            <a:r>
              <a:rPr lang="ja-JP" altLang="en-US" sz="2800" dirty="0">
                <a:latin typeface="ＭＳ Ｐゴシック" panose="020B0600070205080204" pitchFamily="50" charset="-128"/>
                <a:ea typeface="ＭＳ Ｐゴシック" panose="020B0600070205080204" pitchFamily="50" charset="-128"/>
              </a:rPr>
              <a:t>台当たりの</a:t>
            </a:r>
            <a:r>
              <a:rPr lang="ja-JP" altLang="en-US" sz="2800" b="1" u="sng" dirty="0">
                <a:solidFill>
                  <a:srgbClr val="FF0000"/>
                </a:solidFill>
                <a:latin typeface="ＭＳ Ｐゴシック" panose="020B0600070205080204" pitchFamily="50" charset="-128"/>
                <a:ea typeface="ＭＳ Ｐゴシック" panose="020B0600070205080204" pitchFamily="50" charset="-128"/>
              </a:rPr>
              <a:t>総額</a:t>
            </a:r>
            <a:r>
              <a:rPr lang="en-US" altLang="ja-JP" sz="2800" b="1" u="sng" dirty="0">
                <a:solidFill>
                  <a:srgbClr val="FF0000"/>
                </a:solidFill>
                <a:latin typeface="ＭＳ Ｐゴシック" panose="020B0600070205080204" pitchFamily="50" charset="-128"/>
                <a:ea typeface="ＭＳ Ｐゴシック" panose="020B0600070205080204" pitchFamily="50" charset="-128"/>
              </a:rPr>
              <a:t>3,180</a:t>
            </a:r>
            <a:r>
              <a:rPr lang="ja-JP" altLang="en-US" sz="2800" b="1" u="sng" dirty="0">
                <a:solidFill>
                  <a:srgbClr val="FF0000"/>
                </a:solidFill>
                <a:latin typeface="ＭＳ Ｐゴシック" panose="020B0600070205080204" pitchFamily="50" charset="-128"/>
                <a:ea typeface="ＭＳ Ｐゴシック" panose="020B0600070205080204" pitchFamily="50" charset="-128"/>
              </a:rPr>
              <a:t>円</a:t>
            </a:r>
            <a:r>
              <a:rPr lang="ja-JP" altLang="en-US" sz="2800" dirty="0">
                <a:latin typeface="ＭＳ Ｐゴシック" panose="020B0600070205080204" pitchFamily="50" charset="-128"/>
                <a:ea typeface="ＭＳ Ｐゴシック" panose="020B0600070205080204" pitchFamily="50" charset="-128"/>
              </a:rPr>
              <a:t>程度」</a:t>
            </a:r>
            <a:endParaRPr lang="en-US" altLang="ja-JP" sz="2800" dirty="0">
              <a:latin typeface="ＭＳ Ｐゴシック" panose="020B0600070205080204" pitchFamily="50" charset="-128"/>
              <a:ea typeface="ＭＳ Ｐゴシック" panose="020B0600070205080204" pitchFamily="50" charset="-128"/>
            </a:endParaRPr>
          </a:p>
        </p:txBody>
      </p:sp>
      <p:pic>
        <p:nvPicPr>
          <p:cNvPr id="3" name="図 2">
            <a:extLst>
              <a:ext uri="{FF2B5EF4-FFF2-40B4-BE49-F238E27FC236}">
                <a16:creationId xmlns:a16="http://schemas.microsoft.com/office/drawing/2014/main" id="{B3E6AE71-B07B-5868-FF3B-559A7B521B13}"/>
              </a:ext>
            </a:extLst>
          </p:cNvPr>
          <p:cNvPicPr>
            <a:picLocks noChangeAspect="1"/>
          </p:cNvPicPr>
          <p:nvPr/>
        </p:nvPicPr>
        <p:blipFill rotWithShape="1">
          <a:blip r:embed="rId4">
            <a:extLst>
              <a:ext uri="{28A0092B-C50C-407E-A947-70E740481C1C}">
                <a14:useLocalDpi xmlns:a14="http://schemas.microsoft.com/office/drawing/2010/main" val="0"/>
              </a:ext>
            </a:extLst>
          </a:blip>
          <a:srcRect l="3197" t="34579" r="-2351" b="5299"/>
          <a:stretch/>
        </p:blipFill>
        <p:spPr>
          <a:xfrm rot="885785">
            <a:off x="6879974" y="1583068"/>
            <a:ext cx="5077263" cy="2262456"/>
          </a:xfrm>
          <a:prstGeom prst="ellipse">
            <a:avLst/>
          </a:prstGeom>
        </p:spPr>
      </p:pic>
    </p:spTree>
    <p:extLst>
      <p:ext uri="{BB962C8B-B14F-4D97-AF65-F5344CB8AC3E}">
        <p14:creationId xmlns:p14="http://schemas.microsoft.com/office/powerpoint/2010/main" val="18099327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CA87BC5B-F51E-71F1-E72B-DCC8208C2562}"/>
              </a:ext>
            </a:extLst>
          </p:cNvPr>
          <p:cNvSpPr txBox="1"/>
          <p:nvPr/>
        </p:nvSpPr>
        <p:spPr>
          <a:xfrm>
            <a:off x="482158" y="189673"/>
            <a:ext cx="3143637" cy="461665"/>
          </a:xfrm>
          <a:prstGeom prst="rect">
            <a:avLst/>
          </a:prstGeom>
          <a:noFill/>
        </p:spPr>
        <p:txBody>
          <a:bodyPr wrap="square" rtlCol="0">
            <a:spAutoFit/>
          </a:bodyPr>
          <a:lstStyle/>
          <a:p>
            <a:r>
              <a:rPr kumimoji="1" lang="ja-JP" altLang="en-US" sz="2400" dirty="0">
                <a:latin typeface="ＭＳ Ｐゴシック" panose="020B0600070205080204" pitchFamily="50" charset="-128"/>
                <a:ea typeface="ＭＳ Ｐゴシック" panose="020B0600070205080204" pitchFamily="50" charset="-128"/>
              </a:rPr>
              <a:t>計測方法の解説動画</a:t>
            </a:r>
          </a:p>
        </p:txBody>
      </p:sp>
      <p:pic>
        <p:nvPicPr>
          <p:cNvPr id="5" name="オンライン メディア 4" title="計測リンク解説">
            <a:hlinkClick r:id="" action="ppaction://media"/>
            <a:extLst>
              <a:ext uri="{FF2B5EF4-FFF2-40B4-BE49-F238E27FC236}">
                <a16:creationId xmlns:a16="http://schemas.microsoft.com/office/drawing/2014/main" id="{5C521936-CA7F-8EB0-C021-22CE52158552}"/>
              </a:ext>
            </a:extLst>
          </p:cNvPr>
          <p:cNvPicPr>
            <a:picLocks noRot="1" noChangeAspect="1"/>
          </p:cNvPicPr>
          <p:nvPr>
            <a:videoFile r:link="rId1"/>
          </p:nvPr>
        </p:nvPicPr>
        <p:blipFill>
          <a:blip r:embed="rId4"/>
          <a:stretch>
            <a:fillRect/>
          </a:stretch>
        </p:blipFill>
        <p:spPr>
          <a:xfrm>
            <a:off x="1992906" y="825776"/>
            <a:ext cx="8206187" cy="5960662"/>
          </a:xfrm>
          <a:prstGeom prst="rect">
            <a:avLst/>
          </a:prstGeom>
        </p:spPr>
      </p:pic>
    </p:spTree>
    <p:extLst>
      <p:ext uri="{BB962C8B-B14F-4D97-AF65-F5344CB8AC3E}">
        <p14:creationId xmlns:p14="http://schemas.microsoft.com/office/powerpoint/2010/main" val="382019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3573673-8238-6F4F-24E8-3CB311DA94B9}"/>
              </a:ext>
            </a:extLst>
          </p:cNvPr>
          <p:cNvSpPr txBox="1"/>
          <p:nvPr/>
        </p:nvSpPr>
        <p:spPr>
          <a:xfrm>
            <a:off x="5258711" y="2845422"/>
            <a:ext cx="2053988" cy="830997"/>
          </a:xfrm>
          <a:prstGeom prst="rect">
            <a:avLst/>
          </a:prstGeom>
          <a:noFill/>
        </p:spPr>
        <p:txBody>
          <a:bodyPr wrap="square" rtlCol="0">
            <a:spAutoFit/>
          </a:bodyPr>
          <a:lstStyle/>
          <a:p>
            <a:r>
              <a:rPr kumimoji="1" lang="ja-JP" altLang="en-US" sz="4800" dirty="0">
                <a:latin typeface="ＭＳ Ｐゴシック" panose="020B0600070205080204" pitchFamily="50" charset="-128"/>
                <a:ea typeface="ＭＳ Ｐゴシック" panose="020B0600070205080204" pitchFamily="50" charset="-128"/>
              </a:rPr>
              <a:t>実験</a:t>
            </a:r>
          </a:p>
        </p:txBody>
      </p:sp>
    </p:spTree>
    <p:extLst>
      <p:ext uri="{BB962C8B-B14F-4D97-AF65-F5344CB8AC3E}">
        <p14:creationId xmlns:p14="http://schemas.microsoft.com/office/powerpoint/2010/main" val="3660001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C23C5210-808C-30C5-AEA2-4EBFD9EA88BA}"/>
              </a:ext>
            </a:extLst>
          </p:cNvPr>
          <p:cNvSpPr txBox="1"/>
          <p:nvPr/>
        </p:nvSpPr>
        <p:spPr>
          <a:xfrm>
            <a:off x="736600" y="428367"/>
            <a:ext cx="3327400" cy="461665"/>
          </a:xfrm>
          <a:prstGeom prst="rect">
            <a:avLst/>
          </a:prstGeom>
          <a:noFill/>
        </p:spPr>
        <p:txBody>
          <a:bodyPr wrap="square" rtlCol="0">
            <a:spAutoFit/>
          </a:bodyPr>
          <a:lstStyle/>
          <a:p>
            <a:r>
              <a:rPr kumimoji="1" lang="ja-JP" altLang="en-US" sz="2400" dirty="0">
                <a:latin typeface="ＭＳ Ｐゴシック" panose="020B0600070205080204" pitchFamily="50" charset="-128"/>
                <a:ea typeface="ＭＳ Ｐゴシック" panose="020B0600070205080204" pitchFamily="50" charset="-128"/>
              </a:rPr>
              <a:t>生理指標</a:t>
            </a:r>
          </a:p>
        </p:txBody>
      </p:sp>
      <p:sp>
        <p:nvSpPr>
          <p:cNvPr id="5" name="テキスト ボックス 4">
            <a:extLst>
              <a:ext uri="{FF2B5EF4-FFF2-40B4-BE49-F238E27FC236}">
                <a16:creationId xmlns:a16="http://schemas.microsoft.com/office/drawing/2014/main" id="{8F99735D-966C-67B6-4340-C63EDB612D06}"/>
              </a:ext>
            </a:extLst>
          </p:cNvPr>
          <p:cNvSpPr txBox="1"/>
          <p:nvPr/>
        </p:nvSpPr>
        <p:spPr>
          <a:xfrm>
            <a:off x="939800" y="979285"/>
            <a:ext cx="5029200" cy="461665"/>
          </a:xfrm>
          <a:prstGeom prst="rect">
            <a:avLst/>
          </a:prstGeom>
          <a:noFill/>
        </p:spPr>
        <p:txBody>
          <a:bodyPr wrap="square" rtlCol="0">
            <a:spAutoFit/>
          </a:bodyPr>
          <a:lstStyle/>
          <a:p>
            <a:r>
              <a:rPr lang="en-US" altLang="ja-JP" sz="2400" dirty="0">
                <a:latin typeface="ＭＳ Ｐゴシック" panose="020B0600070205080204" pitchFamily="50" charset="-128"/>
                <a:ea typeface="ＭＳ Ｐゴシック" panose="020B0600070205080204" pitchFamily="50" charset="-128"/>
              </a:rPr>
              <a:t>1.</a:t>
            </a:r>
            <a:r>
              <a:rPr lang="ja-JP" altLang="en-US" sz="2400" dirty="0">
                <a:latin typeface="ＭＳ Ｐゴシック" panose="020B0600070205080204" pitchFamily="50" charset="-128"/>
                <a:ea typeface="ＭＳ Ｐゴシック" panose="020B0600070205080204" pitchFamily="50" charset="-128"/>
              </a:rPr>
              <a:t> 心拍数：</a:t>
            </a:r>
            <a:r>
              <a:rPr lang="en-US" altLang="ja-JP" sz="2400" dirty="0">
                <a:latin typeface="ＭＳ Ｐゴシック" panose="020B0600070205080204" pitchFamily="50" charset="-128"/>
                <a:ea typeface="ＭＳ Ｐゴシック" panose="020B0600070205080204" pitchFamily="50" charset="-128"/>
              </a:rPr>
              <a:t>HR</a:t>
            </a:r>
            <a:r>
              <a:rPr lang="ja-JP" altLang="en-US" sz="2400" dirty="0">
                <a:latin typeface="ＭＳ Ｐゴシック" panose="020B0600070205080204" pitchFamily="50" charset="-128"/>
                <a:ea typeface="ＭＳ Ｐゴシック" panose="020B0600070205080204" pitchFamily="50" charset="-128"/>
              </a:rPr>
              <a:t> </a:t>
            </a:r>
            <a:r>
              <a:rPr lang="en-US" altLang="ja-JP" sz="2400" dirty="0">
                <a:latin typeface="ＭＳ Ｐゴシック" panose="020B0600070205080204" pitchFamily="50" charset="-128"/>
                <a:ea typeface="ＭＳ Ｐゴシック" panose="020B0600070205080204" pitchFamily="50" charset="-128"/>
              </a:rPr>
              <a:t>(Heart Rate)</a:t>
            </a:r>
          </a:p>
        </p:txBody>
      </p:sp>
      <p:sp>
        <p:nvSpPr>
          <p:cNvPr id="6" name="テキスト ボックス 5">
            <a:extLst>
              <a:ext uri="{FF2B5EF4-FFF2-40B4-BE49-F238E27FC236}">
                <a16:creationId xmlns:a16="http://schemas.microsoft.com/office/drawing/2014/main" id="{104E4CD1-A5AB-BBC0-DFAE-28C062D06A40}"/>
              </a:ext>
            </a:extLst>
          </p:cNvPr>
          <p:cNvSpPr txBox="1"/>
          <p:nvPr/>
        </p:nvSpPr>
        <p:spPr>
          <a:xfrm>
            <a:off x="939800" y="1530203"/>
            <a:ext cx="9182100" cy="461665"/>
          </a:xfrm>
          <a:prstGeom prst="rect">
            <a:avLst/>
          </a:prstGeom>
          <a:noFill/>
        </p:spPr>
        <p:txBody>
          <a:bodyPr wrap="square" rtlCol="0">
            <a:spAutoFit/>
          </a:bodyPr>
          <a:lstStyle/>
          <a:p>
            <a:r>
              <a:rPr lang="en-US" altLang="ja-JP" sz="2400" dirty="0">
                <a:latin typeface="ＭＳ Ｐゴシック" panose="020B0600070205080204" pitchFamily="50" charset="-128"/>
                <a:ea typeface="ＭＳ Ｐゴシック" panose="020B0600070205080204" pitchFamily="50" charset="-128"/>
              </a:rPr>
              <a:t>2. </a:t>
            </a:r>
            <a:r>
              <a:rPr lang="ja-JP" altLang="en-US" sz="2400" dirty="0">
                <a:latin typeface="ＭＳ Ｐゴシック" panose="020B0600070205080204" pitchFamily="50" charset="-128"/>
                <a:ea typeface="ＭＳ Ｐゴシック" panose="020B0600070205080204" pitchFamily="50" charset="-128"/>
              </a:rPr>
              <a:t>皮膚コンダクタンス：</a:t>
            </a:r>
            <a:r>
              <a:rPr lang="en-US" altLang="ja-JP" sz="2400" dirty="0">
                <a:latin typeface="ＭＳ Ｐゴシック" panose="020B0600070205080204" pitchFamily="50" charset="-128"/>
                <a:ea typeface="ＭＳ Ｐゴシック" panose="020B0600070205080204" pitchFamily="50" charset="-128"/>
              </a:rPr>
              <a:t>SC (Skin Conductance)</a:t>
            </a:r>
          </a:p>
        </p:txBody>
      </p:sp>
      <p:sp>
        <p:nvSpPr>
          <p:cNvPr id="7" name="テキスト ボックス 6">
            <a:extLst>
              <a:ext uri="{FF2B5EF4-FFF2-40B4-BE49-F238E27FC236}">
                <a16:creationId xmlns:a16="http://schemas.microsoft.com/office/drawing/2014/main" id="{B5A20EB7-7B1D-AFCD-021B-542BCC62A769}"/>
              </a:ext>
            </a:extLst>
          </p:cNvPr>
          <p:cNvSpPr txBox="1"/>
          <p:nvPr/>
        </p:nvSpPr>
        <p:spPr>
          <a:xfrm>
            <a:off x="939800" y="2081121"/>
            <a:ext cx="5994400" cy="461665"/>
          </a:xfrm>
          <a:prstGeom prst="rect">
            <a:avLst/>
          </a:prstGeom>
          <a:noFill/>
        </p:spPr>
        <p:txBody>
          <a:bodyPr wrap="square" rtlCol="0">
            <a:spAutoFit/>
          </a:bodyPr>
          <a:lstStyle/>
          <a:p>
            <a:r>
              <a:rPr lang="en-US" altLang="ja-JP" sz="2400" dirty="0">
                <a:latin typeface="ＭＳ Ｐゴシック" panose="020B0600070205080204" pitchFamily="50" charset="-128"/>
                <a:ea typeface="ＭＳ Ｐゴシック" panose="020B0600070205080204" pitchFamily="50" charset="-128"/>
              </a:rPr>
              <a:t>3.</a:t>
            </a:r>
            <a:r>
              <a:rPr lang="ja-JP" altLang="en-US" sz="2400" dirty="0">
                <a:latin typeface="ＭＳ Ｐゴシック" panose="020B0600070205080204" pitchFamily="50" charset="-128"/>
                <a:ea typeface="ＭＳ Ｐゴシック" panose="020B0600070205080204" pitchFamily="50" charset="-128"/>
              </a:rPr>
              <a:t> 末梢皮膚温度：</a:t>
            </a:r>
            <a:r>
              <a:rPr lang="en-US" altLang="ja-JP" sz="2400" dirty="0">
                <a:latin typeface="ＭＳ Ｐゴシック" panose="020B0600070205080204" pitchFamily="50" charset="-128"/>
                <a:ea typeface="ＭＳ Ｐゴシック" panose="020B0600070205080204" pitchFamily="50" charset="-128"/>
              </a:rPr>
              <a:t>ST (Skin Temperature)</a:t>
            </a:r>
          </a:p>
        </p:txBody>
      </p:sp>
      <p:pic>
        <p:nvPicPr>
          <p:cNvPr id="9" name="図 8">
            <a:extLst>
              <a:ext uri="{FF2B5EF4-FFF2-40B4-BE49-F238E27FC236}">
                <a16:creationId xmlns:a16="http://schemas.microsoft.com/office/drawing/2014/main" id="{289738EE-FDD7-BFD5-1803-5D4FBFFC04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0962" y="2941426"/>
            <a:ext cx="5994400" cy="3856507"/>
          </a:xfrm>
          <a:prstGeom prst="rect">
            <a:avLst/>
          </a:prstGeom>
        </p:spPr>
      </p:pic>
      <p:sp>
        <p:nvSpPr>
          <p:cNvPr id="10" name="右大かっこ 9">
            <a:extLst>
              <a:ext uri="{FF2B5EF4-FFF2-40B4-BE49-F238E27FC236}">
                <a16:creationId xmlns:a16="http://schemas.microsoft.com/office/drawing/2014/main" id="{55A5E3BF-CC8A-3A38-30D6-D99D82A72477}"/>
              </a:ext>
            </a:extLst>
          </p:cNvPr>
          <p:cNvSpPr/>
          <p:nvPr/>
        </p:nvSpPr>
        <p:spPr>
          <a:xfrm>
            <a:off x="8315362" y="5327797"/>
            <a:ext cx="361876" cy="373778"/>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 name="右大かっこ 10">
            <a:extLst>
              <a:ext uri="{FF2B5EF4-FFF2-40B4-BE49-F238E27FC236}">
                <a16:creationId xmlns:a16="http://schemas.microsoft.com/office/drawing/2014/main" id="{78BBF576-09D2-A10D-E312-EA6113A68DBE}"/>
              </a:ext>
            </a:extLst>
          </p:cNvPr>
          <p:cNvSpPr/>
          <p:nvPr/>
        </p:nvSpPr>
        <p:spPr>
          <a:xfrm>
            <a:off x="8315362" y="6124948"/>
            <a:ext cx="361876" cy="482600"/>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4B55516B-9EE7-43E9-830B-63DEBDBC310C}"/>
              </a:ext>
            </a:extLst>
          </p:cNvPr>
          <p:cNvSpPr txBox="1"/>
          <p:nvPr/>
        </p:nvSpPr>
        <p:spPr>
          <a:xfrm>
            <a:off x="8880438" y="5270807"/>
            <a:ext cx="2133600" cy="461665"/>
          </a:xfrm>
          <a:prstGeom prst="rect">
            <a:avLst/>
          </a:prstGeom>
          <a:noFill/>
        </p:spPr>
        <p:txBody>
          <a:bodyPr wrap="square" rtlCol="0">
            <a:spAutoFit/>
          </a:bodyPr>
          <a:lstStyle/>
          <a:p>
            <a:r>
              <a:rPr kumimoji="1" lang="en-US" altLang="ja-JP" sz="2400" dirty="0">
                <a:latin typeface="Century" panose="02040604050505020304" pitchFamily="18" charset="0"/>
              </a:rPr>
              <a:t>SC</a:t>
            </a:r>
            <a:endParaRPr kumimoji="1" lang="ja-JP" altLang="en-US" sz="2400" dirty="0">
              <a:latin typeface="Century" panose="02040604050505020304" pitchFamily="18" charset="0"/>
            </a:endParaRPr>
          </a:p>
        </p:txBody>
      </p:sp>
      <p:sp>
        <p:nvSpPr>
          <p:cNvPr id="14" name="テキスト ボックス 13">
            <a:extLst>
              <a:ext uri="{FF2B5EF4-FFF2-40B4-BE49-F238E27FC236}">
                <a16:creationId xmlns:a16="http://schemas.microsoft.com/office/drawing/2014/main" id="{877AA4BA-1E4A-B0F2-3016-AC24982E3F5D}"/>
              </a:ext>
            </a:extLst>
          </p:cNvPr>
          <p:cNvSpPr txBox="1"/>
          <p:nvPr/>
        </p:nvSpPr>
        <p:spPr>
          <a:xfrm>
            <a:off x="8880438" y="6181582"/>
            <a:ext cx="2133600" cy="461665"/>
          </a:xfrm>
          <a:prstGeom prst="rect">
            <a:avLst/>
          </a:prstGeom>
          <a:noFill/>
        </p:spPr>
        <p:txBody>
          <a:bodyPr wrap="square" rtlCol="0">
            <a:spAutoFit/>
          </a:bodyPr>
          <a:lstStyle/>
          <a:p>
            <a:r>
              <a:rPr lang="en-US" altLang="ja-JP" sz="2400" dirty="0">
                <a:latin typeface="Century" panose="02040604050505020304" pitchFamily="18" charset="0"/>
              </a:rPr>
              <a:t>HR</a:t>
            </a:r>
            <a:endParaRPr kumimoji="1" lang="ja-JP" altLang="en-US" sz="2400" dirty="0">
              <a:latin typeface="Century" panose="02040604050505020304" pitchFamily="18" charset="0"/>
            </a:endParaRPr>
          </a:p>
        </p:txBody>
      </p:sp>
      <p:sp>
        <p:nvSpPr>
          <p:cNvPr id="15" name="右大かっこ 14">
            <a:extLst>
              <a:ext uri="{FF2B5EF4-FFF2-40B4-BE49-F238E27FC236}">
                <a16:creationId xmlns:a16="http://schemas.microsoft.com/office/drawing/2014/main" id="{F8AD306F-DB32-3701-1A79-1A08004F135E}"/>
              </a:ext>
            </a:extLst>
          </p:cNvPr>
          <p:cNvSpPr/>
          <p:nvPr/>
        </p:nvSpPr>
        <p:spPr>
          <a:xfrm>
            <a:off x="8315362" y="3964844"/>
            <a:ext cx="361876" cy="482600"/>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A7287487-C5DA-7EB8-BE1D-907D4E18BBAB}"/>
              </a:ext>
            </a:extLst>
          </p:cNvPr>
          <p:cNvSpPr txBox="1"/>
          <p:nvPr/>
        </p:nvSpPr>
        <p:spPr>
          <a:xfrm>
            <a:off x="8880438" y="3852201"/>
            <a:ext cx="3187700" cy="707886"/>
          </a:xfrm>
          <a:prstGeom prst="rect">
            <a:avLst/>
          </a:prstGeom>
          <a:noFill/>
        </p:spPr>
        <p:txBody>
          <a:bodyPr wrap="square" rtlCol="0">
            <a:spAutoFit/>
          </a:bodyPr>
          <a:lstStyle/>
          <a:p>
            <a:r>
              <a:rPr lang="ja-JP" altLang="en-US" sz="2000" dirty="0">
                <a:latin typeface="ＭＳ Ｐゴシック" panose="020B0600070205080204" pitchFamily="50" charset="-128"/>
                <a:ea typeface="ＭＳ Ｐゴシック" panose="020B0600070205080204" pitchFamily="50" charset="-128"/>
              </a:rPr>
              <a:t>・交感神経：ストレス</a:t>
            </a:r>
            <a:endParaRPr lang="en-US" altLang="ja-JP" sz="2000" dirty="0">
              <a:latin typeface="ＭＳ Ｐゴシック" panose="020B0600070205080204" pitchFamily="50" charset="-128"/>
              <a:ea typeface="ＭＳ Ｐゴシック" panose="020B0600070205080204" pitchFamily="50" charset="-128"/>
            </a:endParaRPr>
          </a:p>
          <a:p>
            <a:r>
              <a:rPr kumimoji="1" lang="ja-JP" altLang="en-US" sz="2000" dirty="0">
                <a:latin typeface="ＭＳ Ｐゴシック" panose="020B0600070205080204" pitchFamily="50" charset="-128"/>
                <a:ea typeface="ＭＳ Ｐゴシック" panose="020B0600070205080204" pitchFamily="50" charset="-128"/>
              </a:rPr>
              <a:t>・副交感神経：リラックス</a:t>
            </a:r>
          </a:p>
        </p:txBody>
      </p:sp>
      <p:sp>
        <p:nvSpPr>
          <p:cNvPr id="2" name="右大かっこ 1">
            <a:extLst>
              <a:ext uri="{FF2B5EF4-FFF2-40B4-BE49-F238E27FC236}">
                <a16:creationId xmlns:a16="http://schemas.microsoft.com/office/drawing/2014/main" id="{E64EC295-9AF9-230D-94B0-D6C62FD63444}"/>
              </a:ext>
            </a:extLst>
          </p:cNvPr>
          <p:cNvSpPr/>
          <p:nvPr/>
        </p:nvSpPr>
        <p:spPr>
          <a:xfrm>
            <a:off x="8315362" y="4826421"/>
            <a:ext cx="361876" cy="373778"/>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C6E29390-D760-4A70-834F-DBEF3CAC9C2D}"/>
              </a:ext>
            </a:extLst>
          </p:cNvPr>
          <p:cNvSpPr txBox="1"/>
          <p:nvPr/>
        </p:nvSpPr>
        <p:spPr>
          <a:xfrm>
            <a:off x="8880438" y="4769431"/>
            <a:ext cx="2133600" cy="461665"/>
          </a:xfrm>
          <a:prstGeom prst="rect">
            <a:avLst/>
          </a:prstGeom>
          <a:noFill/>
        </p:spPr>
        <p:txBody>
          <a:bodyPr wrap="square" rtlCol="0">
            <a:spAutoFit/>
          </a:bodyPr>
          <a:lstStyle/>
          <a:p>
            <a:r>
              <a:rPr kumimoji="1" lang="en-US" altLang="ja-JP" sz="2400" dirty="0">
                <a:latin typeface="Century" panose="02040604050505020304" pitchFamily="18" charset="0"/>
              </a:rPr>
              <a:t>ST</a:t>
            </a:r>
            <a:endParaRPr kumimoji="1" lang="ja-JP" altLang="en-US" sz="2400" dirty="0">
              <a:latin typeface="Century" panose="02040604050505020304" pitchFamily="18" charset="0"/>
            </a:endParaRPr>
          </a:p>
        </p:txBody>
      </p:sp>
    </p:spTree>
    <p:extLst>
      <p:ext uri="{BB962C8B-B14F-4D97-AF65-F5344CB8AC3E}">
        <p14:creationId xmlns:p14="http://schemas.microsoft.com/office/powerpoint/2010/main" val="23906086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6A8539A-5C65-BEE0-30F7-B3A9603F3F90}"/>
              </a:ext>
            </a:extLst>
          </p:cNvPr>
          <p:cNvSpPr txBox="1"/>
          <p:nvPr/>
        </p:nvSpPr>
        <p:spPr>
          <a:xfrm>
            <a:off x="475468" y="136198"/>
            <a:ext cx="3327400" cy="523220"/>
          </a:xfrm>
          <a:prstGeom prst="rect">
            <a:avLst/>
          </a:prstGeom>
          <a:noFill/>
        </p:spPr>
        <p:txBody>
          <a:bodyPr wrap="square" rtlCol="0">
            <a:spAutoFit/>
          </a:bodyPr>
          <a:lstStyle/>
          <a:p>
            <a:r>
              <a:rPr kumimoji="1" lang="ja-JP" altLang="en-US" sz="2800" dirty="0">
                <a:latin typeface="ＭＳ Ｐゴシック" panose="020B0600070205080204" pitchFamily="50" charset="-128"/>
                <a:ea typeface="ＭＳ Ｐゴシック" panose="020B0600070205080204" pitchFamily="50" charset="-128"/>
              </a:rPr>
              <a:t>実験概要</a:t>
            </a:r>
          </a:p>
        </p:txBody>
      </p:sp>
      <p:sp>
        <p:nvSpPr>
          <p:cNvPr id="5" name="テキスト ボックス 4">
            <a:extLst>
              <a:ext uri="{FF2B5EF4-FFF2-40B4-BE49-F238E27FC236}">
                <a16:creationId xmlns:a16="http://schemas.microsoft.com/office/drawing/2014/main" id="{72B1ED67-4FD0-E522-3694-FEA98F848A05}"/>
              </a:ext>
            </a:extLst>
          </p:cNvPr>
          <p:cNvSpPr txBox="1"/>
          <p:nvPr/>
        </p:nvSpPr>
        <p:spPr>
          <a:xfrm>
            <a:off x="1072174" y="774234"/>
            <a:ext cx="3186927" cy="461665"/>
          </a:xfrm>
          <a:prstGeom prst="rect">
            <a:avLst/>
          </a:prstGeom>
          <a:noFill/>
        </p:spPr>
        <p:txBody>
          <a:bodyPr wrap="square" rtlCol="0">
            <a:spAutoFit/>
          </a:bodyPr>
          <a:lstStyle/>
          <a:p>
            <a:r>
              <a:rPr lang="en-US" altLang="ja-JP" sz="2400" dirty="0">
                <a:latin typeface="ＭＳ Ｐゴシック" panose="020B0600070205080204" pitchFamily="50" charset="-128"/>
                <a:ea typeface="ＭＳ Ｐゴシック" panose="020B0600070205080204" pitchFamily="50" charset="-128"/>
              </a:rPr>
              <a:t>【HR</a:t>
            </a:r>
            <a:r>
              <a:rPr lang="ja-JP" altLang="en-US" sz="2400" dirty="0">
                <a:latin typeface="ＭＳ Ｐゴシック" panose="020B0600070205080204" pitchFamily="50" charset="-128"/>
                <a:ea typeface="ＭＳ Ｐゴシック" panose="020B0600070205080204" pitchFamily="50" charset="-128"/>
              </a:rPr>
              <a:t>・</a:t>
            </a:r>
            <a:r>
              <a:rPr lang="en-US" altLang="ja-JP" sz="2400" dirty="0">
                <a:latin typeface="ＭＳ Ｐゴシック" panose="020B0600070205080204" pitchFamily="50" charset="-128"/>
                <a:ea typeface="ＭＳ Ｐゴシック" panose="020B0600070205080204" pitchFamily="50" charset="-128"/>
              </a:rPr>
              <a:t>SC】</a:t>
            </a:r>
          </a:p>
        </p:txBody>
      </p:sp>
      <p:sp>
        <p:nvSpPr>
          <p:cNvPr id="6" name="テキスト ボックス 5">
            <a:extLst>
              <a:ext uri="{FF2B5EF4-FFF2-40B4-BE49-F238E27FC236}">
                <a16:creationId xmlns:a16="http://schemas.microsoft.com/office/drawing/2014/main" id="{86196D77-C361-A6DE-A380-C4EEA6356CC1}"/>
              </a:ext>
            </a:extLst>
          </p:cNvPr>
          <p:cNvSpPr txBox="1"/>
          <p:nvPr/>
        </p:nvSpPr>
        <p:spPr>
          <a:xfrm>
            <a:off x="1072174" y="4093557"/>
            <a:ext cx="2057842" cy="461665"/>
          </a:xfrm>
          <a:prstGeom prst="rect">
            <a:avLst/>
          </a:prstGeom>
          <a:noFill/>
        </p:spPr>
        <p:txBody>
          <a:bodyPr wrap="square" rtlCol="0">
            <a:spAutoFit/>
          </a:bodyPr>
          <a:lstStyle/>
          <a:p>
            <a:r>
              <a:rPr lang="en-US" altLang="ja-JP" sz="2400" dirty="0">
                <a:latin typeface="ＭＳ Ｐゴシック" panose="020B0600070205080204" pitchFamily="50" charset="-128"/>
                <a:ea typeface="ＭＳ Ｐゴシック" panose="020B0600070205080204" pitchFamily="50" charset="-128"/>
              </a:rPr>
              <a:t>【ST】</a:t>
            </a:r>
          </a:p>
        </p:txBody>
      </p:sp>
      <p:sp>
        <p:nvSpPr>
          <p:cNvPr id="9" name="テキスト ボックス 8">
            <a:extLst>
              <a:ext uri="{FF2B5EF4-FFF2-40B4-BE49-F238E27FC236}">
                <a16:creationId xmlns:a16="http://schemas.microsoft.com/office/drawing/2014/main" id="{D493C9BB-4B51-1926-C9CD-04C854C0F52C}"/>
              </a:ext>
            </a:extLst>
          </p:cNvPr>
          <p:cNvSpPr txBox="1"/>
          <p:nvPr/>
        </p:nvSpPr>
        <p:spPr>
          <a:xfrm>
            <a:off x="1265803" y="1277512"/>
            <a:ext cx="2057842" cy="461665"/>
          </a:xfrm>
          <a:prstGeom prst="rect">
            <a:avLst/>
          </a:prstGeom>
          <a:noFill/>
        </p:spPr>
        <p:txBody>
          <a:bodyPr wrap="square" rtlCol="0">
            <a:spAutoFit/>
          </a:bodyPr>
          <a:lstStyle/>
          <a:p>
            <a:r>
              <a:rPr lang="en-US" altLang="ja-JP" sz="2400" dirty="0">
                <a:latin typeface="ＭＳ Ｐゴシック" panose="020B0600070205080204" pitchFamily="50" charset="-128"/>
                <a:ea typeface="ＭＳ Ｐゴシック" panose="020B0600070205080204" pitchFamily="50" charset="-128"/>
              </a:rPr>
              <a:t>1.</a:t>
            </a:r>
            <a:r>
              <a:rPr lang="ja-JP" altLang="en-US" sz="2400" dirty="0">
                <a:latin typeface="ＭＳ Ｐゴシック" panose="020B0600070205080204" pitchFamily="50" charset="-128"/>
                <a:ea typeface="ＭＳ Ｐゴシック" panose="020B0600070205080204" pitchFamily="50" charset="-128"/>
              </a:rPr>
              <a:t> ジェンガ</a:t>
            </a:r>
            <a:endParaRPr lang="en-US" altLang="ja-JP" sz="2400" dirty="0">
              <a:latin typeface="ＭＳ Ｐゴシック" panose="020B0600070205080204" pitchFamily="50" charset="-128"/>
              <a:ea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7DEDB02F-8459-748D-BC7B-A1A99C7CE9C4}"/>
              </a:ext>
            </a:extLst>
          </p:cNvPr>
          <p:cNvSpPr txBox="1"/>
          <p:nvPr/>
        </p:nvSpPr>
        <p:spPr>
          <a:xfrm>
            <a:off x="1265803" y="2653446"/>
            <a:ext cx="2275598" cy="461665"/>
          </a:xfrm>
          <a:prstGeom prst="rect">
            <a:avLst/>
          </a:prstGeom>
          <a:noFill/>
        </p:spPr>
        <p:txBody>
          <a:bodyPr wrap="square" rtlCol="0">
            <a:spAutoFit/>
          </a:bodyPr>
          <a:lstStyle/>
          <a:p>
            <a:r>
              <a:rPr lang="en-US" altLang="ja-JP" sz="2400" dirty="0">
                <a:latin typeface="ＭＳ Ｐゴシック" panose="020B0600070205080204" pitchFamily="50" charset="-128"/>
                <a:ea typeface="ＭＳ Ｐゴシック" panose="020B0600070205080204" pitchFamily="50" charset="-128"/>
              </a:rPr>
              <a:t>2. CM</a:t>
            </a:r>
            <a:r>
              <a:rPr lang="ja-JP" altLang="en-US" sz="2400" dirty="0">
                <a:latin typeface="ＭＳ Ｐゴシック" panose="020B0600070205080204" pitchFamily="50" charset="-128"/>
                <a:ea typeface="ＭＳ Ｐゴシック" panose="020B0600070205080204" pitchFamily="50" charset="-128"/>
              </a:rPr>
              <a:t>視聴</a:t>
            </a:r>
            <a:endParaRPr lang="en-US" altLang="ja-JP" sz="2400" dirty="0">
              <a:latin typeface="ＭＳ Ｐゴシック" panose="020B0600070205080204" pitchFamily="50" charset="-128"/>
              <a:ea typeface="ＭＳ Ｐゴシック" panose="020B0600070205080204" pitchFamily="50" charset="-128"/>
            </a:endParaRPr>
          </a:p>
        </p:txBody>
      </p:sp>
      <p:sp>
        <p:nvSpPr>
          <p:cNvPr id="11" name="テキスト ボックス 10">
            <a:extLst>
              <a:ext uri="{FF2B5EF4-FFF2-40B4-BE49-F238E27FC236}">
                <a16:creationId xmlns:a16="http://schemas.microsoft.com/office/drawing/2014/main" id="{30A0F4CA-EC8B-B527-945E-C8091936AF0D}"/>
              </a:ext>
            </a:extLst>
          </p:cNvPr>
          <p:cNvSpPr txBox="1"/>
          <p:nvPr/>
        </p:nvSpPr>
        <p:spPr>
          <a:xfrm>
            <a:off x="1265802" y="4567560"/>
            <a:ext cx="4965369" cy="461665"/>
          </a:xfrm>
          <a:prstGeom prst="rect">
            <a:avLst/>
          </a:prstGeom>
          <a:noFill/>
        </p:spPr>
        <p:txBody>
          <a:bodyPr wrap="square" rtlCol="0">
            <a:spAutoFit/>
          </a:bodyPr>
          <a:lstStyle/>
          <a:p>
            <a:r>
              <a:rPr lang="ja-JP" altLang="en-US" sz="2400" dirty="0">
                <a:latin typeface="ＭＳ Ｐゴシック" panose="020B0600070205080204" pitchFamily="50" charset="-128"/>
                <a:ea typeface="ＭＳ Ｐゴシック" panose="020B0600070205080204" pitchFamily="50" charset="-128"/>
              </a:rPr>
              <a:t>・リラックス動画</a:t>
            </a:r>
            <a:endParaRPr lang="en-US" altLang="ja-JP" sz="2400" dirty="0">
              <a:latin typeface="ＭＳ Ｐゴシック" panose="020B0600070205080204" pitchFamily="50" charset="-128"/>
              <a:ea typeface="ＭＳ Ｐゴシック" panose="020B0600070205080204" pitchFamily="50" charset="-128"/>
            </a:endParaRPr>
          </a:p>
        </p:txBody>
      </p:sp>
      <p:grpSp>
        <p:nvGrpSpPr>
          <p:cNvPr id="31" name="グループ化 30">
            <a:extLst>
              <a:ext uri="{FF2B5EF4-FFF2-40B4-BE49-F238E27FC236}">
                <a16:creationId xmlns:a16="http://schemas.microsoft.com/office/drawing/2014/main" id="{3580BD8C-F819-CD70-FD65-D9A0B1A00C6A}"/>
              </a:ext>
            </a:extLst>
          </p:cNvPr>
          <p:cNvGrpSpPr/>
          <p:nvPr/>
        </p:nvGrpSpPr>
        <p:grpSpPr>
          <a:xfrm>
            <a:off x="2139169" y="3227131"/>
            <a:ext cx="5383441" cy="614183"/>
            <a:chOff x="2139169" y="3494892"/>
            <a:chExt cx="5383441" cy="614183"/>
          </a:xfrm>
        </p:grpSpPr>
        <p:sp>
          <p:nvSpPr>
            <p:cNvPr id="12" name="正方形/長方形 11">
              <a:extLst>
                <a:ext uri="{FF2B5EF4-FFF2-40B4-BE49-F238E27FC236}">
                  <a16:creationId xmlns:a16="http://schemas.microsoft.com/office/drawing/2014/main" id="{8E459B95-8D98-C168-E5E6-97FCAFB63555}"/>
                </a:ext>
              </a:extLst>
            </p:cNvPr>
            <p:cNvSpPr/>
            <p:nvPr/>
          </p:nvSpPr>
          <p:spPr>
            <a:xfrm>
              <a:off x="2139169" y="3494892"/>
              <a:ext cx="1405446" cy="6054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ＭＳ 明朝" panose="02020609040205080304" pitchFamily="17" charset="-128"/>
                  <a:ea typeface="ＭＳ 明朝" panose="02020609040205080304" pitchFamily="17" charset="-128"/>
                </a:rPr>
                <a:t>前安静</a:t>
              </a:r>
              <a:endParaRPr kumimoji="1" lang="en-US" altLang="ja-JP" b="1" dirty="0">
                <a:latin typeface="ＭＳ 明朝" panose="02020609040205080304" pitchFamily="17" charset="-128"/>
                <a:ea typeface="ＭＳ 明朝" panose="02020609040205080304" pitchFamily="17" charset="-128"/>
              </a:endParaRPr>
            </a:p>
            <a:p>
              <a:pPr algn="ctr"/>
              <a:r>
                <a:rPr kumimoji="1" lang="en-US" altLang="ja-JP" b="1" dirty="0">
                  <a:latin typeface="ＭＳ 明朝" panose="02020609040205080304" pitchFamily="17" charset="-128"/>
                  <a:ea typeface="ＭＳ 明朝" panose="02020609040205080304" pitchFamily="17" charset="-128"/>
                </a:rPr>
                <a:t>3</a:t>
              </a:r>
              <a:r>
                <a:rPr kumimoji="1" lang="ja-JP" altLang="en-US" b="1" dirty="0">
                  <a:latin typeface="ＭＳ 明朝" panose="02020609040205080304" pitchFamily="17" charset="-128"/>
                  <a:ea typeface="ＭＳ 明朝" panose="02020609040205080304" pitchFamily="17" charset="-128"/>
                </a:rPr>
                <a:t>分</a:t>
              </a:r>
              <a:endParaRPr kumimoji="1" lang="en-US" altLang="ja-JP" b="1" dirty="0">
                <a:latin typeface="ＭＳ 明朝" panose="02020609040205080304" pitchFamily="17" charset="-128"/>
                <a:ea typeface="ＭＳ 明朝" panose="02020609040205080304" pitchFamily="17" charset="-128"/>
              </a:endParaRPr>
            </a:p>
          </p:txBody>
        </p:sp>
        <p:cxnSp>
          <p:nvCxnSpPr>
            <p:cNvPr id="14" name="直線矢印コネクタ 13">
              <a:extLst>
                <a:ext uri="{FF2B5EF4-FFF2-40B4-BE49-F238E27FC236}">
                  <a16:creationId xmlns:a16="http://schemas.microsoft.com/office/drawing/2014/main" id="{1D676A4C-43DF-000F-CAEA-90A47F241DAE}"/>
                </a:ext>
              </a:extLst>
            </p:cNvPr>
            <p:cNvCxnSpPr>
              <a:cxnSpLocks/>
            </p:cNvCxnSpPr>
            <p:nvPr/>
          </p:nvCxnSpPr>
          <p:spPr>
            <a:xfrm>
              <a:off x="3554823" y="3798591"/>
              <a:ext cx="45531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正方形/長方形 15">
              <a:extLst>
                <a:ext uri="{FF2B5EF4-FFF2-40B4-BE49-F238E27FC236}">
                  <a16:creationId xmlns:a16="http://schemas.microsoft.com/office/drawing/2014/main" id="{39030F04-E2FC-CC5B-8631-256E185D4859}"/>
                </a:ext>
              </a:extLst>
            </p:cNvPr>
            <p:cNvSpPr/>
            <p:nvPr/>
          </p:nvSpPr>
          <p:spPr>
            <a:xfrm>
              <a:off x="4030008" y="3503595"/>
              <a:ext cx="1618914" cy="60548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ＭＳ 明朝" panose="02020609040205080304" pitchFamily="17" charset="-128"/>
                  <a:ea typeface="ＭＳ 明朝" panose="02020609040205080304" pitchFamily="17" charset="-128"/>
                </a:rPr>
                <a:t>動画視聴</a:t>
              </a:r>
              <a:endParaRPr kumimoji="1" lang="en-US" altLang="ja-JP" b="1" dirty="0">
                <a:latin typeface="ＭＳ 明朝" panose="02020609040205080304" pitchFamily="17" charset="-128"/>
                <a:ea typeface="ＭＳ 明朝" panose="02020609040205080304" pitchFamily="17" charset="-128"/>
              </a:endParaRPr>
            </a:p>
            <a:p>
              <a:pPr algn="ctr"/>
              <a:r>
                <a:rPr kumimoji="1" lang="en-US" altLang="ja-JP" b="1" dirty="0">
                  <a:latin typeface="ＭＳ 明朝" panose="02020609040205080304" pitchFamily="17" charset="-128"/>
                  <a:ea typeface="ＭＳ 明朝" panose="02020609040205080304" pitchFamily="17" charset="-128"/>
                </a:rPr>
                <a:t>3</a:t>
              </a:r>
              <a:r>
                <a:rPr kumimoji="1" lang="ja-JP" altLang="en-US" b="1" dirty="0">
                  <a:latin typeface="ＭＳ 明朝" panose="02020609040205080304" pitchFamily="17" charset="-128"/>
                  <a:ea typeface="ＭＳ 明朝" panose="02020609040205080304" pitchFamily="17" charset="-128"/>
                </a:rPr>
                <a:t>分</a:t>
              </a:r>
              <a:endParaRPr kumimoji="1" lang="en-US" altLang="ja-JP" b="1" dirty="0">
                <a:latin typeface="ＭＳ 明朝" panose="02020609040205080304" pitchFamily="17" charset="-128"/>
                <a:ea typeface="ＭＳ 明朝" panose="02020609040205080304" pitchFamily="17" charset="-128"/>
              </a:endParaRPr>
            </a:p>
          </p:txBody>
        </p:sp>
        <p:sp>
          <p:nvSpPr>
            <p:cNvPr id="19" name="正方形/長方形 18">
              <a:extLst>
                <a:ext uri="{FF2B5EF4-FFF2-40B4-BE49-F238E27FC236}">
                  <a16:creationId xmlns:a16="http://schemas.microsoft.com/office/drawing/2014/main" id="{00B24B7A-5BF6-3603-4797-8B019E937974}"/>
                </a:ext>
              </a:extLst>
            </p:cNvPr>
            <p:cNvSpPr/>
            <p:nvPr/>
          </p:nvSpPr>
          <p:spPr>
            <a:xfrm>
              <a:off x="6116805" y="3498680"/>
              <a:ext cx="1405805" cy="60548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ＭＳ 明朝" panose="02020609040205080304" pitchFamily="17" charset="-128"/>
                  <a:ea typeface="ＭＳ 明朝" panose="02020609040205080304" pitchFamily="17" charset="-128"/>
                </a:rPr>
                <a:t>後安静</a:t>
              </a:r>
              <a:endParaRPr kumimoji="1" lang="en-US" altLang="ja-JP" b="1" dirty="0">
                <a:latin typeface="ＭＳ 明朝" panose="02020609040205080304" pitchFamily="17" charset="-128"/>
                <a:ea typeface="ＭＳ 明朝" panose="02020609040205080304" pitchFamily="17" charset="-128"/>
              </a:endParaRPr>
            </a:p>
            <a:p>
              <a:pPr algn="ctr"/>
              <a:r>
                <a:rPr kumimoji="1" lang="en-US" altLang="ja-JP" b="1" dirty="0">
                  <a:latin typeface="ＭＳ 明朝" panose="02020609040205080304" pitchFamily="17" charset="-128"/>
                  <a:ea typeface="ＭＳ 明朝" panose="02020609040205080304" pitchFamily="17" charset="-128"/>
                </a:rPr>
                <a:t>3</a:t>
              </a:r>
              <a:r>
                <a:rPr kumimoji="1" lang="ja-JP" altLang="en-US" b="1" dirty="0">
                  <a:latin typeface="ＭＳ 明朝" panose="02020609040205080304" pitchFamily="17" charset="-128"/>
                  <a:ea typeface="ＭＳ 明朝" panose="02020609040205080304" pitchFamily="17" charset="-128"/>
                </a:rPr>
                <a:t>分</a:t>
              </a:r>
              <a:endParaRPr kumimoji="1" lang="en-US" altLang="ja-JP" b="1" dirty="0">
                <a:latin typeface="ＭＳ 明朝" panose="02020609040205080304" pitchFamily="17" charset="-128"/>
                <a:ea typeface="ＭＳ 明朝" panose="02020609040205080304" pitchFamily="17" charset="-128"/>
              </a:endParaRPr>
            </a:p>
          </p:txBody>
        </p:sp>
        <p:cxnSp>
          <p:nvCxnSpPr>
            <p:cNvPr id="20" name="直線矢印コネクタ 19">
              <a:extLst>
                <a:ext uri="{FF2B5EF4-FFF2-40B4-BE49-F238E27FC236}">
                  <a16:creationId xmlns:a16="http://schemas.microsoft.com/office/drawing/2014/main" id="{8F75EDAB-E4BC-6104-49D0-095D3244C88B}"/>
                </a:ext>
              </a:extLst>
            </p:cNvPr>
            <p:cNvCxnSpPr>
              <a:cxnSpLocks/>
            </p:cNvCxnSpPr>
            <p:nvPr/>
          </p:nvCxnSpPr>
          <p:spPr>
            <a:xfrm>
              <a:off x="5651828" y="3806335"/>
              <a:ext cx="45531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グループ化 22">
            <a:extLst>
              <a:ext uri="{FF2B5EF4-FFF2-40B4-BE49-F238E27FC236}">
                <a16:creationId xmlns:a16="http://schemas.microsoft.com/office/drawing/2014/main" id="{00ADEC96-15F3-8FA0-4AB7-EB2E616E5A67}"/>
              </a:ext>
            </a:extLst>
          </p:cNvPr>
          <p:cNvGrpSpPr/>
          <p:nvPr/>
        </p:nvGrpSpPr>
        <p:grpSpPr>
          <a:xfrm>
            <a:off x="2139168" y="5148286"/>
            <a:ext cx="7467332" cy="610395"/>
            <a:chOff x="1962915" y="5398279"/>
            <a:chExt cx="7467332" cy="610395"/>
          </a:xfrm>
        </p:grpSpPr>
        <p:sp>
          <p:nvSpPr>
            <p:cNvPr id="24" name="正方形/長方形 23">
              <a:extLst>
                <a:ext uri="{FF2B5EF4-FFF2-40B4-BE49-F238E27FC236}">
                  <a16:creationId xmlns:a16="http://schemas.microsoft.com/office/drawing/2014/main" id="{EE9504E9-40B9-062A-2B7B-4B18DDF145E9}"/>
                </a:ext>
              </a:extLst>
            </p:cNvPr>
            <p:cNvSpPr/>
            <p:nvPr/>
          </p:nvSpPr>
          <p:spPr>
            <a:xfrm>
              <a:off x="1962915" y="5402235"/>
              <a:ext cx="1405446" cy="6054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ＭＳ 明朝" panose="02020609040205080304" pitchFamily="17" charset="-128"/>
                  <a:ea typeface="ＭＳ 明朝" panose="02020609040205080304" pitchFamily="17" charset="-128"/>
                </a:rPr>
                <a:t>前安静</a:t>
              </a:r>
              <a:endParaRPr kumimoji="1" lang="en-US" altLang="ja-JP" b="1" dirty="0">
                <a:latin typeface="ＭＳ 明朝" panose="02020609040205080304" pitchFamily="17" charset="-128"/>
                <a:ea typeface="ＭＳ 明朝" panose="02020609040205080304" pitchFamily="17" charset="-128"/>
              </a:endParaRPr>
            </a:p>
            <a:p>
              <a:pPr algn="ctr"/>
              <a:r>
                <a:rPr kumimoji="1" lang="en-US" altLang="ja-JP" b="1" dirty="0">
                  <a:latin typeface="ＭＳ 明朝" panose="02020609040205080304" pitchFamily="17" charset="-128"/>
                  <a:ea typeface="ＭＳ 明朝" panose="02020609040205080304" pitchFamily="17" charset="-128"/>
                </a:rPr>
                <a:t>3</a:t>
              </a:r>
              <a:r>
                <a:rPr kumimoji="1" lang="ja-JP" altLang="en-US" b="1" dirty="0">
                  <a:latin typeface="ＭＳ 明朝" panose="02020609040205080304" pitchFamily="17" charset="-128"/>
                  <a:ea typeface="ＭＳ 明朝" panose="02020609040205080304" pitchFamily="17" charset="-128"/>
                </a:rPr>
                <a:t>分</a:t>
              </a:r>
              <a:endParaRPr kumimoji="1" lang="en-US" altLang="ja-JP" b="1" dirty="0">
                <a:latin typeface="ＭＳ 明朝" panose="02020609040205080304" pitchFamily="17" charset="-128"/>
                <a:ea typeface="ＭＳ 明朝" panose="02020609040205080304" pitchFamily="17" charset="-128"/>
              </a:endParaRPr>
            </a:p>
          </p:txBody>
        </p:sp>
        <p:sp>
          <p:nvSpPr>
            <p:cNvPr id="25" name="正方形/長方形 24">
              <a:extLst>
                <a:ext uri="{FF2B5EF4-FFF2-40B4-BE49-F238E27FC236}">
                  <a16:creationId xmlns:a16="http://schemas.microsoft.com/office/drawing/2014/main" id="{07BC3DFB-18CF-3D28-777A-D89C99C435CE}"/>
                </a:ext>
              </a:extLst>
            </p:cNvPr>
            <p:cNvSpPr/>
            <p:nvPr/>
          </p:nvSpPr>
          <p:spPr>
            <a:xfrm>
              <a:off x="3843546" y="5398279"/>
              <a:ext cx="1618914" cy="60548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ＭＳ 明朝" panose="02020609040205080304" pitchFamily="17" charset="-128"/>
                  <a:ea typeface="ＭＳ 明朝" panose="02020609040205080304" pitchFamily="17" charset="-128"/>
                </a:rPr>
                <a:t>計算課題</a:t>
              </a:r>
              <a:endParaRPr kumimoji="1" lang="en-US" altLang="ja-JP" b="1" dirty="0">
                <a:latin typeface="ＭＳ 明朝" panose="02020609040205080304" pitchFamily="17" charset="-128"/>
                <a:ea typeface="ＭＳ 明朝" panose="02020609040205080304" pitchFamily="17" charset="-128"/>
              </a:endParaRPr>
            </a:p>
            <a:p>
              <a:pPr algn="ctr"/>
              <a:r>
                <a:rPr kumimoji="1" lang="en-US" altLang="ja-JP" b="1" dirty="0">
                  <a:latin typeface="ＭＳ 明朝" panose="02020609040205080304" pitchFamily="17" charset="-128"/>
                  <a:ea typeface="ＭＳ 明朝" panose="02020609040205080304" pitchFamily="17" charset="-128"/>
                </a:rPr>
                <a:t>3</a:t>
              </a:r>
              <a:r>
                <a:rPr kumimoji="1" lang="ja-JP" altLang="en-US" b="1" dirty="0">
                  <a:latin typeface="ＭＳ 明朝" panose="02020609040205080304" pitchFamily="17" charset="-128"/>
                  <a:ea typeface="ＭＳ 明朝" panose="02020609040205080304" pitchFamily="17" charset="-128"/>
                </a:rPr>
                <a:t>分</a:t>
              </a:r>
              <a:endParaRPr kumimoji="1" lang="en-US" altLang="ja-JP" b="1" dirty="0">
                <a:latin typeface="ＭＳ 明朝" panose="02020609040205080304" pitchFamily="17" charset="-128"/>
                <a:ea typeface="ＭＳ 明朝" panose="02020609040205080304" pitchFamily="17" charset="-128"/>
              </a:endParaRPr>
            </a:p>
          </p:txBody>
        </p:sp>
        <p:cxnSp>
          <p:nvCxnSpPr>
            <p:cNvPr id="26" name="直線矢印コネクタ 25">
              <a:extLst>
                <a:ext uri="{FF2B5EF4-FFF2-40B4-BE49-F238E27FC236}">
                  <a16:creationId xmlns:a16="http://schemas.microsoft.com/office/drawing/2014/main" id="{BD9CA8D2-B05B-0429-EBFD-C87A21DD893C}"/>
                </a:ext>
              </a:extLst>
            </p:cNvPr>
            <p:cNvCxnSpPr>
              <a:cxnSpLocks/>
            </p:cNvCxnSpPr>
            <p:nvPr/>
          </p:nvCxnSpPr>
          <p:spPr>
            <a:xfrm>
              <a:off x="3378569" y="5705934"/>
              <a:ext cx="45531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正方形/長方形 26">
              <a:extLst>
                <a:ext uri="{FF2B5EF4-FFF2-40B4-BE49-F238E27FC236}">
                  <a16:creationId xmlns:a16="http://schemas.microsoft.com/office/drawing/2014/main" id="{2C7DEFB8-FB71-2496-F6FA-36718FC2AB69}"/>
                </a:ext>
              </a:extLst>
            </p:cNvPr>
            <p:cNvSpPr/>
            <p:nvPr/>
          </p:nvSpPr>
          <p:spPr>
            <a:xfrm>
              <a:off x="5937645" y="5403194"/>
              <a:ext cx="1618914" cy="60548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ＭＳ 明朝" panose="02020609040205080304" pitchFamily="17" charset="-128"/>
                  <a:ea typeface="ＭＳ 明朝" panose="02020609040205080304" pitchFamily="17" charset="-128"/>
                </a:rPr>
                <a:t>動画視聴</a:t>
              </a:r>
              <a:endParaRPr kumimoji="1" lang="en-US" altLang="ja-JP" b="1" dirty="0">
                <a:latin typeface="ＭＳ 明朝" panose="02020609040205080304" pitchFamily="17" charset="-128"/>
                <a:ea typeface="ＭＳ 明朝" panose="02020609040205080304" pitchFamily="17" charset="-128"/>
              </a:endParaRPr>
            </a:p>
            <a:p>
              <a:pPr algn="ctr"/>
              <a:r>
                <a:rPr kumimoji="1" lang="en-US" altLang="ja-JP" b="1" dirty="0">
                  <a:latin typeface="ＭＳ 明朝" panose="02020609040205080304" pitchFamily="17" charset="-128"/>
                  <a:ea typeface="ＭＳ 明朝" panose="02020609040205080304" pitchFamily="17" charset="-128"/>
                </a:rPr>
                <a:t>3</a:t>
              </a:r>
              <a:r>
                <a:rPr kumimoji="1" lang="ja-JP" altLang="en-US" b="1" dirty="0">
                  <a:latin typeface="ＭＳ 明朝" panose="02020609040205080304" pitchFamily="17" charset="-128"/>
                  <a:ea typeface="ＭＳ 明朝" panose="02020609040205080304" pitchFamily="17" charset="-128"/>
                </a:rPr>
                <a:t>分</a:t>
              </a:r>
              <a:endParaRPr kumimoji="1" lang="en-US" altLang="ja-JP" b="1" dirty="0">
                <a:latin typeface="ＭＳ 明朝" panose="02020609040205080304" pitchFamily="17" charset="-128"/>
                <a:ea typeface="ＭＳ 明朝" panose="02020609040205080304" pitchFamily="17" charset="-128"/>
              </a:endParaRPr>
            </a:p>
          </p:txBody>
        </p:sp>
        <p:cxnSp>
          <p:nvCxnSpPr>
            <p:cNvPr id="28" name="直線矢印コネクタ 27">
              <a:extLst>
                <a:ext uri="{FF2B5EF4-FFF2-40B4-BE49-F238E27FC236}">
                  <a16:creationId xmlns:a16="http://schemas.microsoft.com/office/drawing/2014/main" id="{29C0DA26-5DF9-E71D-FEFC-2814F51795B8}"/>
                </a:ext>
              </a:extLst>
            </p:cNvPr>
            <p:cNvCxnSpPr>
              <a:cxnSpLocks/>
            </p:cNvCxnSpPr>
            <p:nvPr/>
          </p:nvCxnSpPr>
          <p:spPr>
            <a:xfrm>
              <a:off x="5472668" y="5710849"/>
              <a:ext cx="45531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正方形/長方形 28">
              <a:extLst>
                <a:ext uri="{FF2B5EF4-FFF2-40B4-BE49-F238E27FC236}">
                  <a16:creationId xmlns:a16="http://schemas.microsoft.com/office/drawing/2014/main" id="{D1DCF042-99EF-3EB2-6D46-010467B39E34}"/>
                </a:ext>
              </a:extLst>
            </p:cNvPr>
            <p:cNvSpPr/>
            <p:nvPr/>
          </p:nvSpPr>
          <p:spPr>
            <a:xfrm>
              <a:off x="8024442" y="5398279"/>
              <a:ext cx="1405805" cy="60548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ＭＳ 明朝" panose="02020609040205080304" pitchFamily="17" charset="-128"/>
                  <a:ea typeface="ＭＳ 明朝" panose="02020609040205080304" pitchFamily="17" charset="-128"/>
                </a:rPr>
                <a:t>後安静</a:t>
              </a:r>
              <a:endParaRPr kumimoji="1" lang="en-US" altLang="ja-JP" b="1" dirty="0">
                <a:latin typeface="ＭＳ 明朝" panose="02020609040205080304" pitchFamily="17" charset="-128"/>
                <a:ea typeface="ＭＳ 明朝" panose="02020609040205080304" pitchFamily="17" charset="-128"/>
              </a:endParaRPr>
            </a:p>
            <a:p>
              <a:pPr algn="ctr"/>
              <a:r>
                <a:rPr kumimoji="1" lang="en-US" altLang="ja-JP" b="1" dirty="0">
                  <a:latin typeface="ＭＳ 明朝" panose="02020609040205080304" pitchFamily="17" charset="-128"/>
                  <a:ea typeface="ＭＳ 明朝" panose="02020609040205080304" pitchFamily="17" charset="-128"/>
                </a:rPr>
                <a:t>3</a:t>
              </a:r>
              <a:r>
                <a:rPr kumimoji="1" lang="ja-JP" altLang="en-US" b="1" dirty="0">
                  <a:latin typeface="ＭＳ 明朝" panose="02020609040205080304" pitchFamily="17" charset="-128"/>
                  <a:ea typeface="ＭＳ 明朝" panose="02020609040205080304" pitchFamily="17" charset="-128"/>
                </a:rPr>
                <a:t>分</a:t>
              </a:r>
              <a:endParaRPr kumimoji="1" lang="en-US" altLang="ja-JP" b="1" dirty="0">
                <a:latin typeface="ＭＳ 明朝" panose="02020609040205080304" pitchFamily="17" charset="-128"/>
                <a:ea typeface="ＭＳ 明朝" panose="02020609040205080304" pitchFamily="17" charset="-128"/>
              </a:endParaRPr>
            </a:p>
          </p:txBody>
        </p:sp>
        <p:cxnSp>
          <p:nvCxnSpPr>
            <p:cNvPr id="30" name="直線矢印コネクタ 29">
              <a:extLst>
                <a:ext uri="{FF2B5EF4-FFF2-40B4-BE49-F238E27FC236}">
                  <a16:creationId xmlns:a16="http://schemas.microsoft.com/office/drawing/2014/main" id="{88A49B57-1C70-E74C-6C89-6627AF55EE73}"/>
                </a:ext>
              </a:extLst>
            </p:cNvPr>
            <p:cNvCxnSpPr>
              <a:cxnSpLocks/>
            </p:cNvCxnSpPr>
            <p:nvPr/>
          </p:nvCxnSpPr>
          <p:spPr>
            <a:xfrm>
              <a:off x="7559465" y="5705934"/>
              <a:ext cx="45531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3" name="正方形/長方形 32">
            <a:extLst>
              <a:ext uri="{FF2B5EF4-FFF2-40B4-BE49-F238E27FC236}">
                <a16:creationId xmlns:a16="http://schemas.microsoft.com/office/drawing/2014/main" id="{2DBEB46A-C384-CE12-7A7B-BBF5F9CA94D7}"/>
              </a:ext>
            </a:extLst>
          </p:cNvPr>
          <p:cNvSpPr/>
          <p:nvPr/>
        </p:nvSpPr>
        <p:spPr>
          <a:xfrm>
            <a:off x="2125747" y="1861998"/>
            <a:ext cx="1405446" cy="6054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ＭＳ 明朝" panose="02020609040205080304" pitchFamily="17" charset="-128"/>
                <a:ea typeface="ＭＳ 明朝" panose="02020609040205080304" pitchFamily="17" charset="-128"/>
              </a:rPr>
              <a:t>前安静</a:t>
            </a:r>
            <a:endParaRPr kumimoji="1" lang="en-US" altLang="ja-JP" b="1" dirty="0">
              <a:latin typeface="ＭＳ 明朝" panose="02020609040205080304" pitchFamily="17" charset="-128"/>
              <a:ea typeface="ＭＳ 明朝" panose="02020609040205080304" pitchFamily="17" charset="-128"/>
            </a:endParaRPr>
          </a:p>
          <a:p>
            <a:pPr algn="ctr"/>
            <a:r>
              <a:rPr kumimoji="1" lang="en-US" altLang="ja-JP" b="1" dirty="0">
                <a:latin typeface="ＭＳ 明朝" panose="02020609040205080304" pitchFamily="17" charset="-128"/>
                <a:ea typeface="ＭＳ 明朝" panose="02020609040205080304" pitchFamily="17" charset="-128"/>
              </a:rPr>
              <a:t>3</a:t>
            </a:r>
            <a:r>
              <a:rPr kumimoji="1" lang="ja-JP" altLang="en-US" b="1" dirty="0">
                <a:latin typeface="ＭＳ 明朝" panose="02020609040205080304" pitchFamily="17" charset="-128"/>
                <a:ea typeface="ＭＳ 明朝" panose="02020609040205080304" pitchFamily="17" charset="-128"/>
              </a:rPr>
              <a:t>分</a:t>
            </a:r>
            <a:endParaRPr kumimoji="1" lang="en-US" altLang="ja-JP" b="1" dirty="0">
              <a:latin typeface="ＭＳ 明朝" panose="02020609040205080304" pitchFamily="17" charset="-128"/>
              <a:ea typeface="ＭＳ 明朝" panose="02020609040205080304" pitchFamily="17" charset="-128"/>
            </a:endParaRPr>
          </a:p>
        </p:txBody>
      </p:sp>
      <p:cxnSp>
        <p:nvCxnSpPr>
          <p:cNvPr id="34" name="直線矢印コネクタ 33">
            <a:extLst>
              <a:ext uri="{FF2B5EF4-FFF2-40B4-BE49-F238E27FC236}">
                <a16:creationId xmlns:a16="http://schemas.microsoft.com/office/drawing/2014/main" id="{555DD992-73D8-6A6C-1947-CE64AB0556AA}"/>
              </a:ext>
            </a:extLst>
          </p:cNvPr>
          <p:cNvCxnSpPr>
            <a:cxnSpLocks/>
          </p:cNvCxnSpPr>
          <p:nvPr/>
        </p:nvCxnSpPr>
        <p:spPr>
          <a:xfrm>
            <a:off x="3541401" y="2165697"/>
            <a:ext cx="45531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正方形/長方形 34">
            <a:extLst>
              <a:ext uri="{FF2B5EF4-FFF2-40B4-BE49-F238E27FC236}">
                <a16:creationId xmlns:a16="http://schemas.microsoft.com/office/drawing/2014/main" id="{33820ABE-209E-1344-4E26-ECA6A41F3669}"/>
              </a:ext>
            </a:extLst>
          </p:cNvPr>
          <p:cNvSpPr/>
          <p:nvPr/>
        </p:nvSpPr>
        <p:spPr>
          <a:xfrm>
            <a:off x="4016586" y="1870701"/>
            <a:ext cx="1618914" cy="60548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ＭＳ 明朝" panose="02020609040205080304" pitchFamily="17" charset="-128"/>
                <a:ea typeface="ＭＳ 明朝" panose="02020609040205080304" pitchFamily="17" charset="-128"/>
              </a:rPr>
              <a:t>ジェンガ</a:t>
            </a:r>
            <a:endParaRPr kumimoji="1" lang="en-US" altLang="ja-JP" b="1" dirty="0">
              <a:latin typeface="ＭＳ 明朝" panose="02020609040205080304" pitchFamily="17" charset="-128"/>
              <a:ea typeface="ＭＳ 明朝" panose="02020609040205080304" pitchFamily="17" charset="-128"/>
            </a:endParaRPr>
          </a:p>
          <a:p>
            <a:pPr algn="ctr"/>
            <a:r>
              <a:rPr lang="en-US" altLang="ja-JP" b="1" dirty="0">
                <a:latin typeface="ＭＳ 明朝" panose="02020609040205080304" pitchFamily="17" charset="-128"/>
                <a:ea typeface="ＭＳ 明朝" panose="02020609040205080304" pitchFamily="17" charset="-128"/>
              </a:rPr>
              <a:t>6</a:t>
            </a:r>
            <a:r>
              <a:rPr kumimoji="1" lang="ja-JP" altLang="en-US" b="1" dirty="0">
                <a:latin typeface="ＭＳ 明朝" panose="02020609040205080304" pitchFamily="17" charset="-128"/>
                <a:ea typeface="ＭＳ 明朝" panose="02020609040205080304" pitchFamily="17" charset="-128"/>
              </a:rPr>
              <a:t>分</a:t>
            </a:r>
            <a:endParaRPr kumimoji="1" lang="en-US" altLang="ja-JP" b="1" dirty="0">
              <a:latin typeface="ＭＳ 明朝" panose="02020609040205080304" pitchFamily="17" charset="-128"/>
              <a:ea typeface="ＭＳ 明朝" panose="02020609040205080304" pitchFamily="17" charset="-128"/>
            </a:endParaRPr>
          </a:p>
        </p:txBody>
      </p:sp>
      <p:sp>
        <p:nvSpPr>
          <p:cNvPr id="39" name="テキスト ボックス 38">
            <a:extLst>
              <a:ext uri="{FF2B5EF4-FFF2-40B4-BE49-F238E27FC236}">
                <a16:creationId xmlns:a16="http://schemas.microsoft.com/office/drawing/2014/main" id="{B500D818-39FE-76E0-9182-957149358C2B}"/>
              </a:ext>
            </a:extLst>
          </p:cNvPr>
          <p:cNvSpPr txBox="1"/>
          <p:nvPr/>
        </p:nvSpPr>
        <p:spPr>
          <a:xfrm>
            <a:off x="9712378" y="3616503"/>
            <a:ext cx="2401271" cy="707886"/>
          </a:xfrm>
          <a:prstGeom prst="rect">
            <a:avLst/>
          </a:prstGeom>
          <a:noFill/>
        </p:spPr>
        <p:txBody>
          <a:bodyPr wrap="square" rtlCol="0">
            <a:spAutoFit/>
          </a:bodyPr>
          <a:lstStyle/>
          <a:p>
            <a:r>
              <a:rPr kumimoji="1" lang="ja-JP" altLang="en-US" sz="4000" dirty="0">
                <a:latin typeface="ＭＳ Ｐゴシック" panose="020B0600070205080204" pitchFamily="50" charset="-128"/>
                <a:ea typeface="ＭＳ Ｐゴシック" panose="020B0600070205080204" pitchFamily="50" charset="-128"/>
              </a:rPr>
              <a:t>休憩</a:t>
            </a:r>
            <a:r>
              <a:rPr kumimoji="1" lang="en-US" altLang="ja-JP" sz="4000" dirty="0">
                <a:latin typeface="ＭＳ Ｐゴシック" panose="020B0600070205080204" pitchFamily="50" charset="-128"/>
                <a:ea typeface="ＭＳ Ｐゴシック" panose="020B0600070205080204" pitchFamily="50" charset="-128"/>
              </a:rPr>
              <a:t>20</a:t>
            </a:r>
            <a:r>
              <a:rPr kumimoji="1" lang="ja-JP" altLang="en-US" sz="4000" dirty="0">
                <a:latin typeface="ＭＳ Ｐゴシック" panose="020B0600070205080204" pitchFamily="50" charset="-128"/>
                <a:ea typeface="ＭＳ Ｐゴシック" panose="020B0600070205080204" pitchFamily="50" charset="-128"/>
              </a:rPr>
              <a:t>分</a:t>
            </a:r>
          </a:p>
        </p:txBody>
      </p:sp>
      <p:sp>
        <p:nvSpPr>
          <p:cNvPr id="40" name="テキスト ボックス 39">
            <a:extLst>
              <a:ext uri="{FF2B5EF4-FFF2-40B4-BE49-F238E27FC236}">
                <a16:creationId xmlns:a16="http://schemas.microsoft.com/office/drawing/2014/main" id="{6071959F-2F08-0DAF-C128-BDDBF5AABB35}"/>
              </a:ext>
            </a:extLst>
          </p:cNvPr>
          <p:cNvSpPr txBox="1"/>
          <p:nvPr/>
        </p:nvSpPr>
        <p:spPr>
          <a:xfrm>
            <a:off x="8577579" y="2894923"/>
            <a:ext cx="2057842" cy="2215991"/>
          </a:xfrm>
          <a:prstGeom prst="rect">
            <a:avLst/>
          </a:prstGeom>
          <a:noFill/>
        </p:spPr>
        <p:txBody>
          <a:bodyPr wrap="square" rtlCol="0">
            <a:spAutoFit/>
          </a:bodyPr>
          <a:lstStyle/>
          <a:p>
            <a:r>
              <a:rPr kumimoji="1" lang="en-US" altLang="ja-JP" sz="13800" dirty="0"/>
              <a:t>&lt;</a:t>
            </a:r>
            <a:endParaRPr kumimoji="1" lang="ja-JP" altLang="en-US" sz="13800" dirty="0"/>
          </a:p>
        </p:txBody>
      </p:sp>
      <p:sp>
        <p:nvSpPr>
          <p:cNvPr id="2" name="テキスト ボックス 1">
            <a:extLst>
              <a:ext uri="{FF2B5EF4-FFF2-40B4-BE49-F238E27FC236}">
                <a16:creationId xmlns:a16="http://schemas.microsoft.com/office/drawing/2014/main" id="{CA2CC3C4-85C3-44A0-3530-0A1FF1DC691A}"/>
              </a:ext>
            </a:extLst>
          </p:cNvPr>
          <p:cNvSpPr txBox="1"/>
          <p:nvPr/>
        </p:nvSpPr>
        <p:spPr>
          <a:xfrm>
            <a:off x="1265802" y="6156075"/>
            <a:ext cx="9880253" cy="646331"/>
          </a:xfrm>
          <a:prstGeom prst="rect">
            <a:avLst/>
          </a:prstGeom>
          <a:noFill/>
        </p:spPr>
        <p:txBody>
          <a:bodyPr wrap="square" rtlCol="0">
            <a:spAutoFit/>
          </a:bodyPr>
          <a:lstStyle/>
          <a:p>
            <a:r>
              <a:rPr kumimoji="1" lang="ja-JP" altLang="en-US" dirty="0">
                <a:latin typeface="ＭＳ Ｐゴシック" panose="020B0600070205080204" pitchFamily="50" charset="-128"/>
                <a:ea typeface="ＭＳ Ｐゴシック" panose="020B0600070205080204" pitchFamily="50" charset="-128"/>
              </a:rPr>
              <a:t>＊安静期間：目を閉じて</a:t>
            </a:r>
            <a:r>
              <a:rPr kumimoji="1" lang="en-US" altLang="ja-JP" dirty="0">
                <a:latin typeface="ＭＳ Ｐゴシック" panose="020B0600070205080204" pitchFamily="50" charset="-128"/>
                <a:ea typeface="ＭＳ Ｐゴシック" panose="020B0600070205080204" pitchFamily="50" charset="-128"/>
              </a:rPr>
              <a:t>, </a:t>
            </a:r>
            <a:r>
              <a:rPr kumimoji="1" lang="ja-JP" altLang="en-US" dirty="0">
                <a:latin typeface="ＭＳ Ｐゴシック" panose="020B0600070205080204" pitchFamily="50" charset="-128"/>
                <a:ea typeface="ＭＳ Ｐゴシック" panose="020B0600070205080204" pitchFamily="50" charset="-128"/>
              </a:rPr>
              <a:t>何も考えないようにする。計測時は</a:t>
            </a:r>
            <a:r>
              <a:rPr kumimoji="1" lang="en-US" altLang="ja-JP" dirty="0">
                <a:latin typeface="ＭＳ Ｐゴシック" panose="020B0600070205080204" pitchFamily="50" charset="-128"/>
                <a:ea typeface="ＭＳ Ｐゴシック" panose="020B0600070205080204" pitchFamily="50" charset="-128"/>
              </a:rPr>
              <a:t>, </a:t>
            </a:r>
            <a:r>
              <a:rPr kumimoji="1" lang="ja-JP" altLang="en-US" dirty="0">
                <a:latin typeface="ＭＳ Ｐゴシック" panose="020B0600070205080204" pitchFamily="50" charset="-128"/>
                <a:ea typeface="ＭＳ Ｐゴシック" panose="020B0600070205080204" pitchFamily="50" charset="-128"/>
              </a:rPr>
              <a:t>センサ装着中の指に触れない。</a:t>
            </a:r>
            <a:br>
              <a:rPr kumimoji="1" lang="en-US" altLang="ja-JP" dirty="0">
                <a:latin typeface="ＭＳ Ｐゴシック" panose="020B0600070205080204" pitchFamily="50" charset="-128"/>
                <a:ea typeface="ＭＳ Ｐゴシック" panose="020B0600070205080204" pitchFamily="50" charset="-128"/>
              </a:rPr>
            </a:br>
            <a:r>
              <a:rPr kumimoji="1" lang="ja-JP" altLang="en-US" dirty="0">
                <a:latin typeface="ＭＳ Ｐゴシック" panose="020B0600070205080204" pitchFamily="50" charset="-128"/>
                <a:ea typeface="ＭＳ Ｐゴシック" panose="020B0600070205080204" pitchFamily="50" charset="-128"/>
              </a:rPr>
              <a:t>＊計算課題：</a:t>
            </a:r>
            <a:r>
              <a:rPr kumimoji="1" lang="en-US" altLang="ja-JP" dirty="0">
                <a:latin typeface="ＭＳ Ｐゴシック" panose="020B0600070205080204" pitchFamily="50" charset="-128"/>
                <a:ea typeface="ＭＳ Ｐゴシック" panose="020B0600070205080204" pitchFamily="50" charset="-128"/>
              </a:rPr>
              <a:t>1</a:t>
            </a:r>
            <a:r>
              <a:rPr kumimoji="1" lang="ja-JP" altLang="en-US" dirty="0">
                <a:latin typeface="ＭＳ Ｐゴシック" panose="020B0600070205080204" pitchFamily="50" charset="-128"/>
                <a:ea typeface="ＭＳ Ｐゴシック" panose="020B0600070205080204" pitchFamily="50" charset="-128"/>
              </a:rPr>
              <a:t>ブロッグ解き終わるごとにドミノを一つ並べる。</a:t>
            </a:r>
          </a:p>
        </p:txBody>
      </p:sp>
    </p:spTree>
    <p:extLst>
      <p:ext uri="{BB962C8B-B14F-4D97-AF65-F5344CB8AC3E}">
        <p14:creationId xmlns:p14="http://schemas.microsoft.com/office/powerpoint/2010/main" val="409145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09F4A48-02DD-B8F9-01AE-673CC4CCDD0A}"/>
              </a:ext>
            </a:extLst>
          </p:cNvPr>
          <p:cNvSpPr txBox="1"/>
          <p:nvPr/>
        </p:nvSpPr>
        <p:spPr>
          <a:xfrm>
            <a:off x="3491948" y="3105834"/>
            <a:ext cx="5208104" cy="646331"/>
          </a:xfrm>
          <a:prstGeom prst="rect">
            <a:avLst/>
          </a:prstGeom>
          <a:noFill/>
        </p:spPr>
        <p:txBody>
          <a:bodyPr wrap="square" rtlCol="0">
            <a:spAutoFit/>
          </a:bodyPr>
          <a:lstStyle/>
          <a:p>
            <a:pPr algn="ctr"/>
            <a:r>
              <a:rPr kumimoji="1" lang="ja-JP" altLang="en-US" sz="3600" dirty="0">
                <a:latin typeface="ＭＳ Ｐゴシック" panose="020B0600070205080204" pitchFamily="50" charset="-128"/>
                <a:ea typeface="ＭＳ Ｐゴシック" panose="020B0600070205080204" pitchFamily="50" charset="-128"/>
              </a:rPr>
              <a:t>ディスカッション</a:t>
            </a:r>
          </a:p>
        </p:txBody>
      </p:sp>
    </p:spTree>
    <p:extLst>
      <p:ext uri="{BB962C8B-B14F-4D97-AF65-F5344CB8AC3E}">
        <p14:creationId xmlns:p14="http://schemas.microsoft.com/office/powerpoint/2010/main" val="31811696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09F4A48-02DD-B8F9-01AE-673CC4CCDD0A}"/>
              </a:ext>
            </a:extLst>
          </p:cNvPr>
          <p:cNvSpPr txBox="1"/>
          <p:nvPr/>
        </p:nvSpPr>
        <p:spPr>
          <a:xfrm>
            <a:off x="2983948" y="3105834"/>
            <a:ext cx="6795052" cy="646331"/>
          </a:xfrm>
          <a:prstGeom prst="rect">
            <a:avLst/>
          </a:prstGeom>
          <a:noFill/>
        </p:spPr>
        <p:txBody>
          <a:bodyPr wrap="square" rtlCol="0">
            <a:spAutoFit/>
          </a:bodyPr>
          <a:lstStyle/>
          <a:p>
            <a:r>
              <a:rPr kumimoji="1" lang="ja-JP" altLang="en-US" sz="3600" dirty="0">
                <a:latin typeface="ＭＳ Ｐゴシック" panose="020B0600070205080204" pitchFamily="50" charset="-128"/>
                <a:ea typeface="ＭＳ Ｐゴシック" panose="020B0600070205080204" pitchFamily="50" charset="-128"/>
              </a:rPr>
              <a:t>ご清聴ありがとうございました。</a:t>
            </a:r>
          </a:p>
        </p:txBody>
      </p:sp>
    </p:spTree>
    <p:extLst>
      <p:ext uri="{BB962C8B-B14F-4D97-AF65-F5344CB8AC3E}">
        <p14:creationId xmlns:p14="http://schemas.microsoft.com/office/powerpoint/2010/main" val="3586692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6D267AE-2643-F391-00BB-7992E0AB8B8E}"/>
              </a:ext>
            </a:extLst>
          </p:cNvPr>
          <p:cNvSpPr txBox="1"/>
          <p:nvPr/>
        </p:nvSpPr>
        <p:spPr>
          <a:xfrm>
            <a:off x="3924300" y="2679868"/>
            <a:ext cx="5918200" cy="1015663"/>
          </a:xfrm>
          <a:prstGeom prst="rect">
            <a:avLst/>
          </a:prstGeom>
          <a:noFill/>
        </p:spPr>
        <p:txBody>
          <a:bodyPr wrap="square" rtlCol="0">
            <a:spAutoFit/>
          </a:bodyPr>
          <a:lstStyle/>
          <a:p>
            <a:r>
              <a:rPr kumimoji="1" lang="ja-JP" altLang="en-US" sz="6000" dirty="0">
                <a:latin typeface="Century" panose="02040604050505020304" pitchFamily="18" charset="0"/>
              </a:rPr>
              <a:t>心拍数 </a:t>
            </a:r>
            <a:r>
              <a:rPr kumimoji="1" lang="en-US" altLang="ja-JP" sz="6000" dirty="0">
                <a:latin typeface="Century" panose="02040604050505020304" pitchFamily="18" charset="0"/>
              </a:rPr>
              <a:t>(HR)</a:t>
            </a:r>
            <a:endParaRPr kumimoji="1" lang="ja-JP" altLang="en-US" sz="6000" dirty="0">
              <a:latin typeface="Century" panose="02040604050505020304" pitchFamily="18" charset="0"/>
            </a:endParaRPr>
          </a:p>
        </p:txBody>
      </p:sp>
    </p:spTree>
    <p:extLst>
      <p:ext uri="{BB962C8B-B14F-4D97-AF65-F5344CB8AC3E}">
        <p14:creationId xmlns:p14="http://schemas.microsoft.com/office/powerpoint/2010/main" val="239456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194F897-B583-CC1B-AB54-8DB26D3CA1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0" y="146510"/>
            <a:ext cx="10260616" cy="6711489"/>
          </a:xfrm>
          <a:prstGeom prst="rect">
            <a:avLst/>
          </a:prstGeom>
        </p:spPr>
      </p:pic>
    </p:spTree>
    <p:extLst>
      <p:ext uri="{BB962C8B-B14F-4D97-AF65-F5344CB8AC3E}">
        <p14:creationId xmlns:p14="http://schemas.microsoft.com/office/powerpoint/2010/main" val="2400464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0CDA922-1A0E-07C5-652A-26876745DD99}"/>
              </a:ext>
            </a:extLst>
          </p:cNvPr>
          <p:cNvPicPr>
            <a:picLocks noChangeAspect="1"/>
          </p:cNvPicPr>
          <p:nvPr/>
        </p:nvPicPr>
        <p:blipFill rotWithShape="1">
          <a:blip r:embed="rId3"/>
          <a:srcRect l="1070"/>
          <a:stretch/>
        </p:blipFill>
        <p:spPr>
          <a:xfrm>
            <a:off x="1041400" y="0"/>
            <a:ext cx="9969500" cy="6858000"/>
          </a:xfrm>
          <a:prstGeom prst="rect">
            <a:avLst/>
          </a:prstGeom>
        </p:spPr>
      </p:pic>
    </p:spTree>
    <p:extLst>
      <p:ext uri="{BB962C8B-B14F-4D97-AF65-F5344CB8AC3E}">
        <p14:creationId xmlns:p14="http://schemas.microsoft.com/office/powerpoint/2010/main" val="2652747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20FE27E-D7B0-AF0D-8005-40633C555F99}"/>
              </a:ext>
            </a:extLst>
          </p:cNvPr>
          <p:cNvPicPr>
            <a:picLocks noChangeAspect="1"/>
          </p:cNvPicPr>
          <p:nvPr/>
        </p:nvPicPr>
        <p:blipFill rotWithShape="1">
          <a:blip r:embed="rId3">
            <a:extLst>
              <a:ext uri="{28A0092B-C50C-407E-A947-70E740481C1C}">
                <a14:useLocalDpi xmlns:a14="http://schemas.microsoft.com/office/drawing/2010/main" val="0"/>
              </a:ext>
            </a:extLst>
          </a:blip>
          <a:srcRect r="7081"/>
          <a:stretch/>
        </p:blipFill>
        <p:spPr>
          <a:xfrm>
            <a:off x="3177651" y="539207"/>
            <a:ext cx="8921584" cy="6200356"/>
          </a:xfrm>
          <a:prstGeom prst="rect">
            <a:avLst/>
          </a:prstGeom>
        </p:spPr>
      </p:pic>
      <p:pic>
        <p:nvPicPr>
          <p:cNvPr id="3" name="図 2">
            <a:extLst>
              <a:ext uri="{FF2B5EF4-FFF2-40B4-BE49-F238E27FC236}">
                <a16:creationId xmlns:a16="http://schemas.microsoft.com/office/drawing/2014/main" id="{3B5CE0A5-ED8E-0C19-CFE5-8DD8A27163F5}"/>
              </a:ext>
            </a:extLst>
          </p:cNvPr>
          <p:cNvPicPr>
            <a:picLocks noChangeAspect="1"/>
          </p:cNvPicPr>
          <p:nvPr/>
        </p:nvPicPr>
        <p:blipFill rotWithShape="1">
          <a:blip r:embed="rId4">
            <a:extLst>
              <a:ext uri="{28A0092B-C50C-407E-A947-70E740481C1C}">
                <a14:useLocalDpi xmlns:a14="http://schemas.microsoft.com/office/drawing/2010/main" val="0"/>
              </a:ext>
            </a:extLst>
          </a:blip>
          <a:srcRect l="18948" t="18270" r="21160" b="23055"/>
          <a:stretch/>
        </p:blipFill>
        <p:spPr>
          <a:xfrm>
            <a:off x="92765" y="1964634"/>
            <a:ext cx="4323718" cy="2928732"/>
          </a:xfrm>
          <a:prstGeom prst="rect">
            <a:avLst/>
          </a:prstGeom>
        </p:spPr>
      </p:pic>
    </p:spTree>
    <p:extLst>
      <p:ext uri="{BB962C8B-B14F-4D97-AF65-F5344CB8AC3E}">
        <p14:creationId xmlns:p14="http://schemas.microsoft.com/office/powerpoint/2010/main" val="551777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B6D334F-85F3-AAD6-42E5-E6BB983EC0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3025" y="229194"/>
            <a:ext cx="9132916" cy="6399611"/>
          </a:xfrm>
          <a:prstGeom prst="rect">
            <a:avLst/>
          </a:prstGeom>
        </p:spPr>
      </p:pic>
    </p:spTree>
    <p:extLst>
      <p:ext uri="{BB962C8B-B14F-4D97-AF65-F5344CB8AC3E}">
        <p14:creationId xmlns:p14="http://schemas.microsoft.com/office/powerpoint/2010/main" val="118093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9BBC1C3-79E9-109E-1BAA-223C129A7BA1}"/>
              </a:ext>
            </a:extLst>
          </p:cNvPr>
          <p:cNvSpPr txBox="1"/>
          <p:nvPr/>
        </p:nvSpPr>
        <p:spPr>
          <a:xfrm>
            <a:off x="469900" y="304800"/>
            <a:ext cx="5080000" cy="461665"/>
          </a:xfrm>
          <a:prstGeom prst="rect">
            <a:avLst/>
          </a:prstGeom>
          <a:noFill/>
        </p:spPr>
        <p:txBody>
          <a:bodyPr wrap="square" rtlCol="0">
            <a:spAutoFit/>
          </a:bodyPr>
          <a:lstStyle/>
          <a:p>
            <a:r>
              <a:rPr kumimoji="1" lang="en-US" altLang="ja-JP" sz="2400" dirty="0">
                <a:latin typeface="ＭＳ Ｐゴシック" panose="020B0600070205080204" pitchFamily="50" charset="-128"/>
                <a:ea typeface="ＭＳ Ｐゴシック" panose="020B0600070205080204" pitchFamily="50" charset="-128"/>
              </a:rPr>
              <a:t>CM</a:t>
            </a:r>
            <a:r>
              <a:rPr kumimoji="1" lang="ja-JP" altLang="en-US" sz="2400" dirty="0">
                <a:latin typeface="ＭＳ Ｐゴシック" panose="020B0600070205080204" pitchFamily="50" charset="-128"/>
                <a:ea typeface="ＭＳ Ｐゴシック" panose="020B0600070205080204" pitchFamily="50" charset="-128"/>
              </a:rPr>
              <a:t>視聴時の生体反応の検討</a:t>
            </a:r>
          </a:p>
        </p:txBody>
      </p:sp>
      <p:pic>
        <p:nvPicPr>
          <p:cNvPr id="4" name="オンライン メディア 3" title="第3弾 佐藤健 佐々木希 CM ロッテ フィッツ Fit's">
            <a:hlinkClick r:id="" action="ppaction://media"/>
            <a:extLst>
              <a:ext uri="{FF2B5EF4-FFF2-40B4-BE49-F238E27FC236}">
                <a16:creationId xmlns:a16="http://schemas.microsoft.com/office/drawing/2014/main" id="{19195FBA-13CF-5E45-B185-81EF3C5DD9CB}"/>
              </a:ext>
            </a:extLst>
          </p:cNvPr>
          <p:cNvPicPr>
            <a:picLocks noRot="1" noChangeAspect="1"/>
          </p:cNvPicPr>
          <p:nvPr>
            <a:videoFile r:link="rId1"/>
          </p:nvPr>
        </p:nvPicPr>
        <p:blipFill>
          <a:blip r:embed="rId4"/>
          <a:stretch>
            <a:fillRect/>
          </a:stretch>
        </p:blipFill>
        <p:spPr>
          <a:xfrm>
            <a:off x="215900" y="1470025"/>
            <a:ext cx="7490752" cy="4232275"/>
          </a:xfrm>
          <a:prstGeom prst="rect">
            <a:avLst/>
          </a:prstGeom>
        </p:spPr>
      </p:pic>
      <p:pic>
        <p:nvPicPr>
          <p:cNvPr id="6" name="図 5">
            <a:extLst>
              <a:ext uri="{FF2B5EF4-FFF2-40B4-BE49-F238E27FC236}">
                <a16:creationId xmlns:a16="http://schemas.microsoft.com/office/drawing/2014/main" id="{6D389B2C-E41D-5CD8-2DB0-D1E28BA450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6400" y="1293019"/>
            <a:ext cx="3797300" cy="2135981"/>
          </a:xfrm>
          <a:prstGeom prst="rect">
            <a:avLst/>
          </a:prstGeom>
        </p:spPr>
      </p:pic>
      <p:pic>
        <p:nvPicPr>
          <p:cNvPr id="8" name="図 7">
            <a:extLst>
              <a:ext uri="{FF2B5EF4-FFF2-40B4-BE49-F238E27FC236}">
                <a16:creationId xmlns:a16="http://schemas.microsoft.com/office/drawing/2014/main" id="{EB9C5F2C-2563-84EF-AA6F-69AD066957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6400" y="4163218"/>
            <a:ext cx="3797300" cy="2135981"/>
          </a:xfrm>
          <a:prstGeom prst="rect">
            <a:avLst/>
          </a:prstGeom>
        </p:spPr>
      </p:pic>
    </p:spTree>
    <p:extLst>
      <p:ext uri="{BB962C8B-B14F-4D97-AF65-F5344CB8AC3E}">
        <p14:creationId xmlns:p14="http://schemas.microsoft.com/office/powerpoint/2010/main" val="226316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582</TotalTime>
  <Words>3884</Words>
  <Application>Microsoft Office PowerPoint</Application>
  <PresentationFormat>ワイド画面</PresentationFormat>
  <Paragraphs>278</Paragraphs>
  <Slides>32</Slides>
  <Notes>26</Notes>
  <HiddenSlides>0</HiddenSlides>
  <MMClips>2</MMClips>
  <ScaleCrop>false</ScaleCrop>
  <HeadingPairs>
    <vt:vector size="8" baseType="variant">
      <vt:variant>
        <vt:lpstr>使用されているフォント</vt:lpstr>
      </vt:variant>
      <vt:variant>
        <vt:i4>7</vt:i4>
      </vt:variant>
      <vt:variant>
        <vt:lpstr>テーマ</vt:lpstr>
      </vt:variant>
      <vt:variant>
        <vt:i4>1</vt:i4>
      </vt:variant>
      <vt:variant>
        <vt:lpstr>埋め込まれた OLE サーバー</vt:lpstr>
      </vt:variant>
      <vt:variant>
        <vt:i4>1</vt:i4>
      </vt:variant>
      <vt:variant>
        <vt:lpstr>スライド タイトル</vt:lpstr>
      </vt:variant>
      <vt:variant>
        <vt:i4>32</vt:i4>
      </vt:variant>
    </vt:vector>
  </HeadingPairs>
  <TitlesOfParts>
    <vt:vector size="41" baseType="lpstr">
      <vt:lpstr>ＭＳ Ｐゴシック</vt:lpstr>
      <vt:lpstr>ＭＳ 明朝</vt:lpstr>
      <vt:lpstr>游ゴシック</vt:lpstr>
      <vt:lpstr>游ゴシック Light</vt:lpstr>
      <vt:lpstr>游明朝</vt:lpstr>
      <vt:lpstr>Arial</vt:lpstr>
      <vt:lpstr>Century</vt:lpstr>
      <vt:lpstr>Office テーマ</vt:lpstr>
      <vt:lpstr>Image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A o</dc:creator>
  <cp:lastModifiedBy>Nn50gmp@gmail.com</cp:lastModifiedBy>
  <cp:revision>76</cp:revision>
  <dcterms:created xsi:type="dcterms:W3CDTF">2023-11-15T11:48:07Z</dcterms:created>
  <dcterms:modified xsi:type="dcterms:W3CDTF">2023-11-15T23:20:01Z</dcterms:modified>
</cp:coreProperties>
</file>