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84" r:id="rId2"/>
    <p:sldId id="276" r:id="rId3"/>
    <p:sldId id="291" r:id="rId4"/>
    <p:sldId id="294" r:id="rId5"/>
    <p:sldId id="286" r:id="rId6"/>
    <p:sldId id="292" r:id="rId7"/>
    <p:sldId id="290" r:id="rId8"/>
    <p:sldId id="289" r:id="rId9"/>
    <p:sldId id="287" r:id="rId10"/>
    <p:sldId id="281" r:id="rId11"/>
    <p:sldId id="282" r:id="rId12"/>
    <p:sldId id="293" r:id="rId1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9" autoAdjust="0"/>
    <p:restoredTop sz="88242" autoAdjust="0"/>
  </p:normalViewPr>
  <p:slideViewPr>
    <p:cSldViewPr snapToGrid="0">
      <p:cViewPr varScale="1">
        <p:scale>
          <a:sx n="52" d="100"/>
          <a:sy n="52" d="100"/>
        </p:scale>
        <p:origin x="90"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EE8B6-F50C-472A-B88A-60BB6AE0F188}" type="datetimeFigureOut">
              <a:rPr kumimoji="1" lang="ja-JP" altLang="en-US" smtClean="0"/>
              <a:t>2023/6/2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1012F2-A441-4F89-A290-E9C340167FE9}" type="slidenum">
              <a:rPr kumimoji="1" lang="ja-JP" altLang="en-US" smtClean="0"/>
              <a:t>‹#›</a:t>
            </a:fld>
            <a:endParaRPr kumimoji="1" lang="ja-JP" altLang="en-US"/>
          </a:p>
        </p:txBody>
      </p:sp>
    </p:spTree>
    <p:extLst>
      <p:ext uri="{BB962C8B-B14F-4D97-AF65-F5344CB8AC3E}">
        <p14:creationId xmlns:p14="http://schemas.microsoft.com/office/powerpoint/2010/main" val="23728114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BF</a:t>
            </a:r>
            <a:r>
              <a:rPr kumimoji="1" lang="ja-JP" altLang="en-US" dirty="0"/>
              <a:t>：脳波や血圧など通常では知覚できない生体情報を光や音などに変換して</a:t>
            </a:r>
            <a:r>
              <a:rPr kumimoji="1" lang="en-US" altLang="ja-JP" dirty="0"/>
              <a:t>FB</a:t>
            </a:r>
            <a:r>
              <a:rPr kumimoji="1" lang="ja-JP" altLang="en-US" dirty="0"/>
              <a:t>することで、自己調整を促す方法。</a:t>
            </a:r>
            <a:endParaRPr kumimoji="1" lang="en-US" altLang="ja-JP" dirty="0"/>
          </a:p>
          <a:p>
            <a:endParaRPr kumimoji="1" lang="en-US" altLang="ja-JP" dirty="0"/>
          </a:p>
          <a:p>
            <a:r>
              <a:rPr kumimoji="1" lang="ja-JP" altLang="en-US" dirty="0"/>
              <a:t>今回計測する皮膚温は、心理的・生理的にストレスやリラクゼーションの度合いを測定する指標として用いられています。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261012F2-A441-4F89-A290-E9C340167FE9}" type="slidenum">
              <a:rPr kumimoji="1" lang="ja-JP" altLang="en-US" smtClean="0"/>
              <a:t>6</a:t>
            </a:fld>
            <a:endParaRPr kumimoji="1" lang="ja-JP" altLang="en-US"/>
          </a:p>
        </p:txBody>
      </p:sp>
    </p:spTree>
    <p:extLst>
      <p:ext uri="{BB962C8B-B14F-4D97-AF65-F5344CB8AC3E}">
        <p14:creationId xmlns:p14="http://schemas.microsoft.com/office/powerpoint/2010/main" val="2996795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131E2F-B156-00CB-2AD5-E5F7B73D048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06B1FC3-83F7-1592-80D2-0468BF4952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8231405-AD18-0DEE-490F-8B93F865CD28}"/>
              </a:ext>
            </a:extLst>
          </p:cNvPr>
          <p:cNvSpPr>
            <a:spLocks noGrp="1"/>
          </p:cNvSpPr>
          <p:nvPr>
            <p:ph type="dt" sz="half" idx="10"/>
          </p:nvPr>
        </p:nvSpPr>
        <p:spPr/>
        <p:txBody>
          <a:bodyPr/>
          <a:lstStyle/>
          <a:p>
            <a:fld id="{F9FFE808-767E-4422-840B-FE98A97AA718}" type="datetimeFigureOut">
              <a:rPr kumimoji="1" lang="ja-JP" altLang="en-US" smtClean="0"/>
              <a:t>2023/6/2</a:t>
            </a:fld>
            <a:endParaRPr kumimoji="1" lang="ja-JP" altLang="en-US"/>
          </a:p>
        </p:txBody>
      </p:sp>
      <p:sp>
        <p:nvSpPr>
          <p:cNvPr id="5" name="フッター プレースホルダー 4">
            <a:extLst>
              <a:ext uri="{FF2B5EF4-FFF2-40B4-BE49-F238E27FC236}">
                <a16:creationId xmlns:a16="http://schemas.microsoft.com/office/drawing/2014/main" id="{E8512160-4177-682A-9C94-77CC8A8E83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F9AE2F-B410-FC84-AE47-2EB81A225DDE}"/>
              </a:ext>
            </a:extLst>
          </p:cNvPr>
          <p:cNvSpPr>
            <a:spLocks noGrp="1"/>
          </p:cNvSpPr>
          <p:nvPr>
            <p:ph type="sldNum" sz="quarter" idx="12"/>
          </p:nvPr>
        </p:nvSpPr>
        <p:spPr/>
        <p:txBody>
          <a:bodyPr/>
          <a:lstStyle/>
          <a:p>
            <a:fld id="{85F6756E-1139-4728-96C3-1AD11C42D45B}" type="slidenum">
              <a:rPr kumimoji="1" lang="ja-JP" altLang="en-US" smtClean="0"/>
              <a:t>‹#›</a:t>
            </a:fld>
            <a:endParaRPr kumimoji="1" lang="ja-JP" altLang="en-US"/>
          </a:p>
        </p:txBody>
      </p:sp>
    </p:spTree>
    <p:extLst>
      <p:ext uri="{BB962C8B-B14F-4D97-AF65-F5344CB8AC3E}">
        <p14:creationId xmlns:p14="http://schemas.microsoft.com/office/powerpoint/2010/main" val="1651215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166344-439F-C9DA-BD11-D3D7F4E1215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0C05C03-21B2-8C97-7A37-5A7A47E7481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7D717D5-1ADB-76D9-B398-CFE159A33159}"/>
              </a:ext>
            </a:extLst>
          </p:cNvPr>
          <p:cNvSpPr>
            <a:spLocks noGrp="1"/>
          </p:cNvSpPr>
          <p:nvPr>
            <p:ph type="dt" sz="half" idx="10"/>
          </p:nvPr>
        </p:nvSpPr>
        <p:spPr/>
        <p:txBody>
          <a:bodyPr/>
          <a:lstStyle/>
          <a:p>
            <a:fld id="{F9FFE808-767E-4422-840B-FE98A97AA718}" type="datetimeFigureOut">
              <a:rPr kumimoji="1" lang="ja-JP" altLang="en-US" smtClean="0"/>
              <a:t>2023/6/2</a:t>
            </a:fld>
            <a:endParaRPr kumimoji="1" lang="ja-JP" altLang="en-US"/>
          </a:p>
        </p:txBody>
      </p:sp>
      <p:sp>
        <p:nvSpPr>
          <p:cNvPr id="5" name="フッター プレースホルダー 4">
            <a:extLst>
              <a:ext uri="{FF2B5EF4-FFF2-40B4-BE49-F238E27FC236}">
                <a16:creationId xmlns:a16="http://schemas.microsoft.com/office/drawing/2014/main" id="{F97379FC-79C6-0DC9-5E44-0EEEDA811E3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6B4BB76-28EC-EE68-EF10-32B325043DF7}"/>
              </a:ext>
            </a:extLst>
          </p:cNvPr>
          <p:cNvSpPr>
            <a:spLocks noGrp="1"/>
          </p:cNvSpPr>
          <p:nvPr>
            <p:ph type="sldNum" sz="quarter" idx="12"/>
          </p:nvPr>
        </p:nvSpPr>
        <p:spPr/>
        <p:txBody>
          <a:bodyPr/>
          <a:lstStyle/>
          <a:p>
            <a:fld id="{85F6756E-1139-4728-96C3-1AD11C42D45B}" type="slidenum">
              <a:rPr kumimoji="1" lang="ja-JP" altLang="en-US" smtClean="0"/>
              <a:t>‹#›</a:t>
            </a:fld>
            <a:endParaRPr kumimoji="1" lang="ja-JP" altLang="en-US"/>
          </a:p>
        </p:txBody>
      </p:sp>
    </p:spTree>
    <p:extLst>
      <p:ext uri="{BB962C8B-B14F-4D97-AF65-F5344CB8AC3E}">
        <p14:creationId xmlns:p14="http://schemas.microsoft.com/office/powerpoint/2010/main" val="4131886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E2F2E46-2037-16CC-F52D-7050A54A7A8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F895A90-6BB1-3486-B602-7BCECD23821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9CE1465-9A77-825E-CBE5-942FBD10EE09}"/>
              </a:ext>
            </a:extLst>
          </p:cNvPr>
          <p:cNvSpPr>
            <a:spLocks noGrp="1"/>
          </p:cNvSpPr>
          <p:nvPr>
            <p:ph type="dt" sz="half" idx="10"/>
          </p:nvPr>
        </p:nvSpPr>
        <p:spPr/>
        <p:txBody>
          <a:bodyPr/>
          <a:lstStyle/>
          <a:p>
            <a:fld id="{F9FFE808-767E-4422-840B-FE98A97AA718}" type="datetimeFigureOut">
              <a:rPr kumimoji="1" lang="ja-JP" altLang="en-US" smtClean="0"/>
              <a:t>2023/6/2</a:t>
            </a:fld>
            <a:endParaRPr kumimoji="1" lang="ja-JP" altLang="en-US"/>
          </a:p>
        </p:txBody>
      </p:sp>
      <p:sp>
        <p:nvSpPr>
          <p:cNvPr id="5" name="フッター プレースホルダー 4">
            <a:extLst>
              <a:ext uri="{FF2B5EF4-FFF2-40B4-BE49-F238E27FC236}">
                <a16:creationId xmlns:a16="http://schemas.microsoft.com/office/drawing/2014/main" id="{1BD1B5D0-124E-CC32-61F7-6F7E24642F4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BBC040-21ED-4D26-53AE-79583826A13A}"/>
              </a:ext>
            </a:extLst>
          </p:cNvPr>
          <p:cNvSpPr>
            <a:spLocks noGrp="1"/>
          </p:cNvSpPr>
          <p:nvPr>
            <p:ph type="sldNum" sz="quarter" idx="12"/>
          </p:nvPr>
        </p:nvSpPr>
        <p:spPr/>
        <p:txBody>
          <a:bodyPr/>
          <a:lstStyle/>
          <a:p>
            <a:fld id="{85F6756E-1139-4728-96C3-1AD11C42D45B}" type="slidenum">
              <a:rPr kumimoji="1" lang="ja-JP" altLang="en-US" smtClean="0"/>
              <a:t>‹#›</a:t>
            </a:fld>
            <a:endParaRPr kumimoji="1" lang="ja-JP" altLang="en-US"/>
          </a:p>
        </p:txBody>
      </p:sp>
    </p:spTree>
    <p:extLst>
      <p:ext uri="{BB962C8B-B14F-4D97-AF65-F5344CB8AC3E}">
        <p14:creationId xmlns:p14="http://schemas.microsoft.com/office/powerpoint/2010/main" val="3827551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E56AC8-7B50-40C1-793C-6B657B7EED7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3BB72E6-3DC7-65BB-3C9B-39A213E491D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13511F1-25B4-BBE6-46FC-38A10FDC13AE}"/>
              </a:ext>
            </a:extLst>
          </p:cNvPr>
          <p:cNvSpPr>
            <a:spLocks noGrp="1"/>
          </p:cNvSpPr>
          <p:nvPr>
            <p:ph type="dt" sz="half" idx="10"/>
          </p:nvPr>
        </p:nvSpPr>
        <p:spPr/>
        <p:txBody>
          <a:bodyPr/>
          <a:lstStyle/>
          <a:p>
            <a:fld id="{F9FFE808-767E-4422-840B-FE98A97AA718}" type="datetimeFigureOut">
              <a:rPr kumimoji="1" lang="ja-JP" altLang="en-US" smtClean="0"/>
              <a:t>2023/6/2</a:t>
            </a:fld>
            <a:endParaRPr kumimoji="1" lang="ja-JP" altLang="en-US"/>
          </a:p>
        </p:txBody>
      </p:sp>
      <p:sp>
        <p:nvSpPr>
          <p:cNvPr id="5" name="フッター プレースホルダー 4">
            <a:extLst>
              <a:ext uri="{FF2B5EF4-FFF2-40B4-BE49-F238E27FC236}">
                <a16:creationId xmlns:a16="http://schemas.microsoft.com/office/drawing/2014/main" id="{334567E3-389F-7970-9D7B-0FF48AC4852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E749B9B-175A-9388-2167-96419ADC6107}"/>
              </a:ext>
            </a:extLst>
          </p:cNvPr>
          <p:cNvSpPr>
            <a:spLocks noGrp="1"/>
          </p:cNvSpPr>
          <p:nvPr>
            <p:ph type="sldNum" sz="quarter" idx="12"/>
          </p:nvPr>
        </p:nvSpPr>
        <p:spPr/>
        <p:txBody>
          <a:bodyPr/>
          <a:lstStyle/>
          <a:p>
            <a:fld id="{85F6756E-1139-4728-96C3-1AD11C42D45B}" type="slidenum">
              <a:rPr kumimoji="1" lang="ja-JP" altLang="en-US" smtClean="0"/>
              <a:t>‹#›</a:t>
            </a:fld>
            <a:endParaRPr kumimoji="1" lang="ja-JP" altLang="en-US"/>
          </a:p>
        </p:txBody>
      </p:sp>
    </p:spTree>
    <p:extLst>
      <p:ext uri="{BB962C8B-B14F-4D97-AF65-F5344CB8AC3E}">
        <p14:creationId xmlns:p14="http://schemas.microsoft.com/office/powerpoint/2010/main" val="3426918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D9476D-F162-E272-FE96-41797569C54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EEE86BC-6A2F-B5AD-47C4-2979079745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4BE5523-EDC0-8684-0C5E-79EE3B64A03E}"/>
              </a:ext>
            </a:extLst>
          </p:cNvPr>
          <p:cNvSpPr>
            <a:spLocks noGrp="1"/>
          </p:cNvSpPr>
          <p:nvPr>
            <p:ph type="dt" sz="half" idx="10"/>
          </p:nvPr>
        </p:nvSpPr>
        <p:spPr/>
        <p:txBody>
          <a:bodyPr/>
          <a:lstStyle/>
          <a:p>
            <a:fld id="{F9FFE808-767E-4422-840B-FE98A97AA718}" type="datetimeFigureOut">
              <a:rPr kumimoji="1" lang="ja-JP" altLang="en-US" smtClean="0"/>
              <a:t>2023/6/2</a:t>
            </a:fld>
            <a:endParaRPr kumimoji="1" lang="ja-JP" altLang="en-US"/>
          </a:p>
        </p:txBody>
      </p:sp>
      <p:sp>
        <p:nvSpPr>
          <p:cNvPr id="5" name="フッター プレースホルダー 4">
            <a:extLst>
              <a:ext uri="{FF2B5EF4-FFF2-40B4-BE49-F238E27FC236}">
                <a16:creationId xmlns:a16="http://schemas.microsoft.com/office/drawing/2014/main" id="{EFCD23D8-ECFF-055A-5F25-EED96801821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9FD20E-146A-87BF-9214-2084D5536EE3}"/>
              </a:ext>
            </a:extLst>
          </p:cNvPr>
          <p:cNvSpPr>
            <a:spLocks noGrp="1"/>
          </p:cNvSpPr>
          <p:nvPr>
            <p:ph type="sldNum" sz="quarter" idx="12"/>
          </p:nvPr>
        </p:nvSpPr>
        <p:spPr/>
        <p:txBody>
          <a:bodyPr/>
          <a:lstStyle/>
          <a:p>
            <a:fld id="{85F6756E-1139-4728-96C3-1AD11C42D45B}" type="slidenum">
              <a:rPr kumimoji="1" lang="ja-JP" altLang="en-US" smtClean="0"/>
              <a:t>‹#›</a:t>
            </a:fld>
            <a:endParaRPr kumimoji="1" lang="ja-JP" altLang="en-US"/>
          </a:p>
        </p:txBody>
      </p:sp>
    </p:spTree>
    <p:extLst>
      <p:ext uri="{BB962C8B-B14F-4D97-AF65-F5344CB8AC3E}">
        <p14:creationId xmlns:p14="http://schemas.microsoft.com/office/powerpoint/2010/main" val="2870033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621BFB-FB39-3C20-2AB4-2151ED0A405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D70C82E-3867-2E03-EF22-9454DF12288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27C378B-BD2D-F4A8-23F0-F554DBFFF82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7BF39FB-0B45-80F0-1693-D7A1B6C33336}"/>
              </a:ext>
            </a:extLst>
          </p:cNvPr>
          <p:cNvSpPr>
            <a:spLocks noGrp="1"/>
          </p:cNvSpPr>
          <p:nvPr>
            <p:ph type="dt" sz="half" idx="10"/>
          </p:nvPr>
        </p:nvSpPr>
        <p:spPr/>
        <p:txBody>
          <a:bodyPr/>
          <a:lstStyle/>
          <a:p>
            <a:fld id="{F9FFE808-767E-4422-840B-FE98A97AA718}" type="datetimeFigureOut">
              <a:rPr kumimoji="1" lang="ja-JP" altLang="en-US" smtClean="0"/>
              <a:t>2023/6/2</a:t>
            </a:fld>
            <a:endParaRPr kumimoji="1" lang="ja-JP" altLang="en-US"/>
          </a:p>
        </p:txBody>
      </p:sp>
      <p:sp>
        <p:nvSpPr>
          <p:cNvPr id="6" name="フッター プレースホルダー 5">
            <a:extLst>
              <a:ext uri="{FF2B5EF4-FFF2-40B4-BE49-F238E27FC236}">
                <a16:creationId xmlns:a16="http://schemas.microsoft.com/office/drawing/2014/main" id="{A16D3B19-A185-FFB0-8676-8D909801B82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25086F1-9FE8-DBE1-DA2E-E4C189D928C5}"/>
              </a:ext>
            </a:extLst>
          </p:cNvPr>
          <p:cNvSpPr>
            <a:spLocks noGrp="1"/>
          </p:cNvSpPr>
          <p:nvPr>
            <p:ph type="sldNum" sz="quarter" idx="12"/>
          </p:nvPr>
        </p:nvSpPr>
        <p:spPr/>
        <p:txBody>
          <a:bodyPr/>
          <a:lstStyle/>
          <a:p>
            <a:fld id="{85F6756E-1139-4728-96C3-1AD11C42D45B}" type="slidenum">
              <a:rPr kumimoji="1" lang="ja-JP" altLang="en-US" smtClean="0"/>
              <a:t>‹#›</a:t>
            </a:fld>
            <a:endParaRPr kumimoji="1" lang="ja-JP" altLang="en-US"/>
          </a:p>
        </p:txBody>
      </p:sp>
    </p:spTree>
    <p:extLst>
      <p:ext uri="{BB962C8B-B14F-4D97-AF65-F5344CB8AC3E}">
        <p14:creationId xmlns:p14="http://schemas.microsoft.com/office/powerpoint/2010/main" val="377023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1DE58F-92CC-D400-4B8B-BB9585CFFFB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D2D47F1-4F5B-372E-FFEA-31D90F009F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3BBAE96-E586-C5D2-CE32-7810D4E84DD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8B89BB5-A038-7B8A-89BF-449DD8446E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D6705E2-7F0D-2A0A-37F5-007E736603F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A7456F9-7536-C29A-86AF-830FC04B697E}"/>
              </a:ext>
            </a:extLst>
          </p:cNvPr>
          <p:cNvSpPr>
            <a:spLocks noGrp="1"/>
          </p:cNvSpPr>
          <p:nvPr>
            <p:ph type="dt" sz="half" idx="10"/>
          </p:nvPr>
        </p:nvSpPr>
        <p:spPr/>
        <p:txBody>
          <a:bodyPr/>
          <a:lstStyle/>
          <a:p>
            <a:fld id="{F9FFE808-767E-4422-840B-FE98A97AA718}" type="datetimeFigureOut">
              <a:rPr kumimoji="1" lang="ja-JP" altLang="en-US" smtClean="0"/>
              <a:t>2023/6/2</a:t>
            </a:fld>
            <a:endParaRPr kumimoji="1" lang="ja-JP" altLang="en-US"/>
          </a:p>
        </p:txBody>
      </p:sp>
      <p:sp>
        <p:nvSpPr>
          <p:cNvPr id="8" name="フッター プレースホルダー 7">
            <a:extLst>
              <a:ext uri="{FF2B5EF4-FFF2-40B4-BE49-F238E27FC236}">
                <a16:creationId xmlns:a16="http://schemas.microsoft.com/office/drawing/2014/main" id="{9F9A72D2-0463-1590-5120-9C494A02E9E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E805850-F7E0-DED6-ABF7-F9A32D92F883}"/>
              </a:ext>
            </a:extLst>
          </p:cNvPr>
          <p:cNvSpPr>
            <a:spLocks noGrp="1"/>
          </p:cNvSpPr>
          <p:nvPr>
            <p:ph type="sldNum" sz="quarter" idx="12"/>
          </p:nvPr>
        </p:nvSpPr>
        <p:spPr/>
        <p:txBody>
          <a:bodyPr/>
          <a:lstStyle/>
          <a:p>
            <a:fld id="{85F6756E-1139-4728-96C3-1AD11C42D45B}" type="slidenum">
              <a:rPr kumimoji="1" lang="ja-JP" altLang="en-US" smtClean="0"/>
              <a:t>‹#›</a:t>
            </a:fld>
            <a:endParaRPr kumimoji="1" lang="ja-JP" altLang="en-US"/>
          </a:p>
        </p:txBody>
      </p:sp>
    </p:spTree>
    <p:extLst>
      <p:ext uri="{BB962C8B-B14F-4D97-AF65-F5344CB8AC3E}">
        <p14:creationId xmlns:p14="http://schemas.microsoft.com/office/powerpoint/2010/main" val="266983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452251-6862-53C9-3F73-759EB093C80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F7C0C52-C070-811E-60CC-01D8B055FBEF}"/>
              </a:ext>
            </a:extLst>
          </p:cNvPr>
          <p:cNvSpPr>
            <a:spLocks noGrp="1"/>
          </p:cNvSpPr>
          <p:nvPr>
            <p:ph type="dt" sz="half" idx="10"/>
          </p:nvPr>
        </p:nvSpPr>
        <p:spPr/>
        <p:txBody>
          <a:bodyPr/>
          <a:lstStyle/>
          <a:p>
            <a:fld id="{F9FFE808-767E-4422-840B-FE98A97AA718}" type="datetimeFigureOut">
              <a:rPr kumimoji="1" lang="ja-JP" altLang="en-US" smtClean="0"/>
              <a:t>2023/6/2</a:t>
            </a:fld>
            <a:endParaRPr kumimoji="1" lang="ja-JP" altLang="en-US"/>
          </a:p>
        </p:txBody>
      </p:sp>
      <p:sp>
        <p:nvSpPr>
          <p:cNvPr id="4" name="フッター プレースホルダー 3">
            <a:extLst>
              <a:ext uri="{FF2B5EF4-FFF2-40B4-BE49-F238E27FC236}">
                <a16:creationId xmlns:a16="http://schemas.microsoft.com/office/drawing/2014/main" id="{A57ACA48-2477-8A3A-8934-9609A72EBDD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A70DC4E-1802-C9D4-2CD3-648C63662B47}"/>
              </a:ext>
            </a:extLst>
          </p:cNvPr>
          <p:cNvSpPr>
            <a:spLocks noGrp="1"/>
          </p:cNvSpPr>
          <p:nvPr>
            <p:ph type="sldNum" sz="quarter" idx="12"/>
          </p:nvPr>
        </p:nvSpPr>
        <p:spPr/>
        <p:txBody>
          <a:bodyPr/>
          <a:lstStyle/>
          <a:p>
            <a:fld id="{85F6756E-1139-4728-96C3-1AD11C42D45B}" type="slidenum">
              <a:rPr kumimoji="1" lang="ja-JP" altLang="en-US" smtClean="0"/>
              <a:t>‹#›</a:t>
            </a:fld>
            <a:endParaRPr kumimoji="1" lang="ja-JP" altLang="en-US"/>
          </a:p>
        </p:txBody>
      </p:sp>
    </p:spTree>
    <p:extLst>
      <p:ext uri="{BB962C8B-B14F-4D97-AF65-F5344CB8AC3E}">
        <p14:creationId xmlns:p14="http://schemas.microsoft.com/office/powerpoint/2010/main" val="227855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9193FD8-08BA-F259-1E6A-CF0EEE4288D7}"/>
              </a:ext>
            </a:extLst>
          </p:cNvPr>
          <p:cNvSpPr>
            <a:spLocks noGrp="1"/>
          </p:cNvSpPr>
          <p:nvPr>
            <p:ph type="dt" sz="half" idx="10"/>
          </p:nvPr>
        </p:nvSpPr>
        <p:spPr/>
        <p:txBody>
          <a:bodyPr/>
          <a:lstStyle/>
          <a:p>
            <a:fld id="{F9FFE808-767E-4422-840B-FE98A97AA718}" type="datetimeFigureOut">
              <a:rPr kumimoji="1" lang="ja-JP" altLang="en-US" smtClean="0"/>
              <a:t>2023/6/2</a:t>
            </a:fld>
            <a:endParaRPr kumimoji="1" lang="ja-JP" altLang="en-US"/>
          </a:p>
        </p:txBody>
      </p:sp>
      <p:sp>
        <p:nvSpPr>
          <p:cNvPr id="3" name="フッター プレースホルダー 2">
            <a:extLst>
              <a:ext uri="{FF2B5EF4-FFF2-40B4-BE49-F238E27FC236}">
                <a16:creationId xmlns:a16="http://schemas.microsoft.com/office/drawing/2014/main" id="{1FF236E6-29CF-9059-C65F-C63989CE324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EB46A86-4D07-47C8-CFB5-5B4E07F35103}"/>
              </a:ext>
            </a:extLst>
          </p:cNvPr>
          <p:cNvSpPr>
            <a:spLocks noGrp="1"/>
          </p:cNvSpPr>
          <p:nvPr>
            <p:ph type="sldNum" sz="quarter" idx="12"/>
          </p:nvPr>
        </p:nvSpPr>
        <p:spPr/>
        <p:txBody>
          <a:bodyPr/>
          <a:lstStyle/>
          <a:p>
            <a:fld id="{85F6756E-1139-4728-96C3-1AD11C42D45B}" type="slidenum">
              <a:rPr kumimoji="1" lang="ja-JP" altLang="en-US" smtClean="0"/>
              <a:t>‹#›</a:t>
            </a:fld>
            <a:endParaRPr kumimoji="1" lang="ja-JP" altLang="en-US"/>
          </a:p>
        </p:txBody>
      </p:sp>
    </p:spTree>
    <p:extLst>
      <p:ext uri="{BB962C8B-B14F-4D97-AF65-F5344CB8AC3E}">
        <p14:creationId xmlns:p14="http://schemas.microsoft.com/office/powerpoint/2010/main" val="3652977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3F6E9C-AE9D-2B3B-3C37-BD722B5E411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5096C6-C9F2-7001-190D-E3E620476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B3B4190-DCC8-901D-8517-3DEF238F9F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05EFC14-3E8D-8850-B4ED-989ECB1C80E6}"/>
              </a:ext>
            </a:extLst>
          </p:cNvPr>
          <p:cNvSpPr>
            <a:spLocks noGrp="1"/>
          </p:cNvSpPr>
          <p:nvPr>
            <p:ph type="dt" sz="half" idx="10"/>
          </p:nvPr>
        </p:nvSpPr>
        <p:spPr/>
        <p:txBody>
          <a:bodyPr/>
          <a:lstStyle/>
          <a:p>
            <a:fld id="{F9FFE808-767E-4422-840B-FE98A97AA718}" type="datetimeFigureOut">
              <a:rPr kumimoji="1" lang="ja-JP" altLang="en-US" smtClean="0"/>
              <a:t>2023/6/2</a:t>
            </a:fld>
            <a:endParaRPr kumimoji="1" lang="ja-JP" altLang="en-US"/>
          </a:p>
        </p:txBody>
      </p:sp>
      <p:sp>
        <p:nvSpPr>
          <p:cNvPr id="6" name="フッター プレースホルダー 5">
            <a:extLst>
              <a:ext uri="{FF2B5EF4-FFF2-40B4-BE49-F238E27FC236}">
                <a16:creationId xmlns:a16="http://schemas.microsoft.com/office/drawing/2014/main" id="{E19E36A4-AEF9-5DB4-EA96-371A9BA7C51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6E77C14-0B0C-9DD1-05EB-B208C6F7E8CF}"/>
              </a:ext>
            </a:extLst>
          </p:cNvPr>
          <p:cNvSpPr>
            <a:spLocks noGrp="1"/>
          </p:cNvSpPr>
          <p:nvPr>
            <p:ph type="sldNum" sz="quarter" idx="12"/>
          </p:nvPr>
        </p:nvSpPr>
        <p:spPr/>
        <p:txBody>
          <a:bodyPr/>
          <a:lstStyle/>
          <a:p>
            <a:fld id="{85F6756E-1139-4728-96C3-1AD11C42D45B}" type="slidenum">
              <a:rPr kumimoji="1" lang="ja-JP" altLang="en-US" smtClean="0"/>
              <a:t>‹#›</a:t>
            </a:fld>
            <a:endParaRPr kumimoji="1" lang="ja-JP" altLang="en-US"/>
          </a:p>
        </p:txBody>
      </p:sp>
    </p:spTree>
    <p:extLst>
      <p:ext uri="{BB962C8B-B14F-4D97-AF65-F5344CB8AC3E}">
        <p14:creationId xmlns:p14="http://schemas.microsoft.com/office/powerpoint/2010/main" val="1217653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5F9E9A-C61D-7E97-E664-5733747CCD6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8AB68E9-0015-C7C0-8AF7-0CDA9C554E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19E331F-AEE9-5A71-C194-98478EDBD8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DE20989-3D04-1557-6814-4879B61AA99B}"/>
              </a:ext>
            </a:extLst>
          </p:cNvPr>
          <p:cNvSpPr>
            <a:spLocks noGrp="1"/>
          </p:cNvSpPr>
          <p:nvPr>
            <p:ph type="dt" sz="half" idx="10"/>
          </p:nvPr>
        </p:nvSpPr>
        <p:spPr/>
        <p:txBody>
          <a:bodyPr/>
          <a:lstStyle/>
          <a:p>
            <a:fld id="{F9FFE808-767E-4422-840B-FE98A97AA718}" type="datetimeFigureOut">
              <a:rPr kumimoji="1" lang="ja-JP" altLang="en-US" smtClean="0"/>
              <a:t>2023/6/2</a:t>
            </a:fld>
            <a:endParaRPr kumimoji="1" lang="ja-JP" altLang="en-US"/>
          </a:p>
        </p:txBody>
      </p:sp>
      <p:sp>
        <p:nvSpPr>
          <p:cNvPr id="6" name="フッター プレースホルダー 5">
            <a:extLst>
              <a:ext uri="{FF2B5EF4-FFF2-40B4-BE49-F238E27FC236}">
                <a16:creationId xmlns:a16="http://schemas.microsoft.com/office/drawing/2014/main" id="{A2563122-937E-1FAD-32AE-404014CF000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6AE94BE-5026-517C-7326-AB2B4B4A02BD}"/>
              </a:ext>
            </a:extLst>
          </p:cNvPr>
          <p:cNvSpPr>
            <a:spLocks noGrp="1"/>
          </p:cNvSpPr>
          <p:nvPr>
            <p:ph type="sldNum" sz="quarter" idx="12"/>
          </p:nvPr>
        </p:nvSpPr>
        <p:spPr/>
        <p:txBody>
          <a:bodyPr/>
          <a:lstStyle/>
          <a:p>
            <a:fld id="{85F6756E-1139-4728-96C3-1AD11C42D45B}" type="slidenum">
              <a:rPr kumimoji="1" lang="ja-JP" altLang="en-US" smtClean="0"/>
              <a:t>‹#›</a:t>
            </a:fld>
            <a:endParaRPr kumimoji="1" lang="ja-JP" altLang="en-US"/>
          </a:p>
        </p:txBody>
      </p:sp>
    </p:spTree>
    <p:extLst>
      <p:ext uri="{BB962C8B-B14F-4D97-AF65-F5344CB8AC3E}">
        <p14:creationId xmlns:p14="http://schemas.microsoft.com/office/powerpoint/2010/main" val="1771078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A8B1229-956E-2152-FE30-D39A2808B3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920AC70-C196-8B80-B3B1-7D1261F3F1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83E9034-CDA0-9FB9-3D6D-56559F5E20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FE808-767E-4422-840B-FE98A97AA718}" type="datetimeFigureOut">
              <a:rPr kumimoji="1" lang="ja-JP" altLang="en-US" smtClean="0"/>
              <a:t>2023/6/2</a:t>
            </a:fld>
            <a:endParaRPr kumimoji="1" lang="ja-JP" altLang="en-US"/>
          </a:p>
        </p:txBody>
      </p:sp>
      <p:sp>
        <p:nvSpPr>
          <p:cNvPr id="5" name="フッター プレースホルダー 4">
            <a:extLst>
              <a:ext uri="{FF2B5EF4-FFF2-40B4-BE49-F238E27FC236}">
                <a16:creationId xmlns:a16="http://schemas.microsoft.com/office/drawing/2014/main" id="{D510854E-7AA8-C60E-43E3-46258AB48F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3F306B1-BE77-853E-4E92-1E40E5EF56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F6756E-1139-4728-96C3-1AD11C42D45B}" type="slidenum">
              <a:rPr kumimoji="1" lang="ja-JP" altLang="en-US" smtClean="0"/>
              <a:t>‹#›</a:t>
            </a:fld>
            <a:endParaRPr kumimoji="1" lang="ja-JP" altLang="en-US"/>
          </a:p>
        </p:txBody>
      </p:sp>
    </p:spTree>
    <p:extLst>
      <p:ext uri="{BB962C8B-B14F-4D97-AF65-F5344CB8AC3E}">
        <p14:creationId xmlns:p14="http://schemas.microsoft.com/office/powerpoint/2010/main" val="3059442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963D00-BECD-32AC-A290-84CD59576CF9}"/>
              </a:ext>
            </a:extLst>
          </p:cNvPr>
          <p:cNvSpPr>
            <a:spLocks noGrp="1"/>
          </p:cNvSpPr>
          <p:nvPr>
            <p:ph type="title"/>
          </p:nvPr>
        </p:nvSpPr>
        <p:spPr>
          <a:xfrm>
            <a:off x="3355706" y="2658416"/>
            <a:ext cx="5480588" cy="1541167"/>
          </a:xfrm>
        </p:spPr>
        <p:txBody>
          <a:bodyPr/>
          <a:lstStyle/>
          <a:p>
            <a:pPr algn="ctr"/>
            <a:r>
              <a:rPr kumimoji="1" lang="ja-JP" altLang="en-US" dirty="0">
                <a:latin typeface="ＭＳ Ｐゴシック" panose="020B0600070205080204" pitchFamily="50" charset="-128"/>
                <a:ea typeface="ＭＳ Ｐゴシック" panose="020B0600070205080204" pitchFamily="50" charset="-128"/>
              </a:rPr>
              <a:t>制御方略</a:t>
            </a:r>
          </a:p>
        </p:txBody>
      </p:sp>
    </p:spTree>
    <p:extLst>
      <p:ext uri="{BB962C8B-B14F-4D97-AF65-F5344CB8AC3E}">
        <p14:creationId xmlns:p14="http://schemas.microsoft.com/office/powerpoint/2010/main" val="1803821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A6805CF4-28BF-3CF6-E1CC-C5BBA0A497C7}"/>
              </a:ext>
            </a:extLst>
          </p:cNvPr>
          <p:cNvGrpSpPr/>
          <p:nvPr/>
        </p:nvGrpSpPr>
        <p:grpSpPr>
          <a:xfrm>
            <a:off x="283221" y="137565"/>
            <a:ext cx="11521710" cy="6657722"/>
            <a:chOff x="97105" y="141006"/>
            <a:chExt cx="11417862" cy="6732574"/>
          </a:xfrm>
        </p:grpSpPr>
        <p:sp>
          <p:nvSpPr>
            <p:cNvPr id="4" name="正方形/長方形 3">
              <a:extLst>
                <a:ext uri="{FF2B5EF4-FFF2-40B4-BE49-F238E27FC236}">
                  <a16:creationId xmlns:a16="http://schemas.microsoft.com/office/drawing/2014/main" id="{D19AA165-D9D4-2AAF-67D2-C50D29237F3F}"/>
                </a:ext>
              </a:extLst>
            </p:cNvPr>
            <p:cNvSpPr/>
            <p:nvPr/>
          </p:nvSpPr>
          <p:spPr>
            <a:xfrm>
              <a:off x="97105" y="141006"/>
              <a:ext cx="11417862" cy="673257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C4369655-D7C6-8471-3E94-BF9E582EAC61}"/>
                </a:ext>
              </a:extLst>
            </p:cNvPr>
            <p:cNvGrpSpPr/>
            <p:nvPr/>
          </p:nvGrpSpPr>
          <p:grpSpPr>
            <a:xfrm>
              <a:off x="218151" y="227778"/>
              <a:ext cx="11072602" cy="6529721"/>
              <a:chOff x="218151" y="227778"/>
              <a:chExt cx="11072602" cy="6529721"/>
            </a:xfrm>
          </p:grpSpPr>
          <p:sp>
            <p:nvSpPr>
              <p:cNvPr id="6" name="テキスト ボックス 5">
                <a:extLst>
                  <a:ext uri="{FF2B5EF4-FFF2-40B4-BE49-F238E27FC236}">
                    <a16:creationId xmlns:a16="http://schemas.microsoft.com/office/drawing/2014/main" id="{7ABE790E-A0E4-CBD7-45DC-669CE267108E}"/>
                  </a:ext>
                </a:extLst>
              </p:cNvPr>
              <p:cNvSpPr txBox="1"/>
              <p:nvPr/>
            </p:nvSpPr>
            <p:spPr>
              <a:xfrm>
                <a:off x="218151" y="227778"/>
                <a:ext cx="1946640" cy="400110"/>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各パーツ機能</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891FEE8B-75FE-80F4-5D79-8DA82F42879B}"/>
                  </a:ext>
                </a:extLst>
              </p:cNvPr>
              <p:cNvSpPr txBox="1"/>
              <p:nvPr/>
            </p:nvSpPr>
            <p:spPr>
              <a:xfrm>
                <a:off x="6027308" y="613992"/>
                <a:ext cx="1302817" cy="369332"/>
              </a:xfrm>
              <a:prstGeom prst="rect">
                <a:avLst/>
              </a:prstGeom>
              <a:noFill/>
            </p:spPr>
            <p:txBody>
              <a:bodyPr wrap="square" rtlCol="0">
                <a:spAutoFit/>
              </a:bodyPr>
              <a:lstStyle/>
              <a:p>
                <a:r>
                  <a:rPr kumimoji="1" lang="ja-JP" altLang="en-US" b="1" dirty="0"/>
                  <a:t>・</a:t>
                </a:r>
                <a:r>
                  <a:rPr kumimoji="1" lang="en-US" altLang="ja-JP" b="1" dirty="0"/>
                  <a:t>LED</a:t>
                </a:r>
                <a:endParaRPr kumimoji="1" lang="ja-JP" altLang="en-US" b="1" dirty="0"/>
              </a:p>
            </p:txBody>
          </p:sp>
          <p:grpSp>
            <p:nvGrpSpPr>
              <p:cNvPr id="8" name="グループ化 7">
                <a:extLst>
                  <a:ext uri="{FF2B5EF4-FFF2-40B4-BE49-F238E27FC236}">
                    <a16:creationId xmlns:a16="http://schemas.microsoft.com/office/drawing/2014/main" id="{157DB7E8-849B-C4AD-5E6E-2086D14B5B73}"/>
                  </a:ext>
                </a:extLst>
              </p:cNvPr>
              <p:cNvGrpSpPr/>
              <p:nvPr/>
            </p:nvGrpSpPr>
            <p:grpSpPr>
              <a:xfrm>
                <a:off x="359596" y="803837"/>
                <a:ext cx="5340449" cy="5913157"/>
                <a:chOff x="5897271" y="957662"/>
                <a:chExt cx="5127793" cy="5526193"/>
              </a:xfrm>
            </p:grpSpPr>
            <p:sp>
              <p:nvSpPr>
                <p:cNvPr id="23" name="テキスト ボックス 22">
                  <a:extLst>
                    <a:ext uri="{FF2B5EF4-FFF2-40B4-BE49-F238E27FC236}">
                      <a16:creationId xmlns:a16="http://schemas.microsoft.com/office/drawing/2014/main" id="{D9BB9026-A6C4-41BE-BFDD-42585C30DF07}"/>
                    </a:ext>
                  </a:extLst>
                </p:cNvPr>
                <p:cNvSpPr txBox="1"/>
                <p:nvPr/>
              </p:nvSpPr>
              <p:spPr>
                <a:xfrm>
                  <a:off x="6096000" y="4026738"/>
                  <a:ext cx="1302817" cy="369332"/>
                </a:xfrm>
                <a:prstGeom prst="rect">
                  <a:avLst/>
                </a:prstGeom>
                <a:noFill/>
              </p:spPr>
              <p:txBody>
                <a:bodyPr wrap="square" rtlCol="0">
                  <a:spAutoFit/>
                </a:bodyPr>
                <a:lstStyle/>
                <a:p>
                  <a:r>
                    <a:rPr kumimoji="1" lang="ja-JP" altLang="en-US" dirty="0"/>
                    <a:t>・</a:t>
                  </a:r>
                  <a:r>
                    <a:rPr lang="ja-JP" altLang="en-US" dirty="0"/>
                    <a:t>モニタ</a:t>
                  </a:r>
                  <a:endParaRPr kumimoji="1" lang="ja-JP" altLang="en-US" dirty="0"/>
                </a:p>
              </p:txBody>
            </p:sp>
            <p:pic>
              <p:nvPicPr>
                <p:cNvPr id="24" name="図 23">
                  <a:extLst>
                    <a:ext uri="{FF2B5EF4-FFF2-40B4-BE49-F238E27FC236}">
                      <a16:creationId xmlns:a16="http://schemas.microsoft.com/office/drawing/2014/main" id="{E9C070D6-98AE-D9D6-18CE-2109E935D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7271" y="957662"/>
                  <a:ext cx="5127793" cy="5526193"/>
                </a:xfrm>
                <a:prstGeom prst="rect">
                  <a:avLst/>
                </a:prstGeom>
              </p:spPr>
            </p:pic>
            <p:sp>
              <p:nvSpPr>
                <p:cNvPr id="25" name="楕円 24">
                  <a:extLst>
                    <a:ext uri="{FF2B5EF4-FFF2-40B4-BE49-F238E27FC236}">
                      <a16:creationId xmlns:a16="http://schemas.microsoft.com/office/drawing/2014/main" id="{28C7AB0B-8E6F-ACEB-13AD-E9EA665CF59E}"/>
                    </a:ext>
                  </a:extLst>
                </p:cNvPr>
                <p:cNvSpPr/>
                <p:nvPr/>
              </p:nvSpPr>
              <p:spPr>
                <a:xfrm>
                  <a:off x="7178467" y="4396070"/>
                  <a:ext cx="1621137" cy="1050983"/>
                </a:xfrm>
                <a:prstGeom prst="ellipse">
                  <a:avLst/>
                </a:prstGeom>
                <a:noFill/>
                <a:ln w="3810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F4DFFFC8-9F5B-E56B-C74D-294D07A76051}"/>
                    </a:ext>
                  </a:extLst>
                </p:cNvPr>
                <p:cNvSpPr txBox="1"/>
                <p:nvPr/>
              </p:nvSpPr>
              <p:spPr>
                <a:xfrm>
                  <a:off x="9309045" y="5729717"/>
                  <a:ext cx="1218662" cy="381541"/>
                </a:xfrm>
                <a:prstGeom prst="rect">
                  <a:avLst/>
                </a:prstGeom>
                <a:noFill/>
              </p:spPr>
              <p:txBody>
                <a:bodyPr wrap="square" rtlCol="0">
                  <a:spAutoFit/>
                </a:bodyPr>
                <a:lstStyle/>
                <a:p>
                  <a:r>
                    <a:rPr kumimoji="1" lang="ja-JP" altLang="en-US" sz="2000" b="1" dirty="0"/>
                    <a:t>モニタ</a:t>
                  </a:r>
                </a:p>
              </p:txBody>
            </p:sp>
            <p:cxnSp>
              <p:nvCxnSpPr>
                <p:cNvPr id="27" name="直線コネクタ 26">
                  <a:extLst>
                    <a:ext uri="{FF2B5EF4-FFF2-40B4-BE49-F238E27FC236}">
                      <a16:creationId xmlns:a16="http://schemas.microsoft.com/office/drawing/2014/main" id="{A8D1E467-5FA5-ED75-4137-B772E37263B7}"/>
                    </a:ext>
                  </a:extLst>
                </p:cNvPr>
                <p:cNvCxnSpPr>
                  <a:cxnSpLocks/>
                </p:cNvCxnSpPr>
                <p:nvPr/>
              </p:nvCxnSpPr>
              <p:spPr>
                <a:xfrm>
                  <a:off x="8617972" y="5293818"/>
                  <a:ext cx="725787" cy="474652"/>
                </a:xfrm>
                <a:prstGeom prst="line">
                  <a:avLst/>
                </a:prstGeom>
                <a:ln w="28575">
                  <a:solidFill>
                    <a:srgbClr val="00B0F0"/>
                  </a:solidFill>
                </a:ln>
              </p:spPr>
              <p:style>
                <a:lnRef idx="1">
                  <a:schemeClr val="dk1"/>
                </a:lnRef>
                <a:fillRef idx="0">
                  <a:schemeClr val="dk1"/>
                </a:fillRef>
                <a:effectRef idx="0">
                  <a:schemeClr val="dk1"/>
                </a:effectRef>
                <a:fontRef idx="minor">
                  <a:schemeClr val="tx1"/>
                </a:fontRef>
              </p:style>
            </p:cxnSp>
            <p:sp>
              <p:nvSpPr>
                <p:cNvPr id="28" name="楕円 27">
                  <a:extLst>
                    <a:ext uri="{FF2B5EF4-FFF2-40B4-BE49-F238E27FC236}">
                      <a16:creationId xmlns:a16="http://schemas.microsoft.com/office/drawing/2014/main" id="{837EC36D-8C25-3F11-8F5B-51731DF5BD2A}"/>
                    </a:ext>
                  </a:extLst>
                </p:cNvPr>
                <p:cNvSpPr/>
                <p:nvPr/>
              </p:nvSpPr>
              <p:spPr>
                <a:xfrm>
                  <a:off x="7776673" y="2307364"/>
                  <a:ext cx="621078" cy="649005"/>
                </a:xfrm>
                <a:prstGeom prst="ellipse">
                  <a:avLst/>
                </a:prstGeom>
                <a:noFill/>
                <a:ln w="38100">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CDC678E3-620D-988F-24FA-31F390E5E8A9}"/>
                    </a:ext>
                  </a:extLst>
                </p:cNvPr>
                <p:cNvSpPr txBox="1"/>
                <p:nvPr/>
              </p:nvSpPr>
              <p:spPr>
                <a:xfrm>
                  <a:off x="6693628" y="1353209"/>
                  <a:ext cx="1784549" cy="381541"/>
                </a:xfrm>
                <a:prstGeom prst="rect">
                  <a:avLst/>
                </a:prstGeom>
                <a:noFill/>
              </p:spPr>
              <p:txBody>
                <a:bodyPr wrap="square" rtlCol="0">
                  <a:spAutoFit/>
                </a:bodyPr>
                <a:lstStyle/>
                <a:p>
                  <a:r>
                    <a:rPr kumimoji="1" lang="en-US" altLang="ja-JP" sz="2000" b="1" dirty="0"/>
                    <a:t>LED</a:t>
                  </a:r>
                  <a:r>
                    <a:rPr lang="en-US" altLang="ja-JP" sz="2000" b="1" dirty="0"/>
                    <a:t>:</a:t>
                  </a:r>
                  <a:r>
                    <a:rPr lang="ja-JP" altLang="en-US" sz="2000" b="1" dirty="0"/>
                    <a:t> 視覚</a:t>
                  </a:r>
                  <a:r>
                    <a:rPr lang="en-US" altLang="ja-JP" sz="2000" b="1" dirty="0"/>
                    <a:t>FB</a:t>
                  </a:r>
                  <a:endParaRPr kumimoji="1" lang="ja-JP" altLang="en-US" sz="2000" b="1" dirty="0"/>
                </a:p>
              </p:txBody>
            </p:sp>
            <p:cxnSp>
              <p:nvCxnSpPr>
                <p:cNvPr id="30" name="直線コネクタ 29">
                  <a:extLst>
                    <a:ext uri="{FF2B5EF4-FFF2-40B4-BE49-F238E27FC236}">
                      <a16:creationId xmlns:a16="http://schemas.microsoft.com/office/drawing/2014/main" id="{2EC396F9-2108-A145-7C03-70EFE5B9FFDC}"/>
                    </a:ext>
                  </a:extLst>
                </p:cNvPr>
                <p:cNvCxnSpPr>
                  <a:cxnSpLocks/>
                  <a:endCxn id="28" idx="1"/>
                </p:cNvCxnSpPr>
                <p:nvPr/>
              </p:nvCxnSpPr>
              <p:spPr>
                <a:xfrm>
                  <a:off x="7471309" y="1734751"/>
                  <a:ext cx="396319" cy="667658"/>
                </a:xfrm>
                <a:prstGeom prst="line">
                  <a:avLst/>
                </a:prstGeom>
                <a:ln w="28575">
                  <a:solidFill>
                    <a:srgbClr val="FFFF00"/>
                  </a:solidFill>
                </a:ln>
              </p:spPr>
              <p:style>
                <a:lnRef idx="1">
                  <a:schemeClr val="dk1"/>
                </a:lnRef>
                <a:fillRef idx="0">
                  <a:schemeClr val="dk1"/>
                </a:fillRef>
                <a:effectRef idx="0">
                  <a:schemeClr val="dk1"/>
                </a:effectRef>
                <a:fontRef idx="minor">
                  <a:schemeClr val="tx1"/>
                </a:fontRef>
              </p:style>
            </p:cxnSp>
          </p:grpSp>
          <p:sp>
            <p:nvSpPr>
              <p:cNvPr id="9" name="テキスト ボックス 8">
                <a:extLst>
                  <a:ext uri="{FF2B5EF4-FFF2-40B4-BE49-F238E27FC236}">
                    <a16:creationId xmlns:a16="http://schemas.microsoft.com/office/drawing/2014/main" id="{847ABCEF-1486-1F50-4C13-2153EE787813}"/>
                  </a:ext>
                </a:extLst>
              </p:cNvPr>
              <p:cNvSpPr txBox="1"/>
              <p:nvPr/>
            </p:nvSpPr>
            <p:spPr>
              <a:xfrm>
                <a:off x="6096000" y="3760415"/>
                <a:ext cx="2522018" cy="369332"/>
              </a:xfrm>
              <a:prstGeom prst="rect">
                <a:avLst/>
              </a:prstGeom>
              <a:noFill/>
            </p:spPr>
            <p:txBody>
              <a:bodyPr wrap="square" rtlCol="0">
                <a:spAutoFit/>
              </a:bodyPr>
              <a:lstStyle/>
              <a:p>
                <a:r>
                  <a:rPr kumimoji="1" lang="ja-JP" altLang="en-US" b="1" dirty="0"/>
                  <a:t>・</a:t>
                </a:r>
                <a:r>
                  <a:rPr lang="ja-JP" altLang="en-US" b="1" dirty="0"/>
                  <a:t>モニタ（電源</a:t>
                </a:r>
                <a:r>
                  <a:rPr lang="en-US" altLang="ja-JP" b="1" dirty="0"/>
                  <a:t>On</a:t>
                </a:r>
                <a:r>
                  <a:rPr lang="ja-JP" altLang="en-US" b="1" dirty="0"/>
                  <a:t>）</a:t>
                </a:r>
                <a:endParaRPr kumimoji="1" lang="ja-JP" altLang="en-US" b="1" dirty="0"/>
              </a:p>
            </p:txBody>
          </p:sp>
          <p:pic>
            <p:nvPicPr>
              <p:cNvPr id="10" name="Picture 6">
                <a:extLst>
                  <a:ext uri="{FF2B5EF4-FFF2-40B4-BE49-F238E27FC236}">
                    <a16:creationId xmlns:a16="http://schemas.microsoft.com/office/drawing/2014/main" id="{4D662465-979D-36E2-E539-A32937F02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408" y="4363821"/>
                <a:ext cx="2077539" cy="12696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0DAE41C9-9D17-08E1-527B-0EE48E32E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4847" y="4366016"/>
                <a:ext cx="2185906" cy="124157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グループ化 11">
                <a:extLst>
                  <a:ext uri="{FF2B5EF4-FFF2-40B4-BE49-F238E27FC236}">
                    <a16:creationId xmlns:a16="http://schemas.microsoft.com/office/drawing/2014/main" id="{5BEB3553-5040-89C3-76CB-207B8FB87EF3}"/>
                  </a:ext>
                </a:extLst>
              </p:cNvPr>
              <p:cNvGrpSpPr/>
              <p:nvPr/>
            </p:nvGrpSpPr>
            <p:grpSpPr>
              <a:xfrm>
                <a:off x="6678716" y="1227082"/>
                <a:ext cx="2038739" cy="1267098"/>
                <a:chOff x="6733698" y="1755030"/>
                <a:chExt cx="2038739" cy="1089271"/>
              </a:xfrm>
            </p:grpSpPr>
            <p:pic>
              <p:nvPicPr>
                <p:cNvPr id="21" name="Picture 2">
                  <a:extLst>
                    <a:ext uri="{FF2B5EF4-FFF2-40B4-BE49-F238E27FC236}">
                      <a16:creationId xmlns:a16="http://schemas.microsoft.com/office/drawing/2014/main" id="{E64D5C79-930E-F4B0-BB5F-E9A672960C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734" t="40254" r="41186" b="39746"/>
                <a:stretch/>
              </p:blipFill>
              <p:spPr bwMode="auto">
                <a:xfrm>
                  <a:off x="6733698" y="1759794"/>
                  <a:ext cx="1005086" cy="10845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776E1BBF-017A-E18D-C54C-E916A3FCE0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444" t="43619" r="39536" b="40381"/>
                <a:stretch/>
              </p:blipFill>
              <p:spPr bwMode="auto">
                <a:xfrm>
                  <a:off x="7755394" y="1755030"/>
                  <a:ext cx="1017043" cy="10892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グループ化 12">
                <a:extLst>
                  <a:ext uri="{FF2B5EF4-FFF2-40B4-BE49-F238E27FC236}">
                    <a16:creationId xmlns:a16="http://schemas.microsoft.com/office/drawing/2014/main" id="{A12209C7-6B06-9E59-ECA8-8FFED0A72B45}"/>
                  </a:ext>
                </a:extLst>
              </p:cNvPr>
              <p:cNvGrpSpPr/>
              <p:nvPr/>
            </p:nvGrpSpPr>
            <p:grpSpPr>
              <a:xfrm>
                <a:off x="9258248" y="1227082"/>
                <a:ext cx="2032504" cy="1267098"/>
                <a:chOff x="9972512" y="1543931"/>
                <a:chExt cx="2032504" cy="1267098"/>
              </a:xfrm>
            </p:grpSpPr>
            <p:pic>
              <p:nvPicPr>
                <p:cNvPr id="19" name="Picture 6">
                  <a:extLst>
                    <a:ext uri="{FF2B5EF4-FFF2-40B4-BE49-F238E27FC236}">
                      <a16:creationId xmlns:a16="http://schemas.microsoft.com/office/drawing/2014/main" id="{3CFF0522-322C-4013-E451-D944A0FC4A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109" t="41397" r="37810" b="38603"/>
                <a:stretch/>
              </p:blipFill>
              <p:spPr bwMode="auto">
                <a:xfrm>
                  <a:off x="10987973" y="1554404"/>
                  <a:ext cx="1017043" cy="12415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62D66D1B-FB92-E24C-C527-BA19005AF75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933" t="41969" r="38575" b="39555"/>
                <a:stretch/>
              </p:blipFill>
              <p:spPr bwMode="auto">
                <a:xfrm>
                  <a:off x="9972512" y="1543931"/>
                  <a:ext cx="966651" cy="126709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テキスト ボックス 13">
                <a:extLst>
                  <a:ext uri="{FF2B5EF4-FFF2-40B4-BE49-F238E27FC236}">
                    <a16:creationId xmlns:a16="http://schemas.microsoft.com/office/drawing/2014/main" id="{8AB6FFD2-42B5-45AF-27E6-D66B4D2E9773}"/>
                  </a:ext>
                </a:extLst>
              </p:cNvPr>
              <p:cNvSpPr txBox="1"/>
              <p:nvPr/>
            </p:nvSpPr>
            <p:spPr>
              <a:xfrm>
                <a:off x="7006746" y="2604376"/>
                <a:ext cx="1387331" cy="369332"/>
              </a:xfrm>
              <a:prstGeom prst="rect">
                <a:avLst/>
              </a:prstGeom>
              <a:noFill/>
            </p:spPr>
            <p:txBody>
              <a:bodyPr wrap="square" rtlCol="0">
                <a:spAutoFit/>
              </a:bodyPr>
              <a:lstStyle/>
              <a:p>
                <a:r>
                  <a:rPr kumimoji="1" lang="ja-JP" altLang="en-US" dirty="0"/>
                  <a:t>（</a:t>
                </a:r>
                <a:r>
                  <a:rPr kumimoji="1" lang="en-US" altLang="ja-JP" dirty="0"/>
                  <a:t>ST</a:t>
                </a:r>
                <a:r>
                  <a:rPr kumimoji="1" lang="ja-JP" altLang="en-US" dirty="0"/>
                  <a:t>上昇）</a:t>
                </a:r>
              </a:p>
            </p:txBody>
          </p:sp>
          <p:sp>
            <p:nvSpPr>
              <p:cNvPr id="15" name="テキスト ボックス 14">
                <a:extLst>
                  <a:ext uri="{FF2B5EF4-FFF2-40B4-BE49-F238E27FC236}">
                    <a16:creationId xmlns:a16="http://schemas.microsoft.com/office/drawing/2014/main" id="{20BDA8FB-A653-2750-8004-8C519CD0C59F}"/>
                  </a:ext>
                </a:extLst>
              </p:cNvPr>
              <p:cNvSpPr txBox="1"/>
              <p:nvPr/>
            </p:nvSpPr>
            <p:spPr>
              <a:xfrm>
                <a:off x="9580043" y="2604376"/>
                <a:ext cx="1387331" cy="369332"/>
              </a:xfrm>
              <a:prstGeom prst="rect">
                <a:avLst/>
              </a:prstGeom>
              <a:noFill/>
            </p:spPr>
            <p:txBody>
              <a:bodyPr wrap="square" rtlCol="0">
                <a:spAutoFit/>
              </a:bodyPr>
              <a:lstStyle/>
              <a:p>
                <a:r>
                  <a:rPr kumimoji="1" lang="ja-JP" altLang="en-US" dirty="0"/>
                  <a:t>（</a:t>
                </a:r>
                <a:r>
                  <a:rPr kumimoji="1" lang="en-US" altLang="ja-JP" dirty="0"/>
                  <a:t>ST</a:t>
                </a:r>
                <a:r>
                  <a:rPr lang="ja-JP" altLang="en-US" dirty="0"/>
                  <a:t>下降</a:t>
                </a:r>
                <a:r>
                  <a:rPr kumimoji="1" lang="ja-JP" altLang="en-US" dirty="0"/>
                  <a:t>）</a:t>
                </a:r>
              </a:p>
            </p:txBody>
          </p:sp>
          <p:sp>
            <p:nvSpPr>
              <p:cNvPr id="16" name="テキスト ボックス 15">
                <a:extLst>
                  <a:ext uri="{FF2B5EF4-FFF2-40B4-BE49-F238E27FC236}">
                    <a16:creationId xmlns:a16="http://schemas.microsoft.com/office/drawing/2014/main" id="{E532AFD0-CA50-7D85-AB7B-507ECC62049F}"/>
                  </a:ext>
                </a:extLst>
              </p:cNvPr>
              <p:cNvSpPr txBox="1"/>
              <p:nvPr/>
            </p:nvSpPr>
            <p:spPr>
              <a:xfrm>
                <a:off x="6581537" y="5766849"/>
                <a:ext cx="2573297" cy="373484"/>
              </a:xfrm>
              <a:prstGeom prst="rect">
                <a:avLst/>
              </a:prstGeom>
              <a:noFill/>
            </p:spPr>
            <p:txBody>
              <a:bodyPr wrap="square" rtlCol="0">
                <a:spAutoFit/>
              </a:bodyPr>
              <a:lstStyle/>
              <a:p>
                <a:r>
                  <a:rPr kumimoji="1" lang="ja-JP" altLang="en-US" dirty="0"/>
                  <a:t>（</a:t>
                </a:r>
                <a:r>
                  <a:rPr lang="ja-JP" altLang="en-US" dirty="0"/>
                  <a:t>数値表示まで待機</a:t>
                </a:r>
                <a:r>
                  <a:rPr kumimoji="1" lang="ja-JP" altLang="en-US" dirty="0"/>
                  <a:t>）</a:t>
                </a:r>
              </a:p>
            </p:txBody>
          </p:sp>
          <p:sp>
            <p:nvSpPr>
              <p:cNvPr id="17" name="テキスト ボックス 16">
                <a:extLst>
                  <a:ext uri="{FF2B5EF4-FFF2-40B4-BE49-F238E27FC236}">
                    <a16:creationId xmlns:a16="http://schemas.microsoft.com/office/drawing/2014/main" id="{E7FD4624-DD53-95FE-F948-79E9DDA92015}"/>
                  </a:ext>
                </a:extLst>
              </p:cNvPr>
              <p:cNvSpPr txBox="1"/>
              <p:nvPr/>
            </p:nvSpPr>
            <p:spPr>
              <a:xfrm>
                <a:off x="9447857" y="5766849"/>
                <a:ext cx="1651702" cy="369332"/>
              </a:xfrm>
              <a:prstGeom prst="rect">
                <a:avLst/>
              </a:prstGeom>
              <a:noFill/>
            </p:spPr>
            <p:txBody>
              <a:bodyPr wrap="square" rtlCol="0">
                <a:spAutoFit/>
              </a:bodyPr>
              <a:lstStyle/>
              <a:p>
                <a:r>
                  <a:rPr kumimoji="1" lang="ja-JP" altLang="en-US" dirty="0"/>
                  <a:t>（電池切れ）</a:t>
                </a:r>
              </a:p>
            </p:txBody>
          </p:sp>
          <p:sp>
            <p:nvSpPr>
              <p:cNvPr id="18" name="テキスト ボックス 17">
                <a:extLst>
                  <a:ext uri="{FF2B5EF4-FFF2-40B4-BE49-F238E27FC236}">
                    <a16:creationId xmlns:a16="http://schemas.microsoft.com/office/drawing/2014/main" id="{C19F875B-14E8-58D4-F773-AE6F36440F86}"/>
                  </a:ext>
                </a:extLst>
              </p:cNvPr>
              <p:cNvSpPr txBox="1"/>
              <p:nvPr/>
            </p:nvSpPr>
            <p:spPr>
              <a:xfrm>
                <a:off x="6516901" y="6415139"/>
                <a:ext cx="4773851" cy="342360"/>
              </a:xfrm>
              <a:prstGeom prst="rect">
                <a:avLst/>
              </a:prstGeom>
              <a:noFill/>
            </p:spPr>
            <p:txBody>
              <a:bodyPr wrap="square" rtlCol="0">
                <a:spAutoFit/>
              </a:bodyPr>
              <a:lstStyle/>
              <a:p>
                <a:r>
                  <a:rPr kumimoji="1" lang="ja-JP" altLang="en-US" sz="1600" dirty="0"/>
                  <a:t>＊対処：</a:t>
                </a:r>
                <a:r>
                  <a:rPr kumimoji="1" lang="en-US" altLang="ja-JP" sz="1600" dirty="0"/>
                  <a:t>Reset</a:t>
                </a:r>
                <a:r>
                  <a:rPr kumimoji="1" lang="ja-JP" altLang="en-US" sz="1600" dirty="0"/>
                  <a:t>ボタン押す</a:t>
                </a:r>
                <a:r>
                  <a:rPr kumimoji="1" lang="en-US" altLang="ja-JP" sz="1600" dirty="0"/>
                  <a:t>, </a:t>
                </a:r>
                <a:r>
                  <a:rPr kumimoji="1" lang="ja-JP" altLang="en-US" sz="1600" dirty="0"/>
                  <a:t>電源入れ直す</a:t>
                </a:r>
                <a:r>
                  <a:rPr kumimoji="1" lang="en-US" altLang="ja-JP" sz="1600" dirty="0"/>
                  <a:t>, </a:t>
                </a:r>
                <a:r>
                  <a:rPr kumimoji="1" lang="ja-JP" altLang="en-US" sz="1600" dirty="0"/>
                  <a:t>電池交換</a:t>
                </a:r>
              </a:p>
            </p:txBody>
          </p:sp>
        </p:grpSp>
      </p:grpSp>
      <p:sp>
        <p:nvSpPr>
          <p:cNvPr id="32" name="楕円 31">
            <a:extLst>
              <a:ext uri="{FF2B5EF4-FFF2-40B4-BE49-F238E27FC236}">
                <a16:creationId xmlns:a16="http://schemas.microsoft.com/office/drawing/2014/main" id="{D70F55EC-887D-6B17-CF35-61F535BBC690}"/>
              </a:ext>
            </a:extLst>
          </p:cNvPr>
          <p:cNvSpPr/>
          <p:nvPr/>
        </p:nvSpPr>
        <p:spPr>
          <a:xfrm>
            <a:off x="1688870" y="2362688"/>
            <a:ext cx="418155" cy="403719"/>
          </a:xfrm>
          <a:prstGeom prst="ellipse">
            <a:avLst/>
          </a:prstGeom>
          <a:noFill/>
          <a:ln w="381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33" name="直線コネクタ 32">
            <a:extLst>
              <a:ext uri="{FF2B5EF4-FFF2-40B4-BE49-F238E27FC236}">
                <a16:creationId xmlns:a16="http://schemas.microsoft.com/office/drawing/2014/main" id="{590F2B5A-06DA-950B-BA0F-089DA05BEA57}"/>
              </a:ext>
            </a:extLst>
          </p:cNvPr>
          <p:cNvCxnSpPr>
            <a:cxnSpLocks/>
          </p:cNvCxnSpPr>
          <p:nvPr/>
        </p:nvCxnSpPr>
        <p:spPr>
          <a:xfrm flipH="1">
            <a:off x="1358630" y="2688395"/>
            <a:ext cx="369127" cy="273312"/>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sp>
        <p:nvSpPr>
          <p:cNvPr id="35" name="テキスト ボックス 34">
            <a:extLst>
              <a:ext uri="{FF2B5EF4-FFF2-40B4-BE49-F238E27FC236}">
                <a16:creationId xmlns:a16="http://schemas.microsoft.com/office/drawing/2014/main" id="{143792C6-AAFA-CE4D-C706-1EC6862535AD}"/>
              </a:ext>
            </a:extLst>
          </p:cNvPr>
          <p:cNvSpPr txBox="1"/>
          <p:nvPr/>
        </p:nvSpPr>
        <p:spPr>
          <a:xfrm>
            <a:off x="864843" y="2961707"/>
            <a:ext cx="987574" cy="403719"/>
          </a:xfrm>
          <a:prstGeom prst="rect">
            <a:avLst/>
          </a:prstGeom>
          <a:noFill/>
        </p:spPr>
        <p:txBody>
          <a:bodyPr wrap="square" rtlCol="0">
            <a:spAutoFit/>
          </a:bodyPr>
          <a:lstStyle/>
          <a:p>
            <a:r>
              <a:rPr kumimoji="1" lang="en-US" altLang="ja-JP" sz="2000" b="1" dirty="0"/>
              <a:t>Reset</a:t>
            </a:r>
            <a:endParaRPr kumimoji="1" lang="ja-JP" altLang="en-US" sz="2000" b="1" dirty="0"/>
          </a:p>
        </p:txBody>
      </p:sp>
    </p:spTree>
    <p:extLst>
      <p:ext uri="{BB962C8B-B14F-4D97-AF65-F5344CB8AC3E}">
        <p14:creationId xmlns:p14="http://schemas.microsoft.com/office/powerpoint/2010/main" val="3647998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19AA165-D9D4-2AAF-67D2-C50D29237F3F}"/>
              </a:ext>
            </a:extLst>
          </p:cNvPr>
          <p:cNvSpPr/>
          <p:nvPr/>
        </p:nvSpPr>
        <p:spPr>
          <a:xfrm>
            <a:off x="283220" y="262550"/>
            <a:ext cx="11640193" cy="630121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8297DE4-C1A2-0E13-C7CF-441A8CE61DFD}"/>
              </a:ext>
            </a:extLst>
          </p:cNvPr>
          <p:cNvSpPr txBox="1"/>
          <p:nvPr/>
        </p:nvSpPr>
        <p:spPr>
          <a:xfrm>
            <a:off x="387069" y="344766"/>
            <a:ext cx="2093388" cy="400110"/>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使用上の注意点</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39" name="テキスト ボックス 38">
            <a:extLst>
              <a:ext uri="{FF2B5EF4-FFF2-40B4-BE49-F238E27FC236}">
                <a16:creationId xmlns:a16="http://schemas.microsoft.com/office/drawing/2014/main" id="{1D46A3CA-74E4-D39C-1A2E-AF3CB2D11EAA}"/>
              </a:ext>
            </a:extLst>
          </p:cNvPr>
          <p:cNvSpPr txBox="1"/>
          <p:nvPr/>
        </p:nvSpPr>
        <p:spPr>
          <a:xfrm>
            <a:off x="619144" y="1150115"/>
            <a:ext cx="1458126" cy="369332"/>
          </a:xfrm>
          <a:prstGeom prst="rect">
            <a:avLst/>
          </a:prstGeom>
          <a:noFill/>
        </p:spPr>
        <p:txBody>
          <a:bodyPr wrap="square" rtlCol="0">
            <a:spAutoFit/>
          </a:bodyPr>
          <a:lstStyle/>
          <a:p>
            <a:r>
              <a:rPr lang="en-US" altLang="ja-JP" b="1" dirty="0"/>
              <a:t>【</a:t>
            </a:r>
            <a:r>
              <a:rPr lang="ja-JP" altLang="en-US" b="1" dirty="0"/>
              <a:t>センサ</a:t>
            </a:r>
            <a:r>
              <a:rPr lang="en-US" altLang="ja-JP" b="1" dirty="0"/>
              <a:t>】</a:t>
            </a:r>
            <a:endParaRPr kumimoji="1" lang="ja-JP" altLang="en-US" b="1" dirty="0"/>
          </a:p>
        </p:txBody>
      </p:sp>
      <p:sp>
        <p:nvSpPr>
          <p:cNvPr id="40" name="テキスト ボックス 39">
            <a:extLst>
              <a:ext uri="{FF2B5EF4-FFF2-40B4-BE49-F238E27FC236}">
                <a16:creationId xmlns:a16="http://schemas.microsoft.com/office/drawing/2014/main" id="{F203BDFA-061B-59D9-63E0-20E5A0A8487F}"/>
              </a:ext>
            </a:extLst>
          </p:cNvPr>
          <p:cNvSpPr txBox="1"/>
          <p:nvPr/>
        </p:nvSpPr>
        <p:spPr>
          <a:xfrm>
            <a:off x="6570211" y="1177111"/>
            <a:ext cx="1645412" cy="369332"/>
          </a:xfrm>
          <a:prstGeom prst="rect">
            <a:avLst/>
          </a:prstGeom>
          <a:noFill/>
        </p:spPr>
        <p:txBody>
          <a:bodyPr wrap="square" rtlCol="0">
            <a:spAutoFit/>
          </a:bodyPr>
          <a:lstStyle/>
          <a:p>
            <a:r>
              <a:rPr kumimoji="1" lang="en-US" altLang="ja-JP" b="1" dirty="0"/>
              <a:t>【</a:t>
            </a:r>
            <a:r>
              <a:rPr lang="ja-JP" altLang="en-US" b="1" dirty="0"/>
              <a:t>音量問題</a:t>
            </a:r>
            <a:r>
              <a:rPr kumimoji="1" lang="en-US" altLang="ja-JP" b="1" dirty="0"/>
              <a:t>】</a:t>
            </a:r>
            <a:endParaRPr kumimoji="1" lang="ja-JP" altLang="en-US" b="1" dirty="0"/>
          </a:p>
        </p:txBody>
      </p:sp>
      <p:grpSp>
        <p:nvGrpSpPr>
          <p:cNvPr id="43" name="グループ化 42">
            <a:extLst>
              <a:ext uri="{FF2B5EF4-FFF2-40B4-BE49-F238E27FC236}">
                <a16:creationId xmlns:a16="http://schemas.microsoft.com/office/drawing/2014/main" id="{E6B92079-2D9A-2A33-4D48-94E7FE4C0C0E}"/>
              </a:ext>
            </a:extLst>
          </p:cNvPr>
          <p:cNvGrpSpPr/>
          <p:nvPr/>
        </p:nvGrpSpPr>
        <p:grpSpPr>
          <a:xfrm>
            <a:off x="829899" y="1729209"/>
            <a:ext cx="3198893" cy="2346907"/>
            <a:chOff x="829900" y="1729209"/>
            <a:chExt cx="3515882" cy="2284788"/>
          </a:xfrm>
        </p:grpSpPr>
        <p:pic>
          <p:nvPicPr>
            <p:cNvPr id="4098" name="Picture 2">
              <a:extLst>
                <a:ext uri="{FF2B5EF4-FFF2-40B4-BE49-F238E27FC236}">
                  <a16:creationId xmlns:a16="http://schemas.microsoft.com/office/drawing/2014/main" id="{7328D9E2-D49A-084D-B16F-3E98F3CF23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3" t="26776" r="11166" b="28298"/>
            <a:stretch/>
          </p:blipFill>
          <p:spPr bwMode="auto">
            <a:xfrm>
              <a:off x="829900" y="1729209"/>
              <a:ext cx="3515882" cy="2284788"/>
            </a:xfrm>
            <a:prstGeom prst="rect">
              <a:avLst/>
            </a:prstGeom>
            <a:noFill/>
            <a:extLst>
              <a:ext uri="{909E8E84-426E-40DD-AFC4-6F175D3DCCD1}">
                <a14:hiddenFill xmlns:a14="http://schemas.microsoft.com/office/drawing/2010/main">
                  <a:solidFill>
                    <a:srgbClr val="FFFFFF"/>
                  </a:solidFill>
                </a14:hiddenFill>
              </a:ext>
            </a:extLst>
          </p:spPr>
        </p:pic>
        <p:sp>
          <p:nvSpPr>
            <p:cNvPr id="41" name="楕円 40">
              <a:extLst>
                <a:ext uri="{FF2B5EF4-FFF2-40B4-BE49-F238E27FC236}">
                  <a16:creationId xmlns:a16="http://schemas.microsoft.com/office/drawing/2014/main" id="{89F76909-F34B-DF77-276C-308B13F0A548}"/>
                </a:ext>
              </a:extLst>
            </p:cNvPr>
            <p:cNvSpPr/>
            <p:nvPr/>
          </p:nvSpPr>
          <p:spPr>
            <a:xfrm>
              <a:off x="2435382" y="2359242"/>
              <a:ext cx="1050202" cy="863791"/>
            </a:xfrm>
            <a:prstGeom prst="ellipse">
              <a:avLst/>
            </a:prstGeom>
            <a:noFill/>
            <a:ln w="76200">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44" name="グループ化 43">
            <a:extLst>
              <a:ext uri="{FF2B5EF4-FFF2-40B4-BE49-F238E27FC236}">
                <a16:creationId xmlns:a16="http://schemas.microsoft.com/office/drawing/2014/main" id="{4B84B5A5-4297-6BF2-4AD8-C9D50563EA95}"/>
              </a:ext>
            </a:extLst>
          </p:cNvPr>
          <p:cNvGrpSpPr/>
          <p:nvPr/>
        </p:nvGrpSpPr>
        <p:grpSpPr>
          <a:xfrm>
            <a:off x="6814268" y="1765963"/>
            <a:ext cx="2107361" cy="2483916"/>
            <a:chOff x="8684592" y="1548420"/>
            <a:chExt cx="2534971" cy="3096286"/>
          </a:xfrm>
        </p:grpSpPr>
        <p:pic>
          <p:nvPicPr>
            <p:cNvPr id="2" name="Picture 4">
              <a:extLst>
                <a:ext uri="{FF2B5EF4-FFF2-40B4-BE49-F238E27FC236}">
                  <a16:creationId xmlns:a16="http://schemas.microsoft.com/office/drawing/2014/main" id="{1232FAD3-C551-12AB-929E-C3DFCE841A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8" t="14702" r="32212" b="5484"/>
            <a:stretch/>
          </p:blipFill>
          <p:spPr bwMode="auto">
            <a:xfrm>
              <a:off x="8684592" y="1548420"/>
              <a:ext cx="2534971" cy="3096286"/>
            </a:xfrm>
            <a:prstGeom prst="rect">
              <a:avLst/>
            </a:prstGeom>
            <a:noFill/>
            <a:extLst>
              <a:ext uri="{909E8E84-426E-40DD-AFC4-6F175D3DCCD1}">
                <a14:hiddenFill xmlns:a14="http://schemas.microsoft.com/office/drawing/2010/main">
                  <a:solidFill>
                    <a:srgbClr val="FFFFFF"/>
                  </a:solidFill>
                </a14:hiddenFill>
              </a:ext>
            </a:extLst>
          </p:spPr>
        </p:pic>
        <p:sp>
          <p:nvSpPr>
            <p:cNvPr id="42" name="楕円 41">
              <a:extLst>
                <a:ext uri="{FF2B5EF4-FFF2-40B4-BE49-F238E27FC236}">
                  <a16:creationId xmlns:a16="http://schemas.microsoft.com/office/drawing/2014/main" id="{DB211BF8-F350-7EB1-F89D-A13C9FCEB227}"/>
                </a:ext>
              </a:extLst>
            </p:cNvPr>
            <p:cNvSpPr/>
            <p:nvPr/>
          </p:nvSpPr>
          <p:spPr>
            <a:xfrm>
              <a:off x="9823367" y="2146722"/>
              <a:ext cx="786143" cy="784337"/>
            </a:xfrm>
            <a:prstGeom prst="ellipse">
              <a:avLst/>
            </a:prstGeom>
            <a:noFill/>
            <a:ln w="76200">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98AB804D-5488-4E6C-A6AA-EAA93FEEDC8C}"/>
              </a:ext>
            </a:extLst>
          </p:cNvPr>
          <p:cNvGrpSpPr/>
          <p:nvPr/>
        </p:nvGrpSpPr>
        <p:grpSpPr>
          <a:xfrm>
            <a:off x="8836662" y="1660704"/>
            <a:ext cx="2063296" cy="2589175"/>
            <a:chOff x="8748279" y="1334781"/>
            <a:chExt cx="2063296" cy="2589175"/>
          </a:xfrm>
        </p:grpSpPr>
        <p:pic>
          <p:nvPicPr>
            <p:cNvPr id="4100" name="Picture 4">
              <a:extLst>
                <a:ext uri="{FF2B5EF4-FFF2-40B4-BE49-F238E27FC236}">
                  <a16:creationId xmlns:a16="http://schemas.microsoft.com/office/drawing/2014/main" id="{1A134257-E805-162F-B5FA-96ABF81E11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8279" y="1334781"/>
              <a:ext cx="2063296" cy="2589175"/>
            </a:xfrm>
            <a:prstGeom prst="rect">
              <a:avLst/>
            </a:prstGeom>
            <a:noFill/>
            <a:extLst>
              <a:ext uri="{909E8E84-426E-40DD-AFC4-6F175D3DCCD1}">
                <a14:hiddenFill xmlns:a14="http://schemas.microsoft.com/office/drawing/2010/main">
                  <a:solidFill>
                    <a:srgbClr val="FFFFFF"/>
                  </a:solidFill>
                </a14:hiddenFill>
              </a:ext>
            </a:extLst>
          </p:spPr>
        </p:pic>
        <p:sp>
          <p:nvSpPr>
            <p:cNvPr id="45" name="楕円 44">
              <a:extLst>
                <a:ext uri="{FF2B5EF4-FFF2-40B4-BE49-F238E27FC236}">
                  <a16:creationId xmlns:a16="http://schemas.microsoft.com/office/drawing/2014/main" id="{99861FB1-89E9-7D7E-3396-6ABA0744305D}"/>
                </a:ext>
              </a:extLst>
            </p:cNvPr>
            <p:cNvSpPr/>
            <p:nvPr/>
          </p:nvSpPr>
          <p:spPr>
            <a:xfrm>
              <a:off x="9192203" y="2099057"/>
              <a:ext cx="977927" cy="863993"/>
            </a:xfrm>
            <a:prstGeom prst="ellipse">
              <a:avLst/>
            </a:prstGeom>
            <a:noFill/>
            <a:ln w="76200">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46" name="テキスト ボックス 45">
            <a:extLst>
              <a:ext uri="{FF2B5EF4-FFF2-40B4-BE49-F238E27FC236}">
                <a16:creationId xmlns:a16="http://schemas.microsoft.com/office/drawing/2014/main" id="{6560D62C-1148-C223-79AA-6F868C9CD183}"/>
              </a:ext>
            </a:extLst>
          </p:cNvPr>
          <p:cNvSpPr txBox="1"/>
          <p:nvPr/>
        </p:nvSpPr>
        <p:spPr>
          <a:xfrm>
            <a:off x="719354" y="4681410"/>
            <a:ext cx="5160475" cy="646331"/>
          </a:xfrm>
          <a:prstGeom prst="rect">
            <a:avLst/>
          </a:prstGeom>
          <a:noFill/>
        </p:spPr>
        <p:txBody>
          <a:bodyPr wrap="square" rtlCol="0">
            <a:spAutoFit/>
          </a:bodyPr>
          <a:lstStyle/>
          <a:p>
            <a:r>
              <a:rPr lang="en-US" altLang="ja-JP" dirty="0"/>
              <a:t>1.</a:t>
            </a:r>
            <a:r>
              <a:rPr lang="ja-JP" altLang="en-US" dirty="0"/>
              <a:t> </a:t>
            </a:r>
            <a:r>
              <a:rPr kumimoji="1" lang="ja-JP" altLang="en-US" dirty="0"/>
              <a:t>センサ抜き差しする際、白のチューブを掴む</a:t>
            </a:r>
            <a:endParaRPr kumimoji="1" lang="en-US" altLang="ja-JP" dirty="0"/>
          </a:p>
          <a:p>
            <a:r>
              <a:rPr kumimoji="1" lang="ja-JP" altLang="en-US" dirty="0"/>
              <a:t>　→左画像の位置だと千切れる</a:t>
            </a:r>
          </a:p>
        </p:txBody>
      </p:sp>
      <p:sp>
        <p:nvSpPr>
          <p:cNvPr id="47" name="テキスト ボックス 46">
            <a:extLst>
              <a:ext uri="{FF2B5EF4-FFF2-40B4-BE49-F238E27FC236}">
                <a16:creationId xmlns:a16="http://schemas.microsoft.com/office/drawing/2014/main" id="{88D88DF8-1D31-D3AE-8B12-82F5A4B9A208}"/>
              </a:ext>
            </a:extLst>
          </p:cNvPr>
          <p:cNvSpPr txBox="1"/>
          <p:nvPr/>
        </p:nvSpPr>
        <p:spPr>
          <a:xfrm>
            <a:off x="719354" y="5547083"/>
            <a:ext cx="5850857" cy="923330"/>
          </a:xfrm>
          <a:prstGeom prst="rect">
            <a:avLst/>
          </a:prstGeom>
          <a:noFill/>
        </p:spPr>
        <p:txBody>
          <a:bodyPr wrap="square" rtlCol="0">
            <a:spAutoFit/>
          </a:bodyPr>
          <a:lstStyle/>
          <a:p>
            <a:r>
              <a:rPr lang="en-US" altLang="ja-JP" dirty="0"/>
              <a:t>2.</a:t>
            </a:r>
            <a:r>
              <a:rPr lang="ja-JP" altLang="en-US" dirty="0"/>
              <a:t> </a:t>
            </a:r>
            <a:r>
              <a:rPr kumimoji="1" lang="ja-JP" altLang="en-US" dirty="0"/>
              <a:t>センサの強度はあまり強くないため扱う際は優しく　</a:t>
            </a:r>
            <a:endParaRPr kumimoji="1" lang="en-US" altLang="ja-JP" dirty="0"/>
          </a:p>
          <a:p>
            <a:r>
              <a:rPr lang="ja-JP" altLang="en-US" dirty="0"/>
              <a:t>　</a:t>
            </a:r>
            <a:r>
              <a:rPr kumimoji="1" lang="ja-JP" altLang="en-US" dirty="0"/>
              <a:t>→乱雑に扱うと根元が折れる</a:t>
            </a:r>
            <a:endParaRPr kumimoji="1" lang="en-US" altLang="ja-JP" dirty="0"/>
          </a:p>
          <a:p>
            <a:r>
              <a:rPr lang="ja-JP" altLang="en-US" dirty="0"/>
              <a:t>　→基盤も</a:t>
            </a:r>
            <a:r>
              <a:rPr lang="en-US" altLang="ja-JP" dirty="0"/>
              <a:t>1mm</a:t>
            </a:r>
            <a:r>
              <a:rPr lang="ja-JP" altLang="en-US" dirty="0"/>
              <a:t>設計のため、他パーツも丁寧に</a:t>
            </a:r>
            <a:endParaRPr kumimoji="1" lang="ja-JP" altLang="en-US" dirty="0"/>
          </a:p>
        </p:txBody>
      </p:sp>
      <p:pic>
        <p:nvPicPr>
          <p:cNvPr id="49" name="図 48">
            <a:extLst>
              <a:ext uri="{FF2B5EF4-FFF2-40B4-BE49-F238E27FC236}">
                <a16:creationId xmlns:a16="http://schemas.microsoft.com/office/drawing/2014/main" id="{C241437B-090D-7F56-9A4C-456873827AE7}"/>
              </a:ext>
            </a:extLst>
          </p:cNvPr>
          <p:cNvPicPr>
            <a:picLocks noChangeAspect="1"/>
          </p:cNvPicPr>
          <p:nvPr/>
        </p:nvPicPr>
        <p:blipFill rotWithShape="1">
          <a:blip r:embed="rId5">
            <a:extLst>
              <a:ext uri="{28A0092B-C50C-407E-A947-70E740481C1C}">
                <a14:useLocalDpi xmlns:a14="http://schemas.microsoft.com/office/drawing/2010/main" val="0"/>
              </a:ext>
            </a:extLst>
          </a:blip>
          <a:srcRect l="8022" t="4565" r="13737" b="9279"/>
          <a:stretch/>
        </p:blipFill>
        <p:spPr>
          <a:xfrm>
            <a:off x="3683904" y="1660704"/>
            <a:ext cx="2324945" cy="2483916"/>
          </a:xfrm>
          <a:prstGeom prst="rect">
            <a:avLst/>
          </a:prstGeom>
        </p:spPr>
      </p:pic>
      <p:cxnSp>
        <p:nvCxnSpPr>
          <p:cNvPr id="6" name="直線矢印コネクタ 5">
            <a:extLst>
              <a:ext uri="{FF2B5EF4-FFF2-40B4-BE49-F238E27FC236}">
                <a16:creationId xmlns:a16="http://schemas.microsoft.com/office/drawing/2014/main" id="{B82B103A-D190-4DFA-9F9C-0F3BAD797304}"/>
              </a:ext>
            </a:extLst>
          </p:cNvPr>
          <p:cNvCxnSpPr>
            <a:cxnSpLocks/>
          </p:cNvCxnSpPr>
          <p:nvPr/>
        </p:nvCxnSpPr>
        <p:spPr>
          <a:xfrm flipH="1" flipV="1">
            <a:off x="8434707" y="2653331"/>
            <a:ext cx="836102" cy="1969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1" name="吹き出し: 円形 10">
            <a:extLst>
              <a:ext uri="{FF2B5EF4-FFF2-40B4-BE49-F238E27FC236}">
                <a16:creationId xmlns:a16="http://schemas.microsoft.com/office/drawing/2014/main" id="{52884188-7D8C-40CE-8A10-DE3794D3B198}"/>
              </a:ext>
            </a:extLst>
          </p:cNvPr>
          <p:cNvSpPr/>
          <p:nvPr/>
        </p:nvSpPr>
        <p:spPr>
          <a:xfrm rot="273764">
            <a:off x="9911962" y="1248096"/>
            <a:ext cx="1802063" cy="962224"/>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r>
              <a:rPr lang="ja-JP" altLang="en-US" dirty="0"/>
              <a:t>シールで塞ぐ</a:t>
            </a:r>
            <a:r>
              <a:rPr lang="en-US" altLang="ja-JP" dirty="0"/>
              <a:t>!!</a:t>
            </a:r>
            <a:endParaRPr lang="ja-JP" altLang="en-US" dirty="0"/>
          </a:p>
        </p:txBody>
      </p:sp>
      <p:sp>
        <p:nvSpPr>
          <p:cNvPr id="25" name="テキスト ボックス 24">
            <a:extLst>
              <a:ext uri="{FF2B5EF4-FFF2-40B4-BE49-F238E27FC236}">
                <a16:creationId xmlns:a16="http://schemas.microsoft.com/office/drawing/2014/main" id="{EE7205D7-9CA9-412A-A576-41F93B7F438C}"/>
              </a:ext>
            </a:extLst>
          </p:cNvPr>
          <p:cNvSpPr txBox="1"/>
          <p:nvPr/>
        </p:nvSpPr>
        <p:spPr>
          <a:xfrm>
            <a:off x="6570211" y="4567912"/>
            <a:ext cx="1645412" cy="369332"/>
          </a:xfrm>
          <a:prstGeom prst="rect">
            <a:avLst/>
          </a:prstGeom>
          <a:noFill/>
        </p:spPr>
        <p:txBody>
          <a:bodyPr wrap="square" rtlCol="0">
            <a:spAutoFit/>
          </a:bodyPr>
          <a:lstStyle/>
          <a:p>
            <a:r>
              <a:rPr kumimoji="1" lang="en-US" altLang="ja-JP" b="1" dirty="0"/>
              <a:t>【</a:t>
            </a:r>
            <a:r>
              <a:rPr lang="ja-JP" altLang="en-US" b="1" dirty="0"/>
              <a:t>電池交換</a:t>
            </a:r>
            <a:r>
              <a:rPr kumimoji="1" lang="en-US" altLang="ja-JP" b="1" dirty="0"/>
              <a:t>】</a:t>
            </a:r>
            <a:endParaRPr kumimoji="1" lang="ja-JP" altLang="en-US" b="1" dirty="0"/>
          </a:p>
        </p:txBody>
      </p:sp>
    </p:spTree>
    <p:extLst>
      <p:ext uri="{BB962C8B-B14F-4D97-AF65-F5344CB8AC3E}">
        <p14:creationId xmlns:p14="http://schemas.microsoft.com/office/powerpoint/2010/main" val="1518188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FA8981E-C71A-46A6-B89D-EF8D7DE6826C}"/>
              </a:ext>
            </a:extLst>
          </p:cNvPr>
          <p:cNvSpPr/>
          <p:nvPr/>
        </p:nvSpPr>
        <p:spPr>
          <a:xfrm>
            <a:off x="283220" y="262550"/>
            <a:ext cx="11640193" cy="630121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9A90B0E-D595-44F3-AE89-7E52457829A2}"/>
              </a:ext>
            </a:extLst>
          </p:cNvPr>
          <p:cNvSpPr txBox="1"/>
          <p:nvPr/>
        </p:nvSpPr>
        <p:spPr>
          <a:xfrm>
            <a:off x="416939" y="375450"/>
            <a:ext cx="2199667" cy="523220"/>
          </a:xfrm>
          <a:prstGeom prst="rect">
            <a:avLst/>
          </a:prstGeom>
          <a:noFill/>
        </p:spPr>
        <p:txBody>
          <a:bodyPr wrap="square" rtlCol="0">
            <a:spAutoFit/>
          </a:bodyPr>
          <a:lstStyle/>
          <a:p>
            <a:r>
              <a:rPr kumimoji="1" lang="ja-JP" altLang="en-US" sz="2800" dirty="0">
                <a:latin typeface="ＭＳ 明朝" panose="02020609040205080304" pitchFamily="17" charset="-128"/>
                <a:ea typeface="ＭＳ 明朝" panose="02020609040205080304" pitchFamily="17" charset="-128"/>
              </a:rPr>
              <a:t>実験手順</a:t>
            </a:r>
          </a:p>
        </p:txBody>
      </p:sp>
      <p:sp>
        <p:nvSpPr>
          <p:cNvPr id="6" name="テキスト ボックス 5">
            <a:extLst>
              <a:ext uri="{FF2B5EF4-FFF2-40B4-BE49-F238E27FC236}">
                <a16:creationId xmlns:a16="http://schemas.microsoft.com/office/drawing/2014/main" id="{B4008622-4BC0-402C-9478-577A036B4A90}"/>
              </a:ext>
            </a:extLst>
          </p:cNvPr>
          <p:cNvSpPr txBox="1"/>
          <p:nvPr/>
        </p:nvSpPr>
        <p:spPr>
          <a:xfrm>
            <a:off x="666255" y="1150214"/>
            <a:ext cx="2378113" cy="461665"/>
          </a:xfrm>
          <a:prstGeom prst="rect">
            <a:avLst/>
          </a:prstGeom>
          <a:noFill/>
        </p:spPr>
        <p:txBody>
          <a:bodyPr wrap="square" rtlCol="0">
            <a:spAutoFit/>
          </a:bodyPr>
          <a:lstStyle/>
          <a:p>
            <a:r>
              <a:rPr kumimoji="1" lang="ja-JP" altLang="en-US" sz="2400" dirty="0">
                <a:latin typeface="ＭＳ 明朝" panose="02020609040205080304" pitchFamily="17" charset="-128"/>
                <a:ea typeface="ＭＳ 明朝" panose="02020609040205080304" pitchFamily="17" charset="-128"/>
              </a:rPr>
              <a:t>・計測初日</a:t>
            </a:r>
            <a:endParaRPr kumimoji="1" lang="en-US" altLang="ja-JP" sz="2400" dirty="0">
              <a:latin typeface="ＭＳ 明朝" panose="02020609040205080304" pitchFamily="17" charset="-128"/>
              <a:ea typeface="ＭＳ 明朝" panose="02020609040205080304" pitchFamily="17" charset="-128"/>
            </a:endParaRPr>
          </a:p>
        </p:txBody>
      </p:sp>
      <p:grpSp>
        <p:nvGrpSpPr>
          <p:cNvPr id="7" name="グループ化 6">
            <a:extLst>
              <a:ext uri="{FF2B5EF4-FFF2-40B4-BE49-F238E27FC236}">
                <a16:creationId xmlns:a16="http://schemas.microsoft.com/office/drawing/2014/main" id="{4A26C7AF-D3AF-4108-9B3E-D5B1A410E077}"/>
              </a:ext>
            </a:extLst>
          </p:cNvPr>
          <p:cNvGrpSpPr/>
          <p:nvPr/>
        </p:nvGrpSpPr>
        <p:grpSpPr>
          <a:xfrm>
            <a:off x="1298334" y="1789569"/>
            <a:ext cx="10413792" cy="2694186"/>
            <a:chOff x="1109301" y="2092112"/>
            <a:chExt cx="10413792" cy="2694186"/>
          </a:xfrm>
        </p:grpSpPr>
        <p:grpSp>
          <p:nvGrpSpPr>
            <p:cNvPr id="8" name="グループ化 7">
              <a:extLst>
                <a:ext uri="{FF2B5EF4-FFF2-40B4-BE49-F238E27FC236}">
                  <a16:creationId xmlns:a16="http://schemas.microsoft.com/office/drawing/2014/main" id="{CE1EE6FE-2D0D-4F74-95F4-096D0B1DDE31}"/>
                </a:ext>
              </a:extLst>
            </p:cNvPr>
            <p:cNvGrpSpPr/>
            <p:nvPr/>
          </p:nvGrpSpPr>
          <p:grpSpPr>
            <a:xfrm>
              <a:off x="5990269" y="2092112"/>
              <a:ext cx="2417321" cy="834190"/>
              <a:chOff x="3526621" y="3736192"/>
              <a:chExt cx="2417321" cy="834190"/>
            </a:xfrm>
          </p:grpSpPr>
          <p:sp>
            <p:nvSpPr>
              <p:cNvPr id="27" name="正方形/長方形 26">
                <a:extLst>
                  <a:ext uri="{FF2B5EF4-FFF2-40B4-BE49-F238E27FC236}">
                    <a16:creationId xmlns:a16="http://schemas.microsoft.com/office/drawing/2014/main" id="{1CFD4145-7790-4C9B-911F-843BCB41BD8C}"/>
                  </a:ext>
                </a:extLst>
              </p:cNvPr>
              <p:cNvSpPr/>
              <p:nvPr/>
            </p:nvSpPr>
            <p:spPr>
              <a:xfrm>
                <a:off x="3526621" y="3736192"/>
                <a:ext cx="1860884" cy="8341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ja-JP" altLang="en-US" dirty="0">
                    <a:latin typeface="ＭＳ 明朝" panose="02020609040205080304" pitchFamily="17" charset="-128"/>
                    <a:ea typeface="ＭＳ 明朝" panose="02020609040205080304" pitchFamily="17" charset="-128"/>
                  </a:rPr>
                  <a:t>皮膚温制御方略の説明</a:t>
                </a:r>
              </a:p>
            </p:txBody>
          </p:sp>
          <p:cxnSp>
            <p:nvCxnSpPr>
              <p:cNvPr id="28" name="直線矢印コネクタ 27">
                <a:extLst>
                  <a:ext uri="{FF2B5EF4-FFF2-40B4-BE49-F238E27FC236}">
                    <a16:creationId xmlns:a16="http://schemas.microsoft.com/office/drawing/2014/main" id="{FFFD3945-3115-4146-99FF-A031005C43C9}"/>
                  </a:ext>
                </a:extLst>
              </p:cNvPr>
              <p:cNvCxnSpPr>
                <a:cxnSpLocks/>
              </p:cNvCxnSpPr>
              <p:nvPr/>
            </p:nvCxnSpPr>
            <p:spPr>
              <a:xfrm>
                <a:off x="5387506" y="4153287"/>
                <a:ext cx="55643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正方形/長方形 8">
              <a:extLst>
                <a:ext uri="{FF2B5EF4-FFF2-40B4-BE49-F238E27FC236}">
                  <a16:creationId xmlns:a16="http://schemas.microsoft.com/office/drawing/2014/main" id="{D9E2D499-D9FA-4E3A-B692-174448914CE3}"/>
                </a:ext>
              </a:extLst>
            </p:cNvPr>
            <p:cNvSpPr/>
            <p:nvPr/>
          </p:nvSpPr>
          <p:spPr>
            <a:xfrm>
              <a:off x="8430753" y="2092112"/>
              <a:ext cx="2302041" cy="8341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en-US" altLang="ja-JP" dirty="0">
                  <a:latin typeface="ＭＳ 明朝" panose="02020609040205080304" pitchFamily="17" charset="-128"/>
                  <a:ea typeface="ＭＳ 明朝" panose="02020609040205080304" pitchFamily="17" charset="-128"/>
                </a:rPr>
                <a:t>Forms</a:t>
              </a:r>
              <a:r>
                <a:rPr kumimoji="1" lang="ja-JP" altLang="en-US" dirty="0">
                  <a:latin typeface="ＭＳ 明朝" panose="02020609040205080304" pitchFamily="17" charset="-128"/>
                  <a:ea typeface="ＭＳ 明朝" panose="02020609040205080304" pitchFamily="17" charset="-128"/>
                </a:rPr>
                <a:t>回答</a:t>
              </a:r>
              <a:endParaRPr kumimoji="1" lang="en-US" altLang="ja-JP" dirty="0">
                <a:latin typeface="ＭＳ 明朝" panose="02020609040205080304" pitchFamily="17" charset="-128"/>
                <a:ea typeface="ＭＳ 明朝" panose="02020609040205080304" pitchFamily="17" charset="-128"/>
              </a:endParaRPr>
            </a:p>
            <a:p>
              <a:pPr algn="ctr"/>
              <a:r>
                <a:rPr lang="ja-JP" altLang="en-US" dirty="0">
                  <a:latin typeface="ＭＳ 明朝" panose="02020609040205080304" pitchFamily="17" charset="-128"/>
                  <a:ea typeface="ＭＳ 明朝" panose="02020609040205080304" pitchFamily="17" charset="-128"/>
                </a:rPr>
                <a:t>（計測用１</a:t>
              </a:r>
              <a:r>
                <a:rPr lang="en-US" altLang="ja-JP" dirty="0">
                  <a:latin typeface="ＭＳ 明朝" panose="02020609040205080304" pitchFamily="17" charset="-128"/>
                  <a:ea typeface="ＭＳ 明朝" panose="02020609040205080304" pitchFamily="17" charset="-128"/>
                </a:rPr>
                <a:t>:MAIA</a:t>
              </a:r>
              <a:r>
                <a:rPr lang="ja-JP" altLang="en-US" dirty="0">
                  <a:latin typeface="ＭＳ 明朝" panose="02020609040205080304" pitchFamily="17" charset="-128"/>
                  <a:ea typeface="ＭＳ 明朝" panose="02020609040205080304" pitchFamily="17" charset="-128"/>
                </a:rPr>
                <a:t>）</a:t>
              </a:r>
              <a:endParaRPr kumimoji="1" lang="ja-JP" altLang="en-US" dirty="0">
                <a:latin typeface="ＭＳ 明朝" panose="02020609040205080304" pitchFamily="17" charset="-128"/>
                <a:ea typeface="ＭＳ 明朝" panose="02020609040205080304" pitchFamily="17" charset="-128"/>
              </a:endParaRPr>
            </a:p>
          </p:txBody>
        </p:sp>
        <p:grpSp>
          <p:nvGrpSpPr>
            <p:cNvPr id="10" name="グループ化 9">
              <a:extLst>
                <a:ext uri="{FF2B5EF4-FFF2-40B4-BE49-F238E27FC236}">
                  <a16:creationId xmlns:a16="http://schemas.microsoft.com/office/drawing/2014/main" id="{57710D75-6C53-4A50-843D-D6C51038A0F9}"/>
                </a:ext>
              </a:extLst>
            </p:cNvPr>
            <p:cNvGrpSpPr/>
            <p:nvPr/>
          </p:nvGrpSpPr>
          <p:grpSpPr>
            <a:xfrm>
              <a:off x="1109301" y="3952108"/>
              <a:ext cx="2572754" cy="834190"/>
              <a:chOff x="5399536" y="3514604"/>
              <a:chExt cx="2572754" cy="834190"/>
            </a:xfrm>
          </p:grpSpPr>
          <p:cxnSp>
            <p:nvCxnSpPr>
              <p:cNvPr id="25" name="直線矢印コネクタ 24">
                <a:extLst>
                  <a:ext uri="{FF2B5EF4-FFF2-40B4-BE49-F238E27FC236}">
                    <a16:creationId xmlns:a16="http://schemas.microsoft.com/office/drawing/2014/main" id="{DBFAD39B-C78F-4522-9729-8F74913A9340}"/>
                  </a:ext>
                </a:extLst>
              </p:cNvPr>
              <p:cNvCxnSpPr>
                <a:cxnSpLocks/>
              </p:cNvCxnSpPr>
              <p:nvPr/>
            </p:nvCxnSpPr>
            <p:spPr>
              <a:xfrm>
                <a:off x="7415854" y="3956192"/>
                <a:ext cx="55643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01571942-E063-4443-9D83-0F9D5B7E76D9}"/>
                  </a:ext>
                </a:extLst>
              </p:cNvPr>
              <p:cNvSpPr/>
              <p:nvPr/>
            </p:nvSpPr>
            <p:spPr>
              <a:xfrm>
                <a:off x="5399536" y="3514604"/>
                <a:ext cx="2016318" cy="8341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ja-JP" altLang="en-US" dirty="0">
                    <a:latin typeface="ＭＳ 明朝" panose="02020609040205080304" pitchFamily="17" charset="-128"/>
                    <a:ea typeface="ＭＳ 明朝" panose="02020609040205080304" pitchFamily="17" charset="-128"/>
                  </a:rPr>
                  <a:t>教示後、実験開始</a:t>
                </a:r>
              </a:p>
            </p:txBody>
          </p:sp>
        </p:grpSp>
        <p:cxnSp>
          <p:nvCxnSpPr>
            <p:cNvPr id="11" name="直線矢印コネクタ 10">
              <a:extLst>
                <a:ext uri="{FF2B5EF4-FFF2-40B4-BE49-F238E27FC236}">
                  <a16:creationId xmlns:a16="http://schemas.microsoft.com/office/drawing/2014/main" id="{2878255B-C557-4720-B9B1-048FDAE02214}"/>
                </a:ext>
              </a:extLst>
            </p:cNvPr>
            <p:cNvCxnSpPr>
              <a:cxnSpLocks/>
            </p:cNvCxnSpPr>
            <p:nvPr/>
          </p:nvCxnSpPr>
          <p:spPr>
            <a:xfrm>
              <a:off x="6096000" y="4393696"/>
              <a:ext cx="55643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9626536D-3649-4448-93CE-1E1FC1424656}"/>
                </a:ext>
              </a:extLst>
            </p:cNvPr>
            <p:cNvSpPr/>
            <p:nvPr/>
          </p:nvSpPr>
          <p:spPr>
            <a:xfrm>
              <a:off x="6658975" y="3948862"/>
              <a:ext cx="2023022" cy="8341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ja-JP" altLang="en-US" dirty="0">
                  <a:latin typeface="ＭＳ 明朝" panose="02020609040205080304" pitchFamily="17" charset="-128"/>
                  <a:ea typeface="ＭＳ 明朝" panose="02020609040205080304" pitchFamily="17" charset="-128"/>
                </a:rPr>
                <a:t>自宅での訓練</a:t>
              </a:r>
            </a:p>
          </p:txBody>
        </p:sp>
        <p:sp>
          <p:nvSpPr>
            <p:cNvPr id="13" name="正方形/長方形 12">
              <a:extLst>
                <a:ext uri="{FF2B5EF4-FFF2-40B4-BE49-F238E27FC236}">
                  <a16:creationId xmlns:a16="http://schemas.microsoft.com/office/drawing/2014/main" id="{D23CE0E1-98BD-4B4D-B607-90A5DD758CA2}"/>
                </a:ext>
              </a:extLst>
            </p:cNvPr>
            <p:cNvSpPr/>
            <p:nvPr/>
          </p:nvSpPr>
          <p:spPr>
            <a:xfrm>
              <a:off x="3680377" y="3948862"/>
              <a:ext cx="2409084" cy="8341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en-US" altLang="ja-JP" dirty="0">
                  <a:latin typeface="ＭＳ 明朝" panose="02020609040205080304" pitchFamily="17" charset="-128"/>
                  <a:ea typeface="ＭＳ 明朝" panose="02020609040205080304" pitchFamily="17" charset="-128"/>
                </a:rPr>
                <a:t>Forms</a:t>
              </a:r>
              <a:r>
                <a:rPr kumimoji="1" lang="ja-JP" altLang="en-US" dirty="0">
                  <a:latin typeface="ＭＳ 明朝" panose="02020609040205080304" pitchFamily="17" charset="-128"/>
                  <a:ea typeface="ＭＳ 明朝" panose="02020609040205080304" pitchFamily="17" charset="-128"/>
                </a:rPr>
                <a:t>回答</a:t>
              </a:r>
              <a:endParaRPr kumimoji="1" lang="en-US" altLang="ja-JP" dirty="0">
                <a:latin typeface="ＭＳ 明朝" panose="02020609040205080304" pitchFamily="17" charset="-128"/>
                <a:ea typeface="ＭＳ 明朝" panose="02020609040205080304" pitchFamily="17" charset="-128"/>
              </a:endParaRPr>
            </a:p>
            <a:p>
              <a:pPr algn="ctr"/>
              <a:r>
                <a:rPr lang="ja-JP" altLang="en-US" dirty="0">
                  <a:latin typeface="ＭＳ 明朝" panose="02020609040205080304" pitchFamily="17" charset="-128"/>
                  <a:ea typeface="ＭＳ 明朝" panose="02020609040205080304" pitchFamily="17" charset="-128"/>
                </a:rPr>
                <a:t>（計測用２</a:t>
              </a:r>
              <a:r>
                <a:rPr lang="en-US" altLang="ja-JP" dirty="0">
                  <a:latin typeface="ＭＳ 明朝" panose="02020609040205080304" pitchFamily="17" charset="-128"/>
                  <a:ea typeface="ＭＳ 明朝" panose="02020609040205080304" pitchFamily="17" charset="-128"/>
                </a:rPr>
                <a:t>:RSES-J</a:t>
              </a:r>
              <a:r>
                <a:rPr lang="ja-JP" altLang="en-US" dirty="0">
                  <a:latin typeface="ＭＳ 明朝" panose="02020609040205080304" pitchFamily="17" charset="-128"/>
                  <a:ea typeface="ＭＳ 明朝" panose="02020609040205080304" pitchFamily="17" charset="-128"/>
                </a:rPr>
                <a:t>）</a:t>
              </a:r>
              <a:endParaRPr kumimoji="1" lang="ja-JP" altLang="en-US" dirty="0">
                <a:latin typeface="ＭＳ 明朝" panose="02020609040205080304" pitchFamily="17" charset="-128"/>
                <a:ea typeface="ＭＳ 明朝" panose="02020609040205080304" pitchFamily="17" charset="-128"/>
              </a:endParaRPr>
            </a:p>
          </p:txBody>
        </p:sp>
        <p:cxnSp>
          <p:nvCxnSpPr>
            <p:cNvPr id="14" name="直線矢印コネクタ 13">
              <a:extLst>
                <a:ext uri="{FF2B5EF4-FFF2-40B4-BE49-F238E27FC236}">
                  <a16:creationId xmlns:a16="http://schemas.microsoft.com/office/drawing/2014/main" id="{D60FEDF6-E8A8-41F8-A089-9FCD396256EB}"/>
                </a:ext>
              </a:extLst>
            </p:cNvPr>
            <p:cNvCxnSpPr>
              <a:cxnSpLocks/>
            </p:cNvCxnSpPr>
            <p:nvPr/>
          </p:nvCxnSpPr>
          <p:spPr>
            <a:xfrm>
              <a:off x="8681997" y="4372157"/>
              <a:ext cx="55643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BD310293-A584-4F5A-8F98-7D7DFF76A9F4}"/>
                </a:ext>
              </a:extLst>
            </p:cNvPr>
            <p:cNvSpPr/>
            <p:nvPr/>
          </p:nvSpPr>
          <p:spPr>
            <a:xfrm>
              <a:off x="9204630" y="3948862"/>
              <a:ext cx="2318463" cy="8341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en-US" altLang="ja-JP" dirty="0">
                  <a:latin typeface="ＭＳ 明朝" panose="02020609040205080304" pitchFamily="17" charset="-128"/>
                  <a:ea typeface="ＭＳ 明朝" panose="02020609040205080304" pitchFamily="17" charset="-128"/>
                </a:rPr>
                <a:t>BF</a:t>
              </a:r>
              <a:r>
                <a:rPr lang="ja-JP" altLang="en-US" dirty="0">
                  <a:latin typeface="ＭＳ 明朝" panose="02020609040205080304" pitchFamily="17" charset="-128"/>
                  <a:ea typeface="ＭＳ 明朝" panose="02020609040205080304" pitchFamily="17" charset="-128"/>
                </a:rPr>
                <a:t>装置を配布し終了</a:t>
              </a:r>
              <a:endParaRPr kumimoji="1" lang="ja-JP" altLang="en-US" dirty="0">
                <a:latin typeface="ＭＳ 明朝" panose="02020609040205080304" pitchFamily="17" charset="-128"/>
                <a:ea typeface="ＭＳ 明朝" panose="02020609040205080304" pitchFamily="17" charset="-128"/>
              </a:endParaRPr>
            </a:p>
          </p:txBody>
        </p:sp>
        <p:cxnSp>
          <p:nvCxnSpPr>
            <p:cNvPr id="16" name="直線コネクタ 15">
              <a:extLst>
                <a:ext uri="{FF2B5EF4-FFF2-40B4-BE49-F238E27FC236}">
                  <a16:creationId xmlns:a16="http://schemas.microsoft.com/office/drawing/2014/main" id="{BCBBB789-DE04-47A9-95D4-0D7A9072BF57}"/>
                </a:ext>
              </a:extLst>
            </p:cNvPr>
            <p:cNvCxnSpPr>
              <a:cxnSpLocks/>
            </p:cNvCxnSpPr>
            <p:nvPr/>
          </p:nvCxnSpPr>
          <p:spPr>
            <a:xfrm>
              <a:off x="10149957" y="2926302"/>
              <a:ext cx="0" cy="388146"/>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9C22B83B-0B35-43DF-A455-D1E9FDB86C47}"/>
                </a:ext>
              </a:extLst>
            </p:cNvPr>
            <p:cNvCxnSpPr>
              <a:cxnSpLocks/>
            </p:cNvCxnSpPr>
            <p:nvPr/>
          </p:nvCxnSpPr>
          <p:spPr>
            <a:xfrm flipH="1">
              <a:off x="1661673" y="3314448"/>
              <a:ext cx="8497812" cy="35867"/>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直線矢印コネクタ 17">
              <a:extLst>
                <a:ext uri="{FF2B5EF4-FFF2-40B4-BE49-F238E27FC236}">
                  <a16:creationId xmlns:a16="http://schemas.microsoft.com/office/drawing/2014/main" id="{08E5BBB3-16DC-4A42-9823-B750194F55CF}"/>
                </a:ext>
              </a:extLst>
            </p:cNvPr>
            <p:cNvCxnSpPr>
              <a:cxnSpLocks/>
            </p:cNvCxnSpPr>
            <p:nvPr/>
          </p:nvCxnSpPr>
          <p:spPr>
            <a:xfrm>
              <a:off x="1661673" y="3332381"/>
              <a:ext cx="1" cy="5948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9" name="グループ化 18">
              <a:extLst>
                <a:ext uri="{FF2B5EF4-FFF2-40B4-BE49-F238E27FC236}">
                  <a16:creationId xmlns:a16="http://schemas.microsoft.com/office/drawing/2014/main" id="{5DF74B71-2063-4720-B9D9-9C5A6305EC4C}"/>
                </a:ext>
              </a:extLst>
            </p:cNvPr>
            <p:cNvGrpSpPr/>
            <p:nvPr/>
          </p:nvGrpSpPr>
          <p:grpSpPr>
            <a:xfrm>
              <a:off x="1109301" y="2099030"/>
              <a:ext cx="2417320" cy="834190"/>
              <a:chOff x="1066514" y="3717109"/>
              <a:chExt cx="2417320" cy="834190"/>
            </a:xfrm>
          </p:grpSpPr>
          <p:sp>
            <p:nvSpPr>
              <p:cNvPr id="23" name="正方形/長方形 22">
                <a:extLst>
                  <a:ext uri="{FF2B5EF4-FFF2-40B4-BE49-F238E27FC236}">
                    <a16:creationId xmlns:a16="http://schemas.microsoft.com/office/drawing/2014/main" id="{49EF885A-538E-4DBD-B81A-A697A29CB972}"/>
                  </a:ext>
                </a:extLst>
              </p:cNvPr>
              <p:cNvSpPr/>
              <p:nvPr/>
            </p:nvSpPr>
            <p:spPr>
              <a:xfrm>
                <a:off x="1066514" y="3717109"/>
                <a:ext cx="1860884" cy="8341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ja-JP" altLang="en-US" dirty="0">
                    <a:latin typeface="ＭＳ 明朝" panose="02020609040205080304" pitchFamily="17" charset="-128"/>
                    <a:ea typeface="ＭＳ 明朝" panose="02020609040205080304" pitchFamily="17" charset="-128"/>
                  </a:rPr>
                  <a:t>インフォームドコンセント</a:t>
                </a:r>
              </a:p>
            </p:txBody>
          </p:sp>
          <p:cxnSp>
            <p:nvCxnSpPr>
              <p:cNvPr id="24" name="直線矢印コネクタ 23">
                <a:extLst>
                  <a:ext uri="{FF2B5EF4-FFF2-40B4-BE49-F238E27FC236}">
                    <a16:creationId xmlns:a16="http://schemas.microsoft.com/office/drawing/2014/main" id="{CE2EC81C-53FF-48BC-A90C-DE9974AA0731}"/>
                  </a:ext>
                </a:extLst>
              </p:cNvPr>
              <p:cNvCxnSpPr>
                <a:cxnSpLocks/>
              </p:cNvCxnSpPr>
              <p:nvPr/>
            </p:nvCxnSpPr>
            <p:spPr>
              <a:xfrm>
                <a:off x="2927398" y="4134204"/>
                <a:ext cx="55643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グループ化 19">
              <a:extLst>
                <a:ext uri="{FF2B5EF4-FFF2-40B4-BE49-F238E27FC236}">
                  <a16:creationId xmlns:a16="http://schemas.microsoft.com/office/drawing/2014/main" id="{CA1A3583-4B25-459E-B9A9-74A18C1180BB}"/>
                </a:ext>
              </a:extLst>
            </p:cNvPr>
            <p:cNvGrpSpPr/>
            <p:nvPr/>
          </p:nvGrpSpPr>
          <p:grpSpPr>
            <a:xfrm>
              <a:off x="3549785" y="2092914"/>
              <a:ext cx="2417320" cy="834190"/>
              <a:chOff x="1066514" y="3717109"/>
              <a:chExt cx="2417320" cy="834190"/>
            </a:xfrm>
          </p:grpSpPr>
          <p:sp>
            <p:nvSpPr>
              <p:cNvPr id="21" name="正方形/長方形 20">
                <a:extLst>
                  <a:ext uri="{FF2B5EF4-FFF2-40B4-BE49-F238E27FC236}">
                    <a16:creationId xmlns:a16="http://schemas.microsoft.com/office/drawing/2014/main" id="{5E43448A-4315-4E3F-9A97-B09901753776}"/>
                  </a:ext>
                </a:extLst>
              </p:cNvPr>
              <p:cNvSpPr/>
              <p:nvPr/>
            </p:nvSpPr>
            <p:spPr>
              <a:xfrm>
                <a:off x="1066514" y="3717109"/>
                <a:ext cx="1860884" cy="8341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ja-JP" altLang="en-US" dirty="0">
                    <a:latin typeface="ＭＳ 明朝" panose="02020609040205080304" pitchFamily="17" charset="-128"/>
                    <a:ea typeface="ＭＳ 明朝" panose="02020609040205080304" pitchFamily="17" charset="-128"/>
                  </a:rPr>
                  <a:t>実験の概要</a:t>
                </a:r>
              </a:p>
            </p:txBody>
          </p:sp>
          <p:cxnSp>
            <p:nvCxnSpPr>
              <p:cNvPr id="22" name="直線矢印コネクタ 21">
                <a:extLst>
                  <a:ext uri="{FF2B5EF4-FFF2-40B4-BE49-F238E27FC236}">
                    <a16:creationId xmlns:a16="http://schemas.microsoft.com/office/drawing/2014/main" id="{D895C550-CDE6-4AF2-B1FF-DA89B23ABAAC}"/>
                  </a:ext>
                </a:extLst>
              </p:cNvPr>
              <p:cNvCxnSpPr>
                <a:cxnSpLocks/>
              </p:cNvCxnSpPr>
              <p:nvPr/>
            </p:nvCxnSpPr>
            <p:spPr>
              <a:xfrm>
                <a:off x="2927398" y="4134204"/>
                <a:ext cx="55643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9" name="テキスト ボックス 28">
            <a:extLst>
              <a:ext uri="{FF2B5EF4-FFF2-40B4-BE49-F238E27FC236}">
                <a16:creationId xmlns:a16="http://schemas.microsoft.com/office/drawing/2014/main" id="{85F2D0E8-A085-451E-9745-3442592C8DC2}"/>
              </a:ext>
            </a:extLst>
          </p:cNvPr>
          <p:cNvSpPr txBox="1"/>
          <p:nvPr/>
        </p:nvSpPr>
        <p:spPr>
          <a:xfrm>
            <a:off x="666255" y="5029251"/>
            <a:ext cx="4293491" cy="461665"/>
          </a:xfrm>
          <a:prstGeom prst="rect">
            <a:avLst/>
          </a:prstGeom>
          <a:noFill/>
        </p:spPr>
        <p:txBody>
          <a:bodyPr wrap="square" rtlCol="0">
            <a:spAutoFit/>
          </a:bodyPr>
          <a:lstStyle/>
          <a:p>
            <a:r>
              <a:rPr kumimoji="1" lang="ja-JP" altLang="en-US" sz="2400" dirty="0">
                <a:latin typeface="ＭＳ 明朝" panose="02020609040205080304" pitchFamily="17" charset="-128"/>
                <a:ea typeface="ＭＳ 明朝" panose="02020609040205080304" pitchFamily="17" charset="-128"/>
              </a:rPr>
              <a:t>・</a:t>
            </a:r>
            <a:r>
              <a:rPr kumimoji="1" lang="en-US" altLang="ja-JP" sz="2400" dirty="0">
                <a:latin typeface="ＭＳ 明朝" panose="02020609040205080304" pitchFamily="17" charset="-128"/>
                <a:ea typeface="ＭＳ 明朝" panose="02020609040205080304" pitchFamily="17" charset="-128"/>
              </a:rPr>
              <a:t>1</a:t>
            </a:r>
            <a:r>
              <a:rPr kumimoji="1" lang="ja-JP" altLang="en-US" sz="2400" dirty="0">
                <a:latin typeface="ＭＳ 明朝" panose="02020609040205080304" pitchFamily="17" charset="-128"/>
                <a:ea typeface="ＭＳ 明朝" panose="02020609040205080304" pitchFamily="17" charset="-128"/>
              </a:rPr>
              <a:t>週間ごとの計測（大学）</a:t>
            </a:r>
            <a:endParaRPr kumimoji="1" lang="en-US" altLang="ja-JP" sz="2400" dirty="0">
              <a:latin typeface="ＭＳ 明朝" panose="02020609040205080304" pitchFamily="17" charset="-128"/>
              <a:ea typeface="ＭＳ 明朝" panose="02020609040205080304" pitchFamily="17" charset="-128"/>
            </a:endParaRPr>
          </a:p>
        </p:txBody>
      </p:sp>
      <p:grpSp>
        <p:nvGrpSpPr>
          <p:cNvPr id="30" name="グループ化 29">
            <a:extLst>
              <a:ext uri="{FF2B5EF4-FFF2-40B4-BE49-F238E27FC236}">
                <a16:creationId xmlns:a16="http://schemas.microsoft.com/office/drawing/2014/main" id="{2D26CC79-75E7-4CD6-88BB-90FA2597AE60}"/>
              </a:ext>
            </a:extLst>
          </p:cNvPr>
          <p:cNvGrpSpPr/>
          <p:nvPr/>
        </p:nvGrpSpPr>
        <p:grpSpPr>
          <a:xfrm>
            <a:off x="1298334" y="5648360"/>
            <a:ext cx="10378244" cy="839204"/>
            <a:chOff x="1087396" y="2589796"/>
            <a:chExt cx="10378244" cy="839204"/>
          </a:xfrm>
        </p:grpSpPr>
        <p:sp>
          <p:nvSpPr>
            <p:cNvPr id="31" name="正方形/長方形 30">
              <a:extLst>
                <a:ext uri="{FF2B5EF4-FFF2-40B4-BE49-F238E27FC236}">
                  <a16:creationId xmlns:a16="http://schemas.microsoft.com/office/drawing/2014/main" id="{08F87A78-7869-4F5D-B467-B834DC4F4CD4}"/>
                </a:ext>
              </a:extLst>
            </p:cNvPr>
            <p:cNvSpPr/>
            <p:nvPr/>
          </p:nvSpPr>
          <p:spPr>
            <a:xfrm>
              <a:off x="1087396" y="2589796"/>
              <a:ext cx="1644751" cy="8341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en-US" altLang="ja-JP" dirty="0">
                  <a:latin typeface="ＭＳ 明朝" panose="02020609040205080304" pitchFamily="17" charset="-128"/>
                  <a:ea typeface="ＭＳ 明朝" panose="02020609040205080304" pitchFamily="17" charset="-128"/>
                </a:rPr>
                <a:t>Forms</a:t>
              </a:r>
              <a:r>
                <a:rPr kumimoji="1" lang="ja-JP" altLang="en-US" dirty="0">
                  <a:latin typeface="ＭＳ 明朝" panose="02020609040205080304" pitchFamily="17" charset="-128"/>
                  <a:ea typeface="ＭＳ 明朝" panose="02020609040205080304" pitchFamily="17" charset="-128"/>
                </a:rPr>
                <a:t>回答</a:t>
              </a:r>
              <a:endParaRPr kumimoji="1" lang="en-US" altLang="ja-JP" dirty="0">
                <a:latin typeface="ＭＳ 明朝" panose="02020609040205080304" pitchFamily="17" charset="-128"/>
                <a:ea typeface="ＭＳ 明朝" panose="02020609040205080304" pitchFamily="17" charset="-128"/>
              </a:endParaRPr>
            </a:p>
            <a:p>
              <a:pPr algn="ctr"/>
              <a:r>
                <a:rPr lang="ja-JP" altLang="en-US" dirty="0">
                  <a:latin typeface="ＭＳ 明朝" panose="02020609040205080304" pitchFamily="17" charset="-128"/>
                  <a:ea typeface="ＭＳ 明朝" panose="02020609040205080304" pitchFamily="17" charset="-128"/>
                </a:rPr>
                <a:t>（計測用２）</a:t>
              </a:r>
              <a:endParaRPr kumimoji="1" lang="ja-JP" altLang="en-US" dirty="0">
                <a:latin typeface="ＭＳ 明朝" panose="02020609040205080304" pitchFamily="17" charset="-128"/>
                <a:ea typeface="ＭＳ 明朝" panose="02020609040205080304" pitchFamily="17" charset="-128"/>
              </a:endParaRPr>
            </a:p>
          </p:txBody>
        </p:sp>
        <p:cxnSp>
          <p:nvCxnSpPr>
            <p:cNvPr id="32" name="直線矢印コネクタ 31">
              <a:extLst>
                <a:ext uri="{FF2B5EF4-FFF2-40B4-BE49-F238E27FC236}">
                  <a16:creationId xmlns:a16="http://schemas.microsoft.com/office/drawing/2014/main" id="{D3024ACA-AEC9-4597-985D-F7CA80E709D9}"/>
                </a:ext>
              </a:extLst>
            </p:cNvPr>
            <p:cNvCxnSpPr>
              <a:cxnSpLocks/>
            </p:cNvCxnSpPr>
            <p:nvPr/>
          </p:nvCxnSpPr>
          <p:spPr>
            <a:xfrm>
              <a:off x="2732147" y="3006891"/>
              <a:ext cx="55643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9C233FA9-FF79-4780-8F73-090A72AE920C}"/>
                </a:ext>
              </a:extLst>
            </p:cNvPr>
            <p:cNvSpPr/>
            <p:nvPr/>
          </p:nvSpPr>
          <p:spPr>
            <a:xfrm>
              <a:off x="3283712" y="2589796"/>
              <a:ext cx="2095597" cy="8341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ja-JP" altLang="en-US" dirty="0">
                  <a:latin typeface="ＭＳ 明朝" panose="02020609040205080304" pitchFamily="17" charset="-128"/>
                  <a:ea typeface="ＭＳ 明朝" panose="02020609040205080304" pitchFamily="17" charset="-128"/>
                </a:rPr>
                <a:t>教示後、実験開始</a:t>
              </a:r>
            </a:p>
          </p:txBody>
        </p:sp>
        <p:cxnSp>
          <p:nvCxnSpPr>
            <p:cNvPr id="34" name="直線矢印コネクタ 33">
              <a:extLst>
                <a:ext uri="{FF2B5EF4-FFF2-40B4-BE49-F238E27FC236}">
                  <a16:creationId xmlns:a16="http://schemas.microsoft.com/office/drawing/2014/main" id="{9C4CA5F3-DC48-4E72-90A9-48C8E2D657D1}"/>
                </a:ext>
              </a:extLst>
            </p:cNvPr>
            <p:cNvCxnSpPr>
              <a:cxnSpLocks/>
            </p:cNvCxnSpPr>
            <p:nvPr/>
          </p:nvCxnSpPr>
          <p:spPr>
            <a:xfrm>
              <a:off x="8505461" y="3006891"/>
              <a:ext cx="55643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5B920871-8426-4939-A78A-992920876EC8}"/>
                </a:ext>
              </a:extLst>
            </p:cNvPr>
            <p:cNvSpPr/>
            <p:nvPr/>
          </p:nvSpPr>
          <p:spPr>
            <a:xfrm>
              <a:off x="5930873" y="2594810"/>
              <a:ext cx="2759401" cy="8341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en-US" altLang="ja-JP" dirty="0">
                  <a:latin typeface="ＭＳ 明朝" panose="02020609040205080304" pitchFamily="17" charset="-128"/>
                  <a:ea typeface="ＭＳ 明朝" panose="02020609040205080304" pitchFamily="17" charset="-128"/>
                </a:rPr>
                <a:t>Forms</a:t>
              </a:r>
              <a:r>
                <a:rPr kumimoji="1" lang="ja-JP" altLang="en-US" dirty="0">
                  <a:latin typeface="ＭＳ 明朝" panose="02020609040205080304" pitchFamily="17" charset="-128"/>
                  <a:ea typeface="ＭＳ 明朝" panose="02020609040205080304" pitchFamily="17" charset="-128"/>
                </a:rPr>
                <a:t>回答</a:t>
              </a:r>
              <a:endParaRPr kumimoji="1" lang="en-US" altLang="ja-JP" dirty="0">
                <a:latin typeface="ＭＳ 明朝" panose="02020609040205080304" pitchFamily="17" charset="-128"/>
                <a:ea typeface="ＭＳ 明朝" panose="02020609040205080304" pitchFamily="17" charset="-128"/>
              </a:endParaRPr>
            </a:p>
            <a:p>
              <a:pPr algn="ctr"/>
              <a:r>
                <a:rPr lang="ja-JP" altLang="en-US" dirty="0">
                  <a:latin typeface="ＭＳ 明朝" panose="02020609040205080304" pitchFamily="17" charset="-128"/>
                  <a:ea typeface="ＭＳ 明朝" panose="02020609040205080304" pitchFamily="17" charset="-128"/>
                </a:rPr>
                <a:t>（計測用２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自尊感情）</a:t>
              </a:r>
              <a:endParaRPr kumimoji="1" lang="ja-JP" altLang="en-US" dirty="0">
                <a:latin typeface="ＭＳ 明朝" panose="02020609040205080304" pitchFamily="17" charset="-128"/>
                <a:ea typeface="ＭＳ 明朝" panose="02020609040205080304" pitchFamily="17" charset="-128"/>
              </a:endParaRPr>
            </a:p>
          </p:txBody>
        </p:sp>
        <p:sp>
          <p:nvSpPr>
            <p:cNvPr id="36" name="正方形/長方形 35">
              <a:extLst>
                <a:ext uri="{FF2B5EF4-FFF2-40B4-BE49-F238E27FC236}">
                  <a16:creationId xmlns:a16="http://schemas.microsoft.com/office/drawing/2014/main" id="{5D340B4E-DBC5-4655-9C31-2878BEBA472F}"/>
                </a:ext>
              </a:extLst>
            </p:cNvPr>
            <p:cNvSpPr/>
            <p:nvPr/>
          </p:nvSpPr>
          <p:spPr>
            <a:xfrm>
              <a:off x="9061898" y="2589796"/>
              <a:ext cx="2403742" cy="83419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dirty="0">
                  <a:latin typeface="ＭＳ 明朝" panose="02020609040205080304" pitchFamily="17" charset="-128"/>
                  <a:ea typeface="ＭＳ 明朝" panose="02020609040205080304" pitchFamily="17" charset="-128"/>
                </a:rPr>
                <a:t>訓練に関する</a:t>
              </a:r>
              <a:endParaRPr lang="en-US" altLang="ja-JP" dirty="0">
                <a:latin typeface="ＭＳ 明朝" panose="02020609040205080304" pitchFamily="17" charset="-128"/>
                <a:ea typeface="ＭＳ 明朝" panose="02020609040205080304" pitchFamily="17" charset="-128"/>
              </a:endParaRPr>
            </a:p>
            <a:p>
              <a:pPr algn="ctr"/>
              <a:r>
                <a:rPr lang="ja-JP" altLang="en-US" dirty="0">
                  <a:latin typeface="ＭＳ 明朝" panose="02020609040205080304" pitchFamily="17" charset="-128"/>
                  <a:ea typeface="ＭＳ 明朝" panose="02020609040205080304" pitchFamily="17" charset="-128"/>
                </a:rPr>
                <a:t>質疑応答</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電池交換</a:t>
              </a:r>
              <a:endParaRPr kumimoji="1" lang="ja-JP" altLang="en-US" dirty="0">
                <a:latin typeface="ＭＳ 明朝" panose="02020609040205080304" pitchFamily="17" charset="-128"/>
                <a:ea typeface="ＭＳ 明朝" panose="02020609040205080304" pitchFamily="17" charset="-128"/>
              </a:endParaRPr>
            </a:p>
          </p:txBody>
        </p:sp>
        <p:cxnSp>
          <p:nvCxnSpPr>
            <p:cNvPr id="37" name="直線矢印コネクタ 36">
              <a:extLst>
                <a:ext uri="{FF2B5EF4-FFF2-40B4-BE49-F238E27FC236}">
                  <a16:creationId xmlns:a16="http://schemas.microsoft.com/office/drawing/2014/main" id="{F81BCB69-C0F5-4968-A4E5-A495ECED7FAC}"/>
                </a:ext>
              </a:extLst>
            </p:cNvPr>
            <p:cNvCxnSpPr>
              <a:cxnSpLocks/>
            </p:cNvCxnSpPr>
            <p:nvPr/>
          </p:nvCxnSpPr>
          <p:spPr>
            <a:xfrm>
              <a:off x="5379309" y="2953971"/>
              <a:ext cx="55643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821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グループ化 60">
            <a:extLst>
              <a:ext uri="{FF2B5EF4-FFF2-40B4-BE49-F238E27FC236}">
                <a16:creationId xmlns:a16="http://schemas.microsoft.com/office/drawing/2014/main" id="{67574D64-19C6-DC0A-EC73-81CFE692D0F2}"/>
              </a:ext>
            </a:extLst>
          </p:cNvPr>
          <p:cNvGrpSpPr/>
          <p:nvPr/>
        </p:nvGrpSpPr>
        <p:grpSpPr>
          <a:xfrm>
            <a:off x="253093" y="428624"/>
            <a:ext cx="11685814" cy="5702754"/>
            <a:chOff x="391886" y="404132"/>
            <a:chExt cx="11685814" cy="5702754"/>
          </a:xfrm>
        </p:grpSpPr>
        <p:sp>
          <p:nvSpPr>
            <p:cNvPr id="28" name="正方形/長方形 27">
              <a:extLst>
                <a:ext uri="{FF2B5EF4-FFF2-40B4-BE49-F238E27FC236}">
                  <a16:creationId xmlns:a16="http://schemas.microsoft.com/office/drawing/2014/main" id="{5FA31508-1CEE-31BE-3DE9-B9F5FAC70FC8}"/>
                </a:ext>
              </a:extLst>
            </p:cNvPr>
            <p:cNvSpPr/>
            <p:nvPr/>
          </p:nvSpPr>
          <p:spPr>
            <a:xfrm>
              <a:off x="391886" y="404132"/>
              <a:ext cx="11685814" cy="57027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52" name="グループ化 51">
              <a:extLst>
                <a:ext uri="{FF2B5EF4-FFF2-40B4-BE49-F238E27FC236}">
                  <a16:creationId xmlns:a16="http://schemas.microsoft.com/office/drawing/2014/main" id="{E159767C-5053-4E45-FEEA-57775FFD1C18}"/>
                </a:ext>
              </a:extLst>
            </p:cNvPr>
            <p:cNvGrpSpPr/>
            <p:nvPr/>
          </p:nvGrpSpPr>
          <p:grpSpPr>
            <a:xfrm>
              <a:off x="507546" y="560222"/>
              <a:ext cx="11176907" cy="5241831"/>
              <a:chOff x="489857" y="486744"/>
              <a:chExt cx="11176907" cy="5003226"/>
            </a:xfrm>
          </p:grpSpPr>
          <p:sp>
            <p:nvSpPr>
              <p:cNvPr id="53" name="テキスト ボックス 52">
                <a:extLst>
                  <a:ext uri="{FF2B5EF4-FFF2-40B4-BE49-F238E27FC236}">
                    <a16:creationId xmlns:a16="http://schemas.microsoft.com/office/drawing/2014/main" id="{9D1A81C2-C613-A9C4-F13C-DF39AE2AD820}"/>
                  </a:ext>
                </a:extLst>
              </p:cNvPr>
              <p:cNvSpPr txBox="1"/>
              <p:nvPr/>
            </p:nvSpPr>
            <p:spPr>
              <a:xfrm>
                <a:off x="489857" y="486744"/>
                <a:ext cx="1534885" cy="400110"/>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制御方略</a:t>
                </a:r>
              </a:p>
            </p:txBody>
          </p:sp>
          <p:grpSp>
            <p:nvGrpSpPr>
              <p:cNvPr id="54" name="グループ化 53">
                <a:extLst>
                  <a:ext uri="{FF2B5EF4-FFF2-40B4-BE49-F238E27FC236}">
                    <a16:creationId xmlns:a16="http://schemas.microsoft.com/office/drawing/2014/main" id="{8AA533E8-E13B-7C23-B111-41DB0EEB5647}"/>
                  </a:ext>
                </a:extLst>
              </p:cNvPr>
              <p:cNvGrpSpPr/>
              <p:nvPr/>
            </p:nvGrpSpPr>
            <p:grpSpPr>
              <a:xfrm>
                <a:off x="955221" y="1349816"/>
                <a:ext cx="10711543" cy="4140154"/>
                <a:chOff x="1028699" y="1385987"/>
                <a:chExt cx="10711543" cy="4140154"/>
              </a:xfrm>
            </p:grpSpPr>
            <p:sp>
              <p:nvSpPr>
                <p:cNvPr id="55" name="テキスト ボックス 54">
                  <a:extLst>
                    <a:ext uri="{FF2B5EF4-FFF2-40B4-BE49-F238E27FC236}">
                      <a16:creationId xmlns:a16="http://schemas.microsoft.com/office/drawing/2014/main" id="{65E872D0-2D8D-B866-6FBF-E4DE0E552931}"/>
                    </a:ext>
                  </a:extLst>
                </p:cNvPr>
                <p:cNvSpPr txBox="1"/>
                <p:nvPr/>
              </p:nvSpPr>
              <p:spPr>
                <a:xfrm>
                  <a:off x="1028699" y="1385987"/>
                  <a:ext cx="10711543" cy="381897"/>
                </a:xfrm>
                <a:prstGeom prst="rect">
                  <a:avLst/>
                </a:prstGeom>
                <a:noFill/>
              </p:spPr>
              <p:txBody>
                <a:bodyPr wrap="square" rtlCol="0">
                  <a:spAutoFit/>
                </a:bodyPr>
                <a:lstStyle/>
                <a:p>
                  <a:pPr marL="342900" indent="-342900">
                    <a:buAutoNum type="arabicPeriod"/>
                  </a:pPr>
                  <a:r>
                    <a:rPr lang="ja-JP" altLang="en-US" sz="2000" b="1" dirty="0">
                      <a:latin typeface="ＭＳ Ｐゴシック" panose="020B0600070205080204" pitchFamily="50" charset="-128"/>
                      <a:ea typeface="ＭＳ Ｐゴシック" panose="020B0600070205080204" pitchFamily="50" charset="-128"/>
                    </a:rPr>
                    <a:t>温冷感</a:t>
                  </a:r>
                  <a:r>
                    <a:rPr kumimoji="1" lang="ja-JP" altLang="en-US" sz="2000" b="1" dirty="0">
                      <a:latin typeface="ＭＳ Ｐゴシック" panose="020B0600070205080204" pitchFamily="50" charset="-128"/>
                      <a:ea typeface="ＭＳ Ｐゴシック" panose="020B0600070205080204" pitchFamily="50" charset="-128"/>
                    </a:rPr>
                    <a:t>イメージ</a:t>
                  </a:r>
                  <a:r>
                    <a:rPr kumimoji="1" lang="ja-JP" altLang="en-US" sz="2000" dirty="0">
                      <a:latin typeface="ＭＳ Ｐゴシック" panose="020B0600070205080204" pitchFamily="50" charset="-128"/>
                      <a:ea typeface="ＭＳ Ｐゴシック" panose="020B0600070205080204" pitchFamily="50" charset="-128"/>
                    </a:rPr>
                    <a:t>：「上昇課題＝温かいもの」「下降課題＝冷たいもの」課題に応じた</a:t>
                  </a:r>
                  <a:r>
                    <a:rPr kumimoji="1" lang="ja-JP" altLang="en-US" sz="2000" u="sng" dirty="0">
                      <a:solidFill>
                        <a:srgbClr val="FF0000"/>
                      </a:solidFill>
                      <a:latin typeface="ＭＳ Ｐゴシック" panose="020B0600070205080204" pitchFamily="50" charset="-128"/>
                      <a:ea typeface="ＭＳ Ｐゴシック" panose="020B0600070205080204" pitchFamily="50" charset="-128"/>
                    </a:rPr>
                    <a:t>温度</a:t>
                  </a:r>
                  <a:r>
                    <a:rPr kumimoji="1" lang="ja-JP" altLang="en-US" sz="2000" dirty="0">
                      <a:latin typeface="ＭＳ Ｐゴシック" panose="020B0600070205080204" pitchFamily="50" charset="-128"/>
                      <a:ea typeface="ＭＳ Ｐゴシック" panose="020B0600070205080204" pitchFamily="50" charset="-128"/>
                    </a:rPr>
                    <a:t>イメージ</a:t>
                  </a:r>
                  <a:endParaRPr kumimoji="1" lang="en-US" altLang="ja-JP" sz="2000" dirty="0">
                    <a:latin typeface="ＭＳ Ｐゴシック" panose="020B0600070205080204" pitchFamily="50" charset="-128"/>
                    <a:ea typeface="ＭＳ Ｐゴシック" panose="020B0600070205080204" pitchFamily="50" charset="-128"/>
                  </a:endParaRPr>
                </a:p>
              </p:txBody>
            </p:sp>
            <p:sp>
              <p:nvSpPr>
                <p:cNvPr id="56" name="テキスト ボックス 55">
                  <a:extLst>
                    <a:ext uri="{FF2B5EF4-FFF2-40B4-BE49-F238E27FC236}">
                      <a16:creationId xmlns:a16="http://schemas.microsoft.com/office/drawing/2014/main" id="{8E023FBE-4372-7D4B-826E-C6A71C809171}"/>
                    </a:ext>
                  </a:extLst>
                </p:cNvPr>
                <p:cNvSpPr txBox="1"/>
                <p:nvPr/>
              </p:nvSpPr>
              <p:spPr>
                <a:xfrm>
                  <a:off x="1028699" y="4230454"/>
                  <a:ext cx="6637564" cy="400110"/>
                </a:xfrm>
                <a:prstGeom prst="rect">
                  <a:avLst/>
                </a:prstGeom>
                <a:noFill/>
              </p:spPr>
              <p:txBody>
                <a:bodyPr wrap="square" rtlCol="0">
                  <a:spAutoFit/>
                </a:bodyPr>
                <a:lstStyle/>
                <a:p>
                  <a:r>
                    <a:rPr lang="en-US" altLang="ja-JP" sz="2000" dirty="0">
                      <a:latin typeface="ＭＳ Ｐゴシック" panose="020B0600070205080204" pitchFamily="50" charset="-128"/>
                      <a:ea typeface="ＭＳ Ｐゴシック" panose="020B0600070205080204" pitchFamily="50" charset="-128"/>
                    </a:rPr>
                    <a:t>3</a:t>
                  </a:r>
                  <a:r>
                    <a:rPr kumimoji="1" lang="en-US" altLang="ja-JP" sz="2000" dirty="0">
                      <a:latin typeface="ＭＳ Ｐゴシック" panose="020B0600070205080204" pitchFamily="50" charset="-128"/>
                      <a:ea typeface="ＭＳ Ｐゴシック" panose="020B0600070205080204" pitchFamily="50" charset="-128"/>
                    </a:rPr>
                    <a:t>. </a:t>
                  </a:r>
                  <a:r>
                    <a:rPr kumimoji="1" lang="ja-JP" altLang="en-US" sz="2000" b="1" dirty="0">
                      <a:latin typeface="ＭＳ Ｐゴシック" panose="020B0600070205080204" pitchFamily="50" charset="-128"/>
                      <a:ea typeface="ＭＳ Ｐゴシック" panose="020B0600070205080204" pitchFamily="50" charset="-128"/>
                    </a:rPr>
                    <a:t>イメージなし</a:t>
                  </a:r>
                  <a:r>
                    <a:rPr kumimoji="1" lang="ja-JP" altLang="en-US" sz="2000" dirty="0">
                      <a:latin typeface="ＭＳ Ｐゴシック" panose="020B0600070205080204" pitchFamily="50" charset="-128"/>
                      <a:ea typeface="ＭＳ Ｐゴシック" panose="020B0600070205080204" pitchFamily="50" charset="-128"/>
                    </a:rPr>
                    <a:t>：なにもイメージしない</a:t>
                  </a:r>
                </a:p>
              </p:txBody>
            </p:sp>
            <p:sp>
              <p:nvSpPr>
                <p:cNvPr id="57" name="テキスト ボックス 56">
                  <a:extLst>
                    <a:ext uri="{FF2B5EF4-FFF2-40B4-BE49-F238E27FC236}">
                      <a16:creationId xmlns:a16="http://schemas.microsoft.com/office/drawing/2014/main" id="{AB773BCC-E11D-B442-8044-BAACF677AE38}"/>
                    </a:ext>
                  </a:extLst>
                </p:cNvPr>
                <p:cNvSpPr txBox="1"/>
                <p:nvPr/>
              </p:nvSpPr>
              <p:spPr>
                <a:xfrm>
                  <a:off x="1028699" y="2762666"/>
                  <a:ext cx="10009415" cy="400110"/>
                </a:xfrm>
                <a:prstGeom prst="rect">
                  <a:avLst/>
                </a:prstGeom>
                <a:noFill/>
              </p:spPr>
              <p:txBody>
                <a:bodyPr wrap="square" rtlCol="0">
                  <a:spAutoFit/>
                </a:bodyPr>
                <a:lstStyle/>
                <a:p>
                  <a:r>
                    <a:rPr kumimoji="1" lang="en-US" altLang="ja-JP" sz="2000" dirty="0">
                      <a:latin typeface="ＭＳ Ｐゴシック" panose="020B0600070205080204" pitchFamily="50" charset="-128"/>
                      <a:ea typeface="ＭＳ Ｐゴシック" panose="020B0600070205080204" pitchFamily="50" charset="-128"/>
                    </a:rPr>
                    <a:t>2. </a:t>
                  </a:r>
                  <a:r>
                    <a:rPr kumimoji="1" lang="ja-JP" altLang="en-US" sz="2000" b="1" dirty="0">
                      <a:latin typeface="ＭＳ Ｐゴシック" panose="020B0600070205080204" pitchFamily="50" charset="-128"/>
                      <a:ea typeface="ＭＳ Ｐゴシック" panose="020B0600070205080204" pitchFamily="50" charset="-128"/>
                    </a:rPr>
                    <a:t>情動イメージ</a:t>
                  </a:r>
                  <a:r>
                    <a:rPr kumimoji="1" lang="ja-JP" altLang="en-US"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楽しかった思い出、苦労した思い出など</a:t>
                  </a:r>
                  <a:r>
                    <a:rPr lang="ja-JP" altLang="en-US" sz="2000" u="sng" dirty="0">
                      <a:solidFill>
                        <a:srgbClr val="FF0000"/>
                      </a:solidFill>
                      <a:latin typeface="ＭＳ Ｐゴシック" panose="020B0600070205080204" pitchFamily="50" charset="-128"/>
                      <a:ea typeface="ＭＳ Ｐゴシック" panose="020B0600070205080204" pitchFamily="50" charset="-128"/>
                    </a:rPr>
                    <a:t>困惑や不安・安堵</a:t>
                  </a:r>
                  <a:r>
                    <a:rPr lang="ja-JP" altLang="en-US" sz="2000" dirty="0">
                      <a:latin typeface="ＭＳ Ｐゴシック" panose="020B0600070205080204" pitchFamily="50" charset="-128"/>
                      <a:ea typeface="ＭＳ Ｐゴシック" panose="020B0600070205080204" pitchFamily="50" charset="-128"/>
                    </a:rPr>
                    <a:t>をイメージする</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58" name="テキスト ボックス 57">
                  <a:extLst>
                    <a:ext uri="{FF2B5EF4-FFF2-40B4-BE49-F238E27FC236}">
                      <a16:creationId xmlns:a16="http://schemas.microsoft.com/office/drawing/2014/main" id="{AE26F056-3080-18CB-20B7-E8A09B9E5C97}"/>
                    </a:ext>
                  </a:extLst>
                </p:cNvPr>
                <p:cNvSpPr txBox="1"/>
                <p:nvPr/>
              </p:nvSpPr>
              <p:spPr>
                <a:xfrm>
                  <a:off x="1028699" y="5144244"/>
                  <a:ext cx="8123464" cy="381897"/>
                </a:xfrm>
                <a:prstGeom prst="rect">
                  <a:avLst/>
                </a:prstGeom>
                <a:noFill/>
              </p:spPr>
              <p:txBody>
                <a:bodyPr wrap="square" rtlCol="0">
                  <a:spAutoFit/>
                </a:bodyPr>
                <a:lstStyle/>
                <a:p>
                  <a:r>
                    <a:rPr kumimoji="1" lang="en-US" altLang="ja-JP" sz="2000" dirty="0">
                      <a:latin typeface="ＭＳ Ｐゴシック" panose="020B0600070205080204" pitchFamily="50" charset="-128"/>
                      <a:ea typeface="ＭＳ Ｐゴシック" panose="020B0600070205080204" pitchFamily="50" charset="-128"/>
                    </a:rPr>
                    <a:t>4. </a:t>
                  </a:r>
                  <a:r>
                    <a:rPr lang="ja-JP" altLang="en-US" sz="2000" b="1" dirty="0">
                      <a:latin typeface="ＭＳ Ｐゴシック" panose="020B0600070205080204" pitchFamily="50" charset="-128"/>
                      <a:ea typeface="ＭＳ Ｐゴシック" panose="020B0600070205080204" pitchFamily="50" charset="-128"/>
                    </a:rPr>
                    <a:t>その他</a:t>
                  </a:r>
                  <a:r>
                    <a:rPr kumimoji="1" lang="ja-JP" altLang="en-US" sz="2000" dirty="0">
                      <a:latin typeface="ＭＳ Ｐゴシック" panose="020B0600070205080204" pitchFamily="50" charset="-128"/>
                      <a:ea typeface="ＭＳ Ｐゴシック" panose="020B0600070205080204" pitchFamily="50" charset="-128"/>
                    </a:rPr>
                    <a:t>：上記１～３いずれにも該当しなかった場合の制御方略</a:t>
                  </a:r>
                </a:p>
              </p:txBody>
            </p:sp>
            <p:sp>
              <p:nvSpPr>
                <p:cNvPr id="59" name="テキスト ボックス 58">
                  <a:extLst>
                    <a:ext uri="{FF2B5EF4-FFF2-40B4-BE49-F238E27FC236}">
                      <a16:creationId xmlns:a16="http://schemas.microsoft.com/office/drawing/2014/main" id="{91461669-6D9C-B083-2233-CCEF2C0FC503}"/>
                    </a:ext>
                  </a:extLst>
                </p:cNvPr>
                <p:cNvSpPr txBox="1"/>
                <p:nvPr/>
              </p:nvSpPr>
              <p:spPr>
                <a:xfrm>
                  <a:off x="1494063" y="1935215"/>
                  <a:ext cx="7658100" cy="400110"/>
                </a:xfrm>
                <a:prstGeom prst="rect">
                  <a:avLst/>
                </a:prstGeom>
                <a:noFill/>
              </p:spPr>
              <p:txBody>
                <a:bodyPr wrap="square" rtlCol="0">
                  <a:spAutoFit/>
                </a:bodyPr>
                <a:lstStyle/>
                <a:p>
                  <a:r>
                    <a:rPr lang="en-US" altLang="ja-JP" sz="2000" dirty="0">
                      <a:latin typeface="ＭＳ Ｐゴシック" panose="020B0600070205080204" pitchFamily="50" charset="-128"/>
                      <a:ea typeface="ＭＳ Ｐゴシック" panose="020B0600070205080204" pitchFamily="50" charset="-128"/>
                    </a:rPr>
                    <a:t>e</a:t>
                  </a:r>
                  <a:r>
                    <a:rPr kumimoji="1" lang="en-US" altLang="ja-JP" sz="2000" dirty="0">
                      <a:latin typeface="ＭＳ Ｐゴシック" panose="020B0600070205080204" pitchFamily="50" charset="-128"/>
                      <a:ea typeface="ＭＳ Ｐゴシック" panose="020B0600070205080204" pitchFamily="50" charset="-128"/>
                    </a:rPr>
                    <a:t>x) </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「ストーブに手をかざしている場面」「氷水に手を入れる場面」</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60" name="テキスト ボックス 59">
                  <a:extLst>
                    <a:ext uri="{FF2B5EF4-FFF2-40B4-BE49-F238E27FC236}">
                      <a16:creationId xmlns:a16="http://schemas.microsoft.com/office/drawing/2014/main" id="{A2D79926-E31A-67D7-FDB4-21AFCFC1B490}"/>
                    </a:ext>
                  </a:extLst>
                </p:cNvPr>
                <p:cNvSpPr txBox="1"/>
                <p:nvPr/>
              </p:nvSpPr>
              <p:spPr>
                <a:xfrm>
                  <a:off x="1428749" y="3316664"/>
                  <a:ext cx="7658100" cy="400110"/>
                </a:xfrm>
                <a:prstGeom prst="rect">
                  <a:avLst/>
                </a:prstGeom>
                <a:noFill/>
              </p:spPr>
              <p:txBody>
                <a:bodyPr wrap="square" rtlCol="0">
                  <a:spAutoFit/>
                </a:bodyPr>
                <a:lstStyle/>
                <a:p>
                  <a:r>
                    <a:rPr lang="en-US" altLang="ja-JP" sz="2000" dirty="0">
                      <a:latin typeface="ＭＳ Ｐゴシック" panose="020B0600070205080204" pitchFamily="50" charset="-128"/>
                      <a:ea typeface="ＭＳ Ｐゴシック" panose="020B0600070205080204" pitchFamily="50" charset="-128"/>
                    </a:rPr>
                    <a:t>e</a:t>
                  </a:r>
                  <a:r>
                    <a:rPr kumimoji="1" lang="en-US" altLang="ja-JP" sz="2000" dirty="0">
                      <a:latin typeface="ＭＳ Ｐゴシック" panose="020B0600070205080204" pitchFamily="50" charset="-128"/>
                      <a:ea typeface="ＭＳ Ｐゴシック" panose="020B0600070205080204" pitchFamily="50" charset="-128"/>
                    </a:rPr>
                    <a:t>x) </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高校時代に所属していた部活</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苦手な虫が体を這う</a:t>
                  </a:r>
                  <a:r>
                    <a:rPr lang="ja-JP" altLang="ja-JP" sz="2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endParaRPr kumimoji="1" lang="ja-JP" altLang="en-US" sz="2000" dirty="0">
                    <a:latin typeface="ＭＳ Ｐゴシック" panose="020B0600070205080204" pitchFamily="50" charset="-128"/>
                    <a:ea typeface="ＭＳ Ｐゴシック" panose="020B0600070205080204" pitchFamily="50" charset="-128"/>
                  </a:endParaRPr>
                </a:p>
              </p:txBody>
            </p:sp>
          </p:grpSp>
        </p:grpSp>
      </p:grpSp>
    </p:spTree>
    <p:extLst>
      <p:ext uri="{BB962C8B-B14F-4D97-AF65-F5344CB8AC3E}">
        <p14:creationId xmlns:p14="http://schemas.microsoft.com/office/powerpoint/2010/main" val="3787569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963D00-BECD-32AC-A290-84CD59576CF9}"/>
              </a:ext>
            </a:extLst>
          </p:cNvPr>
          <p:cNvSpPr>
            <a:spLocks noGrp="1"/>
          </p:cNvSpPr>
          <p:nvPr>
            <p:ph type="title"/>
          </p:nvPr>
        </p:nvSpPr>
        <p:spPr>
          <a:xfrm>
            <a:off x="3355706" y="2658416"/>
            <a:ext cx="5480588" cy="1541167"/>
          </a:xfrm>
        </p:spPr>
        <p:txBody>
          <a:bodyPr/>
          <a:lstStyle/>
          <a:p>
            <a:pPr algn="ctr"/>
            <a:r>
              <a:rPr kumimoji="1" lang="ja-JP" altLang="en-US" dirty="0">
                <a:latin typeface="ＭＳ Ｐゴシック" panose="020B0600070205080204" pitchFamily="50" charset="-128"/>
                <a:ea typeface="ＭＳ Ｐゴシック" panose="020B0600070205080204" pitchFamily="50" charset="-128"/>
              </a:rPr>
              <a:t>実験スケジュール</a:t>
            </a:r>
          </a:p>
        </p:txBody>
      </p:sp>
    </p:spTree>
    <p:extLst>
      <p:ext uri="{BB962C8B-B14F-4D97-AF65-F5344CB8AC3E}">
        <p14:creationId xmlns:p14="http://schemas.microsoft.com/office/powerpoint/2010/main" val="1063732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401C7752-4319-40CF-B465-D5DF58BF4E04}"/>
              </a:ext>
            </a:extLst>
          </p:cNvPr>
          <p:cNvGrpSpPr/>
          <p:nvPr/>
        </p:nvGrpSpPr>
        <p:grpSpPr>
          <a:xfrm>
            <a:off x="287732" y="889907"/>
            <a:ext cx="11616535" cy="4841422"/>
            <a:chOff x="146958" y="751114"/>
            <a:chExt cx="11616535" cy="4841422"/>
          </a:xfrm>
        </p:grpSpPr>
        <p:sp>
          <p:nvSpPr>
            <p:cNvPr id="38" name="矢印: 下 37">
              <a:extLst>
                <a:ext uri="{FF2B5EF4-FFF2-40B4-BE49-F238E27FC236}">
                  <a16:creationId xmlns:a16="http://schemas.microsoft.com/office/drawing/2014/main" id="{2B0AD79D-BEE3-8AAD-AA53-A0BE748A6433}"/>
                </a:ext>
              </a:extLst>
            </p:cNvPr>
            <p:cNvSpPr/>
            <p:nvPr/>
          </p:nvSpPr>
          <p:spPr>
            <a:xfrm>
              <a:off x="4267825" y="2850514"/>
              <a:ext cx="3112341" cy="742867"/>
            </a:xfrm>
            <a:prstGeom prst="downArrow">
              <a:avLst>
                <a:gd name="adj1" fmla="val 50000"/>
                <a:gd name="adj2" fmla="val 51270"/>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休憩</a:t>
              </a:r>
              <a:r>
                <a:rPr kumimoji="1" lang="en-US" altLang="ja-JP" b="1" dirty="0">
                  <a:latin typeface="ＭＳ 明朝" panose="02020609040205080304" pitchFamily="17" charset="-128"/>
                  <a:ea typeface="ＭＳ 明朝" panose="02020609040205080304" pitchFamily="17" charset="-128"/>
                </a:rPr>
                <a:t>5</a:t>
              </a:r>
              <a:r>
                <a:rPr kumimoji="1" lang="ja-JP" altLang="en-US" b="1" dirty="0">
                  <a:latin typeface="ＭＳ 明朝" panose="02020609040205080304" pitchFamily="17" charset="-128"/>
                  <a:ea typeface="ＭＳ 明朝" panose="02020609040205080304" pitchFamily="17" charset="-128"/>
                </a:rPr>
                <a:t>～</a:t>
              </a:r>
              <a:r>
                <a:rPr lang="en-US" altLang="ja-JP" b="1" dirty="0">
                  <a:latin typeface="ＭＳ 明朝" panose="02020609040205080304" pitchFamily="17" charset="-128"/>
                  <a:ea typeface="ＭＳ 明朝" panose="02020609040205080304" pitchFamily="17" charset="-128"/>
                </a:rPr>
                <a:t>10</a:t>
              </a:r>
              <a:r>
                <a:rPr kumimoji="1" lang="ja-JP" altLang="en-US" b="1" dirty="0">
                  <a:latin typeface="ＭＳ 明朝" panose="02020609040205080304" pitchFamily="17" charset="-128"/>
                  <a:ea typeface="ＭＳ 明朝" panose="02020609040205080304" pitchFamily="17" charset="-128"/>
                </a:rPr>
                <a:t>分</a:t>
              </a:r>
            </a:p>
          </p:txBody>
        </p:sp>
        <p:sp>
          <p:nvSpPr>
            <p:cNvPr id="18" name="テキスト ボックス 17">
              <a:extLst>
                <a:ext uri="{FF2B5EF4-FFF2-40B4-BE49-F238E27FC236}">
                  <a16:creationId xmlns:a16="http://schemas.microsoft.com/office/drawing/2014/main" id="{AA48604F-4D69-D823-2034-8B6125FA9AD2}"/>
                </a:ext>
              </a:extLst>
            </p:cNvPr>
            <p:cNvSpPr txBox="1"/>
            <p:nvPr/>
          </p:nvSpPr>
          <p:spPr>
            <a:xfrm>
              <a:off x="8728932" y="4910722"/>
              <a:ext cx="3034561" cy="338554"/>
            </a:xfrm>
            <a:prstGeom prst="rect">
              <a:avLst/>
            </a:prstGeom>
            <a:noFill/>
          </p:spPr>
          <p:txBody>
            <a:bodyPr wrap="square" rtlCol="0">
              <a:spAutoFit/>
            </a:bodyPr>
            <a:lstStyle/>
            <a:p>
              <a:r>
                <a:rPr kumimoji="1" lang="ja-JP" altLang="en-US" sz="1600" b="1" dirty="0">
                  <a:latin typeface="ＭＳ 明朝" panose="02020609040205080304" pitchFamily="17" charset="-128"/>
                  <a:ea typeface="ＭＳ 明朝" panose="02020609040205080304" pitchFamily="17" charset="-128"/>
                </a:rPr>
                <a:t>＊黒丸で自尊感情尺度の回答</a:t>
              </a:r>
            </a:p>
          </p:txBody>
        </p:sp>
        <p:sp>
          <p:nvSpPr>
            <p:cNvPr id="23" name="楕円 22">
              <a:extLst>
                <a:ext uri="{FF2B5EF4-FFF2-40B4-BE49-F238E27FC236}">
                  <a16:creationId xmlns:a16="http://schemas.microsoft.com/office/drawing/2014/main" id="{7323475C-5439-2CEB-AC13-980561C6D170}"/>
                </a:ext>
              </a:extLst>
            </p:cNvPr>
            <p:cNvSpPr/>
            <p:nvPr/>
          </p:nvSpPr>
          <p:spPr>
            <a:xfrm>
              <a:off x="10921626" y="4553487"/>
              <a:ext cx="232976" cy="2401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ＭＳ 明朝" panose="02020609040205080304" pitchFamily="17" charset="-128"/>
                <a:ea typeface="ＭＳ 明朝" panose="02020609040205080304" pitchFamily="17" charset="-128"/>
              </a:endParaRPr>
            </a:p>
          </p:txBody>
        </p:sp>
        <p:sp>
          <p:nvSpPr>
            <p:cNvPr id="35" name="テキスト ボックス 34">
              <a:extLst>
                <a:ext uri="{FF2B5EF4-FFF2-40B4-BE49-F238E27FC236}">
                  <a16:creationId xmlns:a16="http://schemas.microsoft.com/office/drawing/2014/main" id="{0F0DB882-0643-A5E4-8268-9C8B6A6D8556}"/>
                </a:ext>
              </a:extLst>
            </p:cNvPr>
            <p:cNvSpPr txBox="1"/>
            <p:nvPr/>
          </p:nvSpPr>
          <p:spPr>
            <a:xfrm>
              <a:off x="227061" y="925760"/>
              <a:ext cx="4817595" cy="400110"/>
            </a:xfrm>
            <a:prstGeom prst="rect">
              <a:avLst/>
            </a:prstGeom>
            <a:noFill/>
          </p:spPr>
          <p:txBody>
            <a:bodyPr wrap="square" rtlCol="0">
              <a:spAutoFit/>
            </a:bodyPr>
            <a:lstStyle/>
            <a:p>
              <a:r>
                <a:rPr lang="ja-JP" altLang="en-US" sz="2000" dirty="0">
                  <a:latin typeface="ＭＳ 明朝" panose="02020609040205080304" pitchFamily="17" charset="-128"/>
                  <a:ea typeface="ＭＳ 明朝" panose="02020609040205080304" pitchFamily="17" charset="-128"/>
                </a:rPr>
                <a:t>実験スケジュール（計測日）</a:t>
              </a:r>
              <a:endParaRPr kumimoji="1" lang="ja-JP" altLang="en-US" sz="2000" dirty="0">
                <a:latin typeface="ＭＳ 明朝" panose="02020609040205080304" pitchFamily="17" charset="-128"/>
                <a:ea typeface="ＭＳ 明朝" panose="02020609040205080304" pitchFamily="17" charset="-128"/>
              </a:endParaRPr>
            </a:p>
          </p:txBody>
        </p:sp>
        <p:sp>
          <p:nvSpPr>
            <p:cNvPr id="6" name="正方形/長方形 5">
              <a:extLst>
                <a:ext uri="{FF2B5EF4-FFF2-40B4-BE49-F238E27FC236}">
                  <a16:creationId xmlns:a16="http://schemas.microsoft.com/office/drawing/2014/main" id="{61A8678B-0E1F-412B-AAF3-F2E20AEDB1D9}"/>
                </a:ext>
              </a:extLst>
            </p:cNvPr>
            <p:cNvSpPr/>
            <p:nvPr/>
          </p:nvSpPr>
          <p:spPr>
            <a:xfrm>
              <a:off x="146958" y="751114"/>
              <a:ext cx="11522529" cy="48414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8753B224-340A-40C2-A3C0-7744DD782C97}"/>
                </a:ext>
              </a:extLst>
            </p:cNvPr>
            <p:cNvGrpSpPr/>
            <p:nvPr/>
          </p:nvGrpSpPr>
          <p:grpSpPr>
            <a:xfrm>
              <a:off x="522513" y="1866105"/>
              <a:ext cx="10695216" cy="751445"/>
              <a:chOff x="522513" y="1866105"/>
              <a:chExt cx="10695216" cy="751445"/>
            </a:xfrm>
          </p:grpSpPr>
          <p:grpSp>
            <p:nvGrpSpPr>
              <p:cNvPr id="19" name="グループ化 18">
                <a:extLst>
                  <a:ext uri="{FF2B5EF4-FFF2-40B4-BE49-F238E27FC236}">
                    <a16:creationId xmlns:a16="http://schemas.microsoft.com/office/drawing/2014/main" id="{6BCC9598-CA36-57FB-63D0-0908AC1C2F2D}"/>
                  </a:ext>
                </a:extLst>
              </p:cNvPr>
              <p:cNvGrpSpPr/>
              <p:nvPr/>
            </p:nvGrpSpPr>
            <p:grpSpPr>
              <a:xfrm>
                <a:off x="522513" y="1866105"/>
                <a:ext cx="8475863" cy="751445"/>
                <a:chOff x="522513" y="1866105"/>
                <a:chExt cx="8475863" cy="751445"/>
              </a:xfrm>
            </p:grpSpPr>
            <p:sp>
              <p:nvSpPr>
                <p:cNvPr id="25" name="正方形/長方形 24">
                  <a:extLst>
                    <a:ext uri="{FF2B5EF4-FFF2-40B4-BE49-F238E27FC236}">
                      <a16:creationId xmlns:a16="http://schemas.microsoft.com/office/drawing/2014/main" id="{B7D19B65-7C6C-EBB4-C2F7-9A5084649EB3}"/>
                    </a:ext>
                  </a:extLst>
                </p:cNvPr>
                <p:cNvSpPr/>
                <p:nvPr/>
              </p:nvSpPr>
              <p:spPr>
                <a:xfrm>
                  <a:off x="522513" y="1868006"/>
                  <a:ext cx="1583585" cy="7423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安静期間 </a:t>
                  </a:r>
                  <a:br>
                    <a:rPr kumimoji="1" lang="en-US" altLang="ja-JP" b="1" dirty="0">
                      <a:latin typeface="ＭＳ 明朝" panose="02020609040205080304" pitchFamily="17" charset="-128"/>
                      <a:ea typeface="ＭＳ 明朝" panose="02020609040205080304" pitchFamily="17" charset="-128"/>
                    </a:rPr>
                  </a:br>
                  <a:r>
                    <a:rPr kumimoji="1" lang="en-US" altLang="ja-JP" b="1" dirty="0">
                      <a:latin typeface="ＭＳ 明朝" panose="02020609040205080304" pitchFamily="17" charset="-128"/>
                      <a:ea typeface="ＭＳ 明朝" panose="02020609040205080304" pitchFamily="17" charset="-128"/>
                    </a:rPr>
                    <a:t>7</a:t>
                  </a:r>
                  <a:r>
                    <a:rPr kumimoji="1" lang="ja-JP" altLang="en-US" b="1" dirty="0">
                      <a:latin typeface="ＭＳ 明朝" panose="02020609040205080304" pitchFamily="17" charset="-128"/>
                      <a:ea typeface="ＭＳ 明朝" panose="02020609040205080304" pitchFamily="17" charset="-128"/>
                    </a:rPr>
                    <a:t>分程度</a:t>
                  </a:r>
                </a:p>
              </p:txBody>
            </p:sp>
            <p:sp>
              <p:nvSpPr>
                <p:cNvPr id="26" name="正方形/長方形 25">
                  <a:extLst>
                    <a:ext uri="{FF2B5EF4-FFF2-40B4-BE49-F238E27FC236}">
                      <a16:creationId xmlns:a16="http://schemas.microsoft.com/office/drawing/2014/main" id="{5CBE0103-EA1A-DCBD-7DE1-57BEED704DC2}"/>
                    </a:ext>
                  </a:extLst>
                </p:cNvPr>
                <p:cNvSpPr/>
                <p:nvPr/>
              </p:nvSpPr>
              <p:spPr>
                <a:xfrm>
                  <a:off x="2488029" y="1866105"/>
                  <a:ext cx="2256165" cy="7423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latin typeface="ＭＳ 明朝" panose="02020609040205080304" pitchFamily="17" charset="-128"/>
                      <a:ea typeface="ＭＳ 明朝" panose="02020609040205080304" pitchFamily="17" charset="-128"/>
                    </a:rPr>
                    <a:t>訓練期間</a:t>
                  </a:r>
                  <a:r>
                    <a:rPr lang="en-US" altLang="ja-JP" b="1" dirty="0">
                      <a:latin typeface="ＭＳ 明朝" panose="02020609040205080304" pitchFamily="17" charset="-128"/>
                      <a:ea typeface="ＭＳ 明朝" panose="02020609040205080304" pitchFamily="17" charset="-128"/>
                    </a:rPr>
                    <a:t>(</a:t>
                  </a:r>
                  <a:r>
                    <a:rPr lang="ja-JP" altLang="en-US" b="1" dirty="0">
                      <a:latin typeface="ＭＳ 明朝" panose="02020609040205080304" pitchFamily="17" charset="-128"/>
                      <a:ea typeface="ＭＳ 明朝" panose="02020609040205080304" pitchFamily="17" charset="-128"/>
                    </a:rPr>
                    <a:t>上昇訓練</a:t>
                  </a:r>
                  <a:r>
                    <a:rPr lang="en-US" altLang="ja-JP" b="1" dirty="0">
                      <a:latin typeface="ＭＳ 明朝" panose="02020609040205080304" pitchFamily="17" charset="-128"/>
                      <a:ea typeface="ＭＳ 明朝" panose="02020609040205080304" pitchFamily="17" charset="-128"/>
                    </a:rPr>
                    <a:t>)</a:t>
                  </a:r>
                  <a:r>
                    <a:rPr kumimoji="1" lang="ja-JP" altLang="en-US" b="1" dirty="0">
                      <a:latin typeface="ＭＳ 明朝" panose="02020609040205080304" pitchFamily="17" charset="-128"/>
                      <a:ea typeface="ＭＳ 明朝" panose="02020609040205080304" pitchFamily="17" charset="-128"/>
                    </a:rPr>
                    <a:t> </a:t>
                  </a:r>
                  <a:endParaRPr kumimoji="1" lang="en-US" altLang="ja-JP" b="1" dirty="0">
                    <a:latin typeface="ＭＳ 明朝" panose="02020609040205080304" pitchFamily="17" charset="-128"/>
                    <a:ea typeface="ＭＳ 明朝" panose="02020609040205080304" pitchFamily="17" charset="-128"/>
                  </a:endParaRPr>
                </a:p>
                <a:p>
                  <a:pPr algn="ctr"/>
                  <a:r>
                    <a:rPr lang="en-US" altLang="ja-JP" b="1" dirty="0">
                      <a:latin typeface="ＭＳ 明朝" panose="02020609040205080304" pitchFamily="17" charset="-128"/>
                      <a:ea typeface="ＭＳ 明朝" panose="02020609040205080304" pitchFamily="17" charset="-128"/>
                    </a:rPr>
                    <a:t>5</a:t>
                  </a:r>
                  <a:r>
                    <a:rPr kumimoji="1" lang="ja-JP" altLang="en-US" b="1" dirty="0">
                      <a:latin typeface="ＭＳ 明朝" panose="02020609040205080304" pitchFamily="17" charset="-128"/>
                      <a:ea typeface="ＭＳ 明朝" panose="02020609040205080304" pitchFamily="17" charset="-128"/>
                    </a:rPr>
                    <a:t>分</a:t>
                  </a:r>
                </a:p>
              </p:txBody>
            </p:sp>
            <p:cxnSp>
              <p:nvCxnSpPr>
                <p:cNvPr id="27" name="直線コネクタ 26">
                  <a:extLst>
                    <a:ext uri="{FF2B5EF4-FFF2-40B4-BE49-F238E27FC236}">
                      <a16:creationId xmlns:a16="http://schemas.microsoft.com/office/drawing/2014/main" id="{CF9F3F44-1B3D-C4B5-C023-BA9EFBFC2EE8}"/>
                    </a:ext>
                  </a:extLst>
                </p:cNvPr>
                <p:cNvCxnSpPr>
                  <a:cxnSpLocks/>
                </p:cNvCxnSpPr>
                <p:nvPr/>
              </p:nvCxnSpPr>
              <p:spPr>
                <a:xfrm>
                  <a:off x="2106099" y="2244790"/>
                  <a:ext cx="392172" cy="0"/>
                </a:xfrm>
                <a:prstGeom prst="line">
                  <a:avLst/>
                </a:prstGeom>
              </p:spPr>
              <p:style>
                <a:lnRef idx="2">
                  <a:schemeClr val="dk1"/>
                </a:lnRef>
                <a:fillRef idx="0">
                  <a:schemeClr val="dk1"/>
                </a:fillRef>
                <a:effectRef idx="1">
                  <a:schemeClr val="dk1"/>
                </a:effectRef>
                <a:fontRef idx="minor">
                  <a:schemeClr val="tx1"/>
                </a:fontRef>
              </p:style>
            </p:cxnSp>
            <p:cxnSp>
              <p:nvCxnSpPr>
                <p:cNvPr id="3" name="直線コネクタ 2">
                  <a:extLst>
                    <a:ext uri="{FF2B5EF4-FFF2-40B4-BE49-F238E27FC236}">
                      <a16:creationId xmlns:a16="http://schemas.microsoft.com/office/drawing/2014/main" id="{A4864DDF-340C-2884-E866-D9ED0EB98AAD}"/>
                    </a:ext>
                  </a:extLst>
                </p:cNvPr>
                <p:cNvCxnSpPr>
                  <a:cxnSpLocks/>
                  <a:endCxn id="8" idx="1"/>
                </p:cNvCxnSpPr>
                <p:nvPr/>
              </p:nvCxnSpPr>
              <p:spPr>
                <a:xfrm>
                  <a:off x="4744194" y="2244790"/>
                  <a:ext cx="450700" cy="1597"/>
                </a:xfrm>
                <a:prstGeom prst="line">
                  <a:avLst/>
                </a:prstGeom>
              </p:spPr>
              <p:style>
                <a:lnRef idx="2">
                  <a:schemeClr val="dk1"/>
                </a:lnRef>
                <a:fillRef idx="0">
                  <a:schemeClr val="dk1"/>
                </a:fillRef>
                <a:effectRef idx="1">
                  <a:schemeClr val="dk1"/>
                </a:effectRef>
                <a:fontRef idx="minor">
                  <a:schemeClr val="tx1"/>
                </a:fontRef>
              </p:style>
            </p:cxnSp>
            <p:cxnSp>
              <p:nvCxnSpPr>
                <p:cNvPr id="5" name="直線コネクタ 4">
                  <a:extLst>
                    <a:ext uri="{FF2B5EF4-FFF2-40B4-BE49-F238E27FC236}">
                      <a16:creationId xmlns:a16="http://schemas.microsoft.com/office/drawing/2014/main" id="{36BAC0A7-475B-0675-99E1-80D39737C09A}"/>
                    </a:ext>
                  </a:extLst>
                </p:cNvPr>
                <p:cNvCxnSpPr>
                  <a:cxnSpLocks/>
                </p:cNvCxnSpPr>
                <p:nvPr/>
              </p:nvCxnSpPr>
              <p:spPr>
                <a:xfrm>
                  <a:off x="8468241" y="2247150"/>
                  <a:ext cx="530135" cy="0"/>
                </a:xfrm>
                <a:prstGeom prst="line">
                  <a:avLst/>
                </a:prstGeom>
              </p:spPr>
              <p:style>
                <a:lnRef idx="2">
                  <a:schemeClr val="dk1"/>
                </a:lnRef>
                <a:fillRef idx="0">
                  <a:schemeClr val="dk1"/>
                </a:fillRef>
                <a:effectRef idx="1">
                  <a:schemeClr val="dk1"/>
                </a:effectRef>
                <a:fontRef idx="minor">
                  <a:schemeClr val="tx1"/>
                </a:fontRef>
              </p:style>
            </p:cxnSp>
            <p:cxnSp>
              <p:nvCxnSpPr>
                <p:cNvPr id="7" name="直線コネクタ 6">
                  <a:extLst>
                    <a:ext uri="{FF2B5EF4-FFF2-40B4-BE49-F238E27FC236}">
                      <a16:creationId xmlns:a16="http://schemas.microsoft.com/office/drawing/2014/main" id="{EE6EE455-55D4-31A5-339E-AF9496AF9CCD}"/>
                    </a:ext>
                  </a:extLst>
                </p:cNvPr>
                <p:cNvCxnSpPr>
                  <a:cxnSpLocks/>
                </p:cNvCxnSpPr>
                <p:nvPr/>
              </p:nvCxnSpPr>
              <p:spPr>
                <a:xfrm>
                  <a:off x="6453099" y="2248097"/>
                  <a:ext cx="554039" cy="0"/>
                </a:xfrm>
                <a:prstGeom prst="line">
                  <a:avLst/>
                </a:prstGeom>
              </p:spPr>
              <p:style>
                <a:lnRef idx="2">
                  <a:schemeClr val="dk1"/>
                </a:lnRef>
                <a:fillRef idx="0">
                  <a:schemeClr val="dk1"/>
                </a:fillRef>
                <a:effectRef idx="1">
                  <a:schemeClr val="dk1"/>
                </a:effectRef>
                <a:fontRef idx="minor">
                  <a:schemeClr val="tx1"/>
                </a:fontRef>
              </p:style>
            </p:cxnSp>
            <p:sp>
              <p:nvSpPr>
                <p:cNvPr id="8" name="正方形/長方形 7">
                  <a:extLst>
                    <a:ext uri="{FF2B5EF4-FFF2-40B4-BE49-F238E27FC236}">
                      <a16:creationId xmlns:a16="http://schemas.microsoft.com/office/drawing/2014/main" id="{ABC8527D-3FBA-C77F-35A6-A5301E99A5EA}"/>
                    </a:ext>
                  </a:extLst>
                </p:cNvPr>
                <p:cNvSpPr/>
                <p:nvPr/>
              </p:nvSpPr>
              <p:spPr>
                <a:xfrm>
                  <a:off x="5194894" y="1875224"/>
                  <a:ext cx="1258205" cy="7423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休憩</a:t>
                  </a:r>
                  <a:r>
                    <a:rPr kumimoji="1" lang="en-US" altLang="ja-JP" b="1" dirty="0">
                      <a:latin typeface="ＭＳ 明朝" panose="02020609040205080304" pitchFamily="17" charset="-128"/>
                      <a:ea typeface="ＭＳ 明朝" panose="02020609040205080304" pitchFamily="17" charset="-128"/>
                    </a:rPr>
                    <a:t>2</a:t>
                  </a:r>
                  <a:r>
                    <a:rPr kumimoji="1" lang="ja-JP" altLang="en-US" b="1" dirty="0">
                      <a:latin typeface="ＭＳ 明朝" panose="02020609040205080304" pitchFamily="17" charset="-128"/>
                      <a:ea typeface="ＭＳ 明朝" panose="02020609040205080304" pitchFamily="17" charset="-128"/>
                    </a:rPr>
                    <a:t>分</a:t>
                  </a:r>
                </a:p>
              </p:txBody>
            </p:sp>
            <p:sp>
              <p:nvSpPr>
                <p:cNvPr id="2" name="正方形/長方形 1">
                  <a:extLst>
                    <a:ext uri="{FF2B5EF4-FFF2-40B4-BE49-F238E27FC236}">
                      <a16:creationId xmlns:a16="http://schemas.microsoft.com/office/drawing/2014/main" id="{E747CD2F-521D-A461-778B-7CC47146058C}"/>
                    </a:ext>
                  </a:extLst>
                </p:cNvPr>
                <p:cNvSpPr/>
                <p:nvPr/>
              </p:nvSpPr>
              <p:spPr>
                <a:xfrm>
                  <a:off x="6884656" y="1875224"/>
                  <a:ext cx="1583585" cy="7423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安静期間 </a:t>
                  </a:r>
                  <a:br>
                    <a:rPr kumimoji="1" lang="en-US" altLang="ja-JP" b="1" dirty="0">
                      <a:latin typeface="ＭＳ 明朝" panose="02020609040205080304" pitchFamily="17" charset="-128"/>
                      <a:ea typeface="ＭＳ 明朝" panose="02020609040205080304" pitchFamily="17" charset="-128"/>
                    </a:rPr>
                  </a:br>
                  <a:r>
                    <a:rPr kumimoji="1" lang="en-US" altLang="ja-JP" b="1" dirty="0">
                      <a:latin typeface="ＭＳ 明朝" panose="02020609040205080304" pitchFamily="17" charset="-128"/>
                      <a:ea typeface="ＭＳ 明朝" panose="02020609040205080304" pitchFamily="17" charset="-128"/>
                    </a:rPr>
                    <a:t>7</a:t>
                  </a:r>
                  <a:r>
                    <a:rPr kumimoji="1" lang="ja-JP" altLang="en-US" b="1" dirty="0">
                      <a:latin typeface="ＭＳ 明朝" panose="02020609040205080304" pitchFamily="17" charset="-128"/>
                      <a:ea typeface="ＭＳ 明朝" panose="02020609040205080304" pitchFamily="17" charset="-128"/>
                    </a:rPr>
                    <a:t>分程度</a:t>
                  </a:r>
                </a:p>
              </p:txBody>
            </p:sp>
          </p:grpSp>
          <p:sp>
            <p:nvSpPr>
              <p:cNvPr id="36" name="正方形/長方形 35">
                <a:extLst>
                  <a:ext uri="{FF2B5EF4-FFF2-40B4-BE49-F238E27FC236}">
                    <a16:creationId xmlns:a16="http://schemas.microsoft.com/office/drawing/2014/main" id="{77CF5EBE-1010-4251-9294-96BCAFE95A22}"/>
                  </a:ext>
                </a:extLst>
              </p:cNvPr>
              <p:cNvSpPr/>
              <p:nvPr/>
            </p:nvSpPr>
            <p:spPr>
              <a:xfrm>
                <a:off x="8926176" y="1875224"/>
                <a:ext cx="2291553" cy="7423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latin typeface="ＭＳ 明朝" panose="02020609040205080304" pitchFamily="17" charset="-128"/>
                    <a:ea typeface="ＭＳ 明朝" panose="02020609040205080304" pitchFamily="17" charset="-128"/>
                  </a:rPr>
                  <a:t>訓練期間</a:t>
                </a:r>
                <a:r>
                  <a:rPr lang="en-US" altLang="ja-JP" b="1" dirty="0">
                    <a:latin typeface="ＭＳ 明朝" panose="02020609040205080304" pitchFamily="17" charset="-128"/>
                    <a:ea typeface="ＭＳ 明朝" panose="02020609040205080304" pitchFamily="17" charset="-128"/>
                  </a:rPr>
                  <a:t>(</a:t>
                </a:r>
                <a:r>
                  <a:rPr lang="ja-JP" altLang="en-US" b="1" dirty="0">
                    <a:latin typeface="ＭＳ 明朝" panose="02020609040205080304" pitchFamily="17" charset="-128"/>
                    <a:ea typeface="ＭＳ 明朝" panose="02020609040205080304" pitchFamily="17" charset="-128"/>
                  </a:rPr>
                  <a:t>下降訓練</a:t>
                </a:r>
                <a:r>
                  <a:rPr lang="en-US" altLang="ja-JP" b="1" dirty="0">
                    <a:latin typeface="ＭＳ 明朝" panose="02020609040205080304" pitchFamily="17" charset="-128"/>
                    <a:ea typeface="ＭＳ 明朝" panose="02020609040205080304" pitchFamily="17" charset="-128"/>
                  </a:rPr>
                  <a:t>)</a:t>
                </a:r>
                <a:r>
                  <a:rPr kumimoji="1" lang="ja-JP" altLang="en-US" b="1" dirty="0">
                    <a:latin typeface="ＭＳ 明朝" panose="02020609040205080304" pitchFamily="17" charset="-128"/>
                    <a:ea typeface="ＭＳ 明朝" panose="02020609040205080304" pitchFamily="17" charset="-128"/>
                  </a:rPr>
                  <a:t> </a:t>
                </a:r>
                <a:endParaRPr kumimoji="1" lang="en-US" altLang="ja-JP" b="1" dirty="0">
                  <a:latin typeface="ＭＳ 明朝" panose="02020609040205080304" pitchFamily="17" charset="-128"/>
                  <a:ea typeface="ＭＳ 明朝" panose="02020609040205080304" pitchFamily="17" charset="-128"/>
                </a:endParaRPr>
              </a:p>
              <a:p>
                <a:pPr algn="ctr"/>
                <a:r>
                  <a:rPr lang="en-US" altLang="ja-JP" b="1" dirty="0">
                    <a:latin typeface="ＭＳ 明朝" panose="02020609040205080304" pitchFamily="17" charset="-128"/>
                    <a:ea typeface="ＭＳ 明朝" panose="02020609040205080304" pitchFamily="17" charset="-128"/>
                  </a:rPr>
                  <a:t>5</a:t>
                </a:r>
                <a:r>
                  <a:rPr kumimoji="1" lang="ja-JP" altLang="en-US" b="1" dirty="0">
                    <a:latin typeface="ＭＳ 明朝" panose="02020609040205080304" pitchFamily="17" charset="-128"/>
                    <a:ea typeface="ＭＳ 明朝" panose="02020609040205080304" pitchFamily="17" charset="-128"/>
                  </a:rPr>
                  <a:t>分</a:t>
                </a:r>
              </a:p>
            </p:txBody>
          </p:sp>
        </p:grpSp>
        <p:grpSp>
          <p:nvGrpSpPr>
            <p:cNvPr id="37" name="グループ化 36">
              <a:extLst>
                <a:ext uri="{FF2B5EF4-FFF2-40B4-BE49-F238E27FC236}">
                  <a16:creationId xmlns:a16="http://schemas.microsoft.com/office/drawing/2014/main" id="{67DC622E-ECB0-44CE-865F-5A68287FB6B0}"/>
                </a:ext>
              </a:extLst>
            </p:cNvPr>
            <p:cNvGrpSpPr/>
            <p:nvPr/>
          </p:nvGrpSpPr>
          <p:grpSpPr>
            <a:xfrm>
              <a:off x="522513" y="3751624"/>
              <a:ext cx="10695216" cy="751445"/>
              <a:chOff x="522513" y="1866105"/>
              <a:chExt cx="10695216" cy="751445"/>
            </a:xfrm>
          </p:grpSpPr>
          <p:grpSp>
            <p:nvGrpSpPr>
              <p:cNvPr id="39" name="グループ化 38">
                <a:extLst>
                  <a:ext uri="{FF2B5EF4-FFF2-40B4-BE49-F238E27FC236}">
                    <a16:creationId xmlns:a16="http://schemas.microsoft.com/office/drawing/2014/main" id="{2F52C520-700F-486D-91E0-E0FFA3D27B98}"/>
                  </a:ext>
                </a:extLst>
              </p:cNvPr>
              <p:cNvGrpSpPr/>
              <p:nvPr/>
            </p:nvGrpSpPr>
            <p:grpSpPr>
              <a:xfrm>
                <a:off x="522513" y="1866105"/>
                <a:ext cx="8475863" cy="751445"/>
                <a:chOff x="522513" y="1866105"/>
                <a:chExt cx="8475863" cy="751445"/>
              </a:xfrm>
            </p:grpSpPr>
            <p:sp>
              <p:nvSpPr>
                <p:cNvPr id="41" name="正方形/長方形 40">
                  <a:extLst>
                    <a:ext uri="{FF2B5EF4-FFF2-40B4-BE49-F238E27FC236}">
                      <a16:creationId xmlns:a16="http://schemas.microsoft.com/office/drawing/2014/main" id="{B69C007F-B4D0-4F38-A96C-FB9FCF6B917C}"/>
                    </a:ext>
                  </a:extLst>
                </p:cNvPr>
                <p:cNvSpPr/>
                <p:nvPr/>
              </p:nvSpPr>
              <p:spPr>
                <a:xfrm>
                  <a:off x="522513" y="1868006"/>
                  <a:ext cx="1583585" cy="7423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安静期間 </a:t>
                  </a:r>
                  <a:br>
                    <a:rPr kumimoji="1" lang="en-US" altLang="ja-JP" b="1" dirty="0">
                      <a:latin typeface="ＭＳ 明朝" panose="02020609040205080304" pitchFamily="17" charset="-128"/>
                      <a:ea typeface="ＭＳ 明朝" panose="02020609040205080304" pitchFamily="17" charset="-128"/>
                    </a:rPr>
                  </a:br>
                  <a:r>
                    <a:rPr kumimoji="1" lang="en-US" altLang="ja-JP" b="1" dirty="0">
                      <a:latin typeface="ＭＳ 明朝" panose="02020609040205080304" pitchFamily="17" charset="-128"/>
                      <a:ea typeface="ＭＳ 明朝" panose="02020609040205080304" pitchFamily="17" charset="-128"/>
                    </a:rPr>
                    <a:t>7</a:t>
                  </a:r>
                  <a:r>
                    <a:rPr kumimoji="1" lang="ja-JP" altLang="en-US" b="1" dirty="0">
                      <a:latin typeface="ＭＳ 明朝" panose="02020609040205080304" pitchFamily="17" charset="-128"/>
                      <a:ea typeface="ＭＳ 明朝" panose="02020609040205080304" pitchFamily="17" charset="-128"/>
                    </a:rPr>
                    <a:t>分程度</a:t>
                  </a:r>
                </a:p>
              </p:txBody>
            </p:sp>
            <p:sp>
              <p:nvSpPr>
                <p:cNvPr id="42" name="正方形/長方形 41">
                  <a:extLst>
                    <a:ext uri="{FF2B5EF4-FFF2-40B4-BE49-F238E27FC236}">
                      <a16:creationId xmlns:a16="http://schemas.microsoft.com/office/drawing/2014/main" id="{497621CB-4FE4-4963-872A-EA4B88A57320}"/>
                    </a:ext>
                  </a:extLst>
                </p:cNvPr>
                <p:cNvSpPr/>
                <p:nvPr/>
              </p:nvSpPr>
              <p:spPr>
                <a:xfrm>
                  <a:off x="2488029" y="1866105"/>
                  <a:ext cx="2256165" cy="7423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latin typeface="ＭＳ 明朝" panose="02020609040205080304" pitchFamily="17" charset="-128"/>
                      <a:ea typeface="ＭＳ 明朝" panose="02020609040205080304" pitchFamily="17" charset="-128"/>
                    </a:rPr>
                    <a:t>訓練期間</a:t>
                  </a:r>
                  <a:r>
                    <a:rPr lang="en-US" altLang="ja-JP" b="1" dirty="0">
                      <a:latin typeface="ＭＳ 明朝" panose="02020609040205080304" pitchFamily="17" charset="-128"/>
                      <a:ea typeface="ＭＳ 明朝" panose="02020609040205080304" pitchFamily="17" charset="-128"/>
                    </a:rPr>
                    <a:t>(</a:t>
                  </a:r>
                  <a:r>
                    <a:rPr lang="ja-JP" altLang="en-US" b="1" dirty="0">
                      <a:latin typeface="ＭＳ 明朝" panose="02020609040205080304" pitchFamily="17" charset="-128"/>
                      <a:ea typeface="ＭＳ 明朝" panose="02020609040205080304" pitchFamily="17" charset="-128"/>
                    </a:rPr>
                    <a:t>下降訓練</a:t>
                  </a:r>
                  <a:r>
                    <a:rPr lang="en-US" altLang="ja-JP" b="1" dirty="0">
                      <a:latin typeface="ＭＳ 明朝" panose="02020609040205080304" pitchFamily="17" charset="-128"/>
                      <a:ea typeface="ＭＳ 明朝" panose="02020609040205080304" pitchFamily="17" charset="-128"/>
                    </a:rPr>
                    <a:t>)</a:t>
                  </a:r>
                  <a:r>
                    <a:rPr kumimoji="1" lang="ja-JP" altLang="en-US" b="1" dirty="0">
                      <a:latin typeface="ＭＳ 明朝" panose="02020609040205080304" pitchFamily="17" charset="-128"/>
                      <a:ea typeface="ＭＳ 明朝" panose="02020609040205080304" pitchFamily="17" charset="-128"/>
                    </a:rPr>
                    <a:t> </a:t>
                  </a:r>
                  <a:endParaRPr kumimoji="1" lang="en-US" altLang="ja-JP" b="1" dirty="0">
                    <a:latin typeface="ＭＳ 明朝" panose="02020609040205080304" pitchFamily="17" charset="-128"/>
                    <a:ea typeface="ＭＳ 明朝" panose="02020609040205080304" pitchFamily="17" charset="-128"/>
                  </a:endParaRPr>
                </a:p>
                <a:p>
                  <a:pPr algn="ctr"/>
                  <a:r>
                    <a:rPr lang="en-US" altLang="ja-JP" b="1" dirty="0">
                      <a:latin typeface="ＭＳ 明朝" panose="02020609040205080304" pitchFamily="17" charset="-128"/>
                      <a:ea typeface="ＭＳ 明朝" panose="02020609040205080304" pitchFamily="17" charset="-128"/>
                    </a:rPr>
                    <a:t>5</a:t>
                  </a:r>
                  <a:r>
                    <a:rPr kumimoji="1" lang="ja-JP" altLang="en-US" b="1" dirty="0">
                      <a:latin typeface="ＭＳ 明朝" panose="02020609040205080304" pitchFamily="17" charset="-128"/>
                      <a:ea typeface="ＭＳ 明朝" panose="02020609040205080304" pitchFamily="17" charset="-128"/>
                    </a:rPr>
                    <a:t>分</a:t>
                  </a:r>
                </a:p>
              </p:txBody>
            </p:sp>
            <p:cxnSp>
              <p:nvCxnSpPr>
                <p:cNvPr id="43" name="直線コネクタ 42">
                  <a:extLst>
                    <a:ext uri="{FF2B5EF4-FFF2-40B4-BE49-F238E27FC236}">
                      <a16:creationId xmlns:a16="http://schemas.microsoft.com/office/drawing/2014/main" id="{E66712E2-BEC0-433E-B8D4-1C5EFBA6A8ED}"/>
                    </a:ext>
                  </a:extLst>
                </p:cNvPr>
                <p:cNvCxnSpPr>
                  <a:cxnSpLocks/>
                </p:cNvCxnSpPr>
                <p:nvPr/>
              </p:nvCxnSpPr>
              <p:spPr>
                <a:xfrm>
                  <a:off x="2106099" y="2244790"/>
                  <a:ext cx="392172" cy="0"/>
                </a:xfrm>
                <a:prstGeom prst="line">
                  <a:avLst/>
                </a:prstGeom>
              </p:spPr>
              <p:style>
                <a:lnRef idx="2">
                  <a:schemeClr val="dk1"/>
                </a:lnRef>
                <a:fillRef idx="0">
                  <a:schemeClr val="dk1"/>
                </a:fillRef>
                <a:effectRef idx="1">
                  <a:schemeClr val="dk1"/>
                </a:effectRef>
                <a:fontRef idx="minor">
                  <a:schemeClr val="tx1"/>
                </a:fontRef>
              </p:style>
            </p:cxnSp>
            <p:cxnSp>
              <p:nvCxnSpPr>
                <p:cNvPr id="44" name="直線コネクタ 43">
                  <a:extLst>
                    <a:ext uri="{FF2B5EF4-FFF2-40B4-BE49-F238E27FC236}">
                      <a16:creationId xmlns:a16="http://schemas.microsoft.com/office/drawing/2014/main" id="{8607F3C8-F465-479C-A875-B644151E32DB}"/>
                    </a:ext>
                  </a:extLst>
                </p:cNvPr>
                <p:cNvCxnSpPr>
                  <a:cxnSpLocks/>
                  <a:endCxn id="47" idx="1"/>
                </p:cNvCxnSpPr>
                <p:nvPr/>
              </p:nvCxnSpPr>
              <p:spPr>
                <a:xfrm>
                  <a:off x="4744194" y="2244790"/>
                  <a:ext cx="450700" cy="1597"/>
                </a:xfrm>
                <a:prstGeom prst="line">
                  <a:avLst/>
                </a:prstGeom>
              </p:spPr>
              <p:style>
                <a:lnRef idx="2">
                  <a:schemeClr val="dk1"/>
                </a:lnRef>
                <a:fillRef idx="0">
                  <a:schemeClr val="dk1"/>
                </a:fillRef>
                <a:effectRef idx="1">
                  <a:schemeClr val="dk1"/>
                </a:effectRef>
                <a:fontRef idx="minor">
                  <a:schemeClr val="tx1"/>
                </a:fontRef>
              </p:style>
            </p:cxnSp>
            <p:cxnSp>
              <p:nvCxnSpPr>
                <p:cNvPr id="45" name="直線コネクタ 44">
                  <a:extLst>
                    <a:ext uri="{FF2B5EF4-FFF2-40B4-BE49-F238E27FC236}">
                      <a16:creationId xmlns:a16="http://schemas.microsoft.com/office/drawing/2014/main" id="{13AFAA4A-7654-4BE2-A167-D3C933EB7CE4}"/>
                    </a:ext>
                  </a:extLst>
                </p:cNvPr>
                <p:cNvCxnSpPr>
                  <a:cxnSpLocks/>
                </p:cNvCxnSpPr>
                <p:nvPr/>
              </p:nvCxnSpPr>
              <p:spPr>
                <a:xfrm>
                  <a:off x="8468241" y="2247150"/>
                  <a:ext cx="530135" cy="0"/>
                </a:xfrm>
                <a:prstGeom prst="line">
                  <a:avLst/>
                </a:prstGeom>
              </p:spPr>
              <p:style>
                <a:lnRef idx="2">
                  <a:schemeClr val="dk1"/>
                </a:lnRef>
                <a:fillRef idx="0">
                  <a:schemeClr val="dk1"/>
                </a:fillRef>
                <a:effectRef idx="1">
                  <a:schemeClr val="dk1"/>
                </a:effectRef>
                <a:fontRef idx="minor">
                  <a:schemeClr val="tx1"/>
                </a:fontRef>
              </p:style>
            </p:cxnSp>
            <p:cxnSp>
              <p:nvCxnSpPr>
                <p:cNvPr id="46" name="直線コネクタ 45">
                  <a:extLst>
                    <a:ext uri="{FF2B5EF4-FFF2-40B4-BE49-F238E27FC236}">
                      <a16:creationId xmlns:a16="http://schemas.microsoft.com/office/drawing/2014/main" id="{57612CED-C055-42A6-9BA0-284E57C5E5E6}"/>
                    </a:ext>
                  </a:extLst>
                </p:cNvPr>
                <p:cNvCxnSpPr>
                  <a:cxnSpLocks/>
                </p:cNvCxnSpPr>
                <p:nvPr/>
              </p:nvCxnSpPr>
              <p:spPr>
                <a:xfrm>
                  <a:off x="6453099" y="2248097"/>
                  <a:ext cx="554039" cy="0"/>
                </a:xfrm>
                <a:prstGeom prst="line">
                  <a:avLst/>
                </a:prstGeom>
              </p:spPr>
              <p:style>
                <a:lnRef idx="2">
                  <a:schemeClr val="dk1"/>
                </a:lnRef>
                <a:fillRef idx="0">
                  <a:schemeClr val="dk1"/>
                </a:fillRef>
                <a:effectRef idx="1">
                  <a:schemeClr val="dk1"/>
                </a:effectRef>
                <a:fontRef idx="minor">
                  <a:schemeClr val="tx1"/>
                </a:fontRef>
              </p:style>
            </p:cxnSp>
            <p:sp>
              <p:nvSpPr>
                <p:cNvPr id="47" name="正方形/長方形 46">
                  <a:extLst>
                    <a:ext uri="{FF2B5EF4-FFF2-40B4-BE49-F238E27FC236}">
                      <a16:creationId xmlns:a16="http://schemas.microsoft.com/office/drawing/2014/main" id="{0D6F0B9F-F398-4C36-A068-AACC50BFDAB6}"/>
                    </a:ext>
                  </a:extLst>
                </p:cNvPr>
                <p:cNvSpPr/>
                <p:nvPr/>
              </p:nvSpPr>
              <p:spPr>
                <a:xfrm>
                  <a:off x="5194894" y="1875224"/>
                  <a:ext cx="1258205" cy="7423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休憩</a:t>
                  </a:r>
                  <a:r>
                    <a:rPr kumimoji="1" lang="en-US" altLang="ja-JP" b="1" dirty="0">
                      <a:latin typeface="ＭＳ 明朝" panose="02020609040205080304" pitchFamily="17" charset="-128"/>
                      <a:ea typeface="ＭＳ 明朝" panose="02020609040205080304" pitchFamily="17" charset="-128"/>
                    </a:rPr>
                    <a:t>2</a:t>
                  </a:r>
                  <a:r>
                    <a:rPr kumimoji="1" lang="ja-JP" altLang="en-US" b="1" dirty="0">
                      <a:latin typeface="ＭＳ 明朝" panose="02020609040205080304" pitchFamily="17" charset="-128"/>
                      <a:ea typeface="ＭＳ 明朝" panose="02020609040205080304" pitchFamily="17" charset="-128"/>
                    </a:rPr>
                    <a:t>分</a:t>
                  </a:r>
                </a:p>
              </p:txBody>
            </p:sp>
            <p:sp>
              <p:nvSpPr>
                <p:cNvPr id="48" name="正方形/長方形 47">
                  <a:extLst>
                    <a:ext uri="{FF2B5EF4-FFF2-40B4-BE49-F238E27FC236}">
                      <a16:creationId xmlns:a16="http://schemas.microsoft.com/office/drawing/2014/main" id="{1B89E949-596B-448A-89D3-AF6BEA353FE2}"/>
                    </a:ext>
                  </a:extLst>
                </p:cNvPr>
                <p:cNvSpPr/>
                <p:nvPr/>
              </p:nvSpPr>
              <p:spPr>
                <a:xfrm>
                  <a:off x="6884656" y="1875224"/>
                  <a:ext cx="1583585" cy="7423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ＭＳ 明朝" panose="02020609040205080304" pitchFamily="17" charset="-128"/>
                      <a:ea typeface="ＭＳ 明朝" panose="02020609040205080304" pitchFamily="17" charset="-128"/>
                    </a:rPr>
                    <a:t>安静期間 </a:t>
                  </a:r>
                  <a:br>
                    <a:rPr kumimoji="1" lang="en-US" altLang="ja-JP" b="1" dirty="0">
                      <a:latin typeface="ＭＳ 明朝" panose="02020609040205080304" pitchFamily="17" charset="-128"/>
                      <a:ea typeface="ＭＳ 明朝" panose="02020609040205080304" pitchFamily="17" charset="-128"/>
                    </a:rPr>
                  </a:br>
                  <a:r>
                    <a:rPr kumimoji="1" lang="en-US" altLang="ja-JP" b="1" dirty="0">
                      <a:latin typeface="ＭＳ 明朝" panose="02020609040205080304" pitchFamily="17" charset="-128"/>
                      <a:ea typeface="ＭＳ 明朝" panose="02020609040205080304" pitchFamily="17" charset="-128"/>
                    </a:rPr>
                    <a:t>7</a:t>
                  </a:r>
                  <a:r>
                    <a:rPr kumimoji="1" lang="ja-JP" altLang="en-US" b="1" dirty="0">
                      <a:latin typeface="ＭＳ 明朝" panose="02020609040205080304" pitchFamily="17" charset="-128"/>
                      <a:ea typeface="ＭＳ 明朝" panose="02020609040205080304" pitchFamily="17" charset="-128"/>
                    </a:rPr>
                    <a:t>分程度</a:t>
                  </a:r>
                </a:p>
              </p:txBody>
            </p:sp>
          </p:grpSp>
          <p:sp>
            <p:nvSpPr>
              <p:cNvPr id="40" name="正方形/長方形 39">
                <a:extLst>
                  <a:ext uri="{FF2B5EF4-FFF2-40B4-BE49-F238E27FC236}">
                    <a16:creationId xmlns:a16="http://schemas.microsoft.com/office/drawing/2014/main" id="{2569A3E5-6688-4F21-9DF0-23E6B23CF5EB}"/>
                  </a:ext>
                </a:extLst>
              </p:cNvPr>
              <p:cNvSpPr/>
              <p:nvPr/>
            </p:nvSpPr>
            <p:spPr>
              <a:xfrm>
                <a:off x="8926176" y="1875224"/>
                <a:ext cx="2291553" cy="7423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latin typeface="ＭＳ 明朝" panose="02020609040205080304" pitchFamily="17" charset="-128"/>
                    <a:ea typeface="ＭＳ 明朝" panose="02020609040205080304" pitchFamily="17" charset="-128"/>
                  </a:rPr>
                  <a:t>訓練期間</a:t>
                </a:r>
                <a:r>
                  <a:rPr lang="en-US" altLang="ja-JP" b="1" dirty="0">
                    <a:latin typeface="ＭＳ 明朝" panose="02020609040205080304" pitchFamily="17" charset="-128"/>
                    <a:ea typeface="ＭＳ 明朝" panose="02020609040205080304" pitchFamily="17" charset="-128"/>
                  </a:rPr>
                  <a:t>(</a:t>
                </a:r>
                <a:r>
                  <a:rPr lang="ja-JP" altLang="en-US" b="1" dirty="0">
                    <a:latin typeface="ＭＳ 明朝" panose="02020609040205080304" pitchFamily="17" charset="-128"/>
                    <a:ea typeface="ＭＳ 明朝" panose="02020609040205080304" pitchFamily="17" charset="-128"/>
                  </a:rPr>
                  <a:t>上昇訓練</a:t>
                </a:r>
                <a:r>
                  <a:rPr lang="en-US" altLang="ja-JP" b="1" dirty="0">
                    <a:latin typeface="ＭＳ 明朝" panose="02020609040205080304" pitchFamily="17" charset="-128"/>
                    <a:ea typeface="ＭＳ 明朝" panose="02020609040205080304" pitchFamily="17" charset="-128"/>
                  </a:rPr>
                  <a:t>)</a:t>
                </a:r>
                <a:r>
                  <a:rPr kumimoji="1" lang="ja-JP" altLang="en-US" b="1" dirty="0">
                    <a:latin typeface="ＭＳ 明朝" panose="02020609040205080304" pitchFamily="17" charset="-128"/>
                    <a:ea typeface="ＭＳ 明朝" panose="02020609040205080304" pitchFamily="17" charset="-128"/>
                  </a:rPr>
                  <a:t> </a:t>
                </a:r>
                <a:endParaRPr kumimoji="1" lang="en-US" altLang="ja-JP" b="1" dirty="0">
                  <a:latin typeface="ＭＳ 明朝" panose="02020609040205080304" pitchFamily="17" charset="-128"/>
                  <a:ea typeface="ＭＳ 明朝" panose="02020609040205080304" pitchFamily="17" charset="-128"/>
                </a:endParaRPr>
              </a:p>
              <a:p>
                <a:pPr algn="ctr"/>
                <a:r>
                  <a:rPr lang="en-US" altLang="ja-JP" b="1" dirty="0">
                    <a:latin typeface="ＭＳ 明朝" panose="02020609040205080304" pitchFamily="17" charset="-128"/>
                    <a:ea typeface="ＭＳ 明朝" panose="02020609040205080304" pitchFamily="17" charset="-128"/>
                  </a:rPr>
                  <a:t>5</a:t>
                </a:r>
                <a:r>
                  <a:rPr kumimoji="1" lang="ja-JP" altLang="en-US" b="1" dirty="0">
                    <a:latin typeface="ＭＳ 明朝" panose="02020609040205080304" pitchFamily="17" charset="-128"/>
                    <a:ea typeface="ＭＳ 明朝" panose="02020609040205080304" pitchFamily="17" charset="-128"/>
                  </a:rPr>
                  <a:t>分</a:t>
                </a:r>
              </a:p>
            </p:txBody>
          </p:sp>
        </p:grpSp>
      </p:grpSp>
    </p:spTree>
    <p:extLst>
      <p:ext uri="{BB962C8B-B14F-4D97-AF65-F5344CB8AC3E}">
        <p14:creationId xmlns:p14="http://schemas.microsoft.com/office/powerpoint/2010/main" val="2677207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963D00-BECD-32AC-A290-84CD59576CF9}"/>
              </a:ext>
            </a:extLst>
          </p:cNvPr>
          <p:cNvSpPr>
            <a:spLocks noGrp="1"/>
          </p:cNvSpPr>
          <p:nvPr>
            <p:ph type="title"/>
          </p:nvPr>
        </p:nvSpPr>
        <p:spPr>
          <a:xfrm>
            <a:off x="3355706" y="2658416"/>
            <a:ext cx="5480588" cy="1541167"/>
          </a:xfrm>
        </p:spPr>
        <p:txBody>
          <a:bodyPr/>
          <a:lstStyle/>
          <a:p>
            <a:pPr algn="ctr"/>
            <a:r>
              <a:rPr kumimoji="1" lang="en-US" altLang="ja-JP" dirty="0">
                <a:latin typeface="ＭＳ Ｐゴシック" panose="020B0600070205080204" pitchFamily="50" charset="-128"/>
                <a:ea typeface="ＭＳ Ｐゴシック" panose="020B0600070205080204" pitchFamily="50" charset="-128"/>
              </a:rPr>
              <a:t>BF</a:t>
            </a:r>
            <a:r>
              <a:rPr lang="ja-JP" altLang="en-US" dirty="0">
                <a:latin typeface="ＭＳ Ｐゴシック" panose="020B0600070205080204" pitchFamily="50" charset="-128"/>
                <a:ea typeface="ＭＳ Ｐゴシック" panose="020B0600070205080204" pitchFamily="50" charset="-128"/>
              </a:rPr>
              <a:t>訓練によるメリット</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17776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19AA165-D9D4-2AAF-67D2-C50D29237F3F}"/>
              </a:ext>
            </a:extLst>
          </p:cNvPr>
          <p:cNvSpPr/>
          <p:nvPr/>
        </p:nvSpPr>
        <p:spPr>
          <a:xfrm>
            <a:off x="283220" y="262550"/>
            <a:ext cx="11640193" cy="630121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8297DE4-C1A2-0E13-C7CF-441A8CE61DFD}"/>
              </a:ext>
            </a:extLst>
          </p:cNvPr>
          <p:cNvSpPr txBox="1"/>
          <p:nvPr/>
        </p:nvSpPr>
        <p:spPr>
          <a:xfrm>
            <a:off x="387069" y="344766"/>
            <a:ext cx="2093388" cy="400110"/>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皮膚温</a:t>
            </a:r>
            <a:r>
              <a:rPr kumimoji="1" lang="en-US" altLang="ja-JP" sz="2000" dirty="0">
                <a:latin typeface="ＭＳ Ｐゴシック" panose="020B0600070205080204" pitchFamily="50" charset="-128"/>
                <a:ea typeface="ＭＳ Ｐゴシック" panose="020B0600070205080204" pitchFamily="50" charset="-128"/>
              </a:rPr>
              <a:t>BF</a:t>
            </a:r>
            <a:r>
              <a:rPr kumimoji="1" lang="ja-JP" altLang="en-US" sz="2000" dirty="0">
                <a:latin typeface="ＭＳ Ｐゴシック" panose="020B0600070205080204" pitchFamily="50" charset="-128"/>
                <a:ea typeface="ＭＳ Ｐゴシック" panose="020B0600070205080204" pitchFamily="50" charset="-128"/>
              </a:rPr>
              <a:t>訓練</a:t>
            </a:r>
          </a:p>
        </p:txBody>
      </p:sp>
      <p:sp>
        <p:nvSpPr>
          <p:cNvPr id="6" name="テキスト ボックス 5">
            <a:extLst>
              <a:ext uri="{FF2B5EF4-FFF2-40B4-BE49-F238E27FC236}">
                <a16:creationId xmlns:a16="http://schemas.microsoft.com/office/drawing/2014/main" id="{8313E3DC-0A26-8D04-3BD4-19AA3EB42479}"/>
              </a:ext>
            </a:extLst>
          </p:cNvPr>
          <p:cNvSpPr txBox="1"/>
          <p:nvPr/>
        </p:nvSpPr>
        <p:spPr>
          <a:xfrm>
            <a:off x="689810" y="1237171"/>
            <a:ext cx="10812380" cy="800219"/>
          </a:xfrm>
          <a:prstGeom prst="rect">
            <a:avLst/>
          </a:prstGeom>
          <a:noFill/>
        </p:spPr>
        <p:txBody>
          <a:bodyPr wrap="square" rtlCol="0">
            <a:spAutoFit/>
          </a:bodyPr>
          <a:lstStyle/>
          <a:p>
            <a:r>
              <a:rPr kumimoji="1" lang="en-US" altLang="ja-JP" sz="2800" b="1" dirty="0"/>
              <a:t>BF</a:t>
            </a:r>
            <a:r>
              <a:rPr kumimoji="1" lang="ja-JP" altLang="en-US" dirty="0"/>
              <a:t>とは、、、脳波など通常では意識できないものを光や音に変換して、その情報をもとに自己調整を促す方法。リアルタイムで</a:t>
            </a:r>
            <a:r>
              <a:rPr kumimoji="1" lang="en-US" altLang="ja-JP" dirty="0"/>
              <a:t>FB</a:t>
            </a:r>
            <a:r>
              <a:rPr kumimoji="1" lang="ja-JP" altLang="en-US" dirty="0"/>
              <a:t>され、制御方法のコツを掴みやすく</a:t>
            </a:r>
            <a:r>
              <a:rPr lang="ja-JP" altLang="en-US" dirty="0"/>
              <a:t>、</a:t>
            </a:r>
            <a:r>
              <a:rPr kumimoji="1" lang="en-US" altLang="ja-JP" dirty="0"/>
              <a:t>BF</a:t>
            </a:r>
            <a:r>
              <a:rPr kumimoji="1" lang="ja-JP" altLang="en-US" dirty="0"/>
              <a:t>装置なしでも制御可能になる。</a:t>
            </a:r>
          </a:p>
        </p:txBody>
      </p:sp>
      <p:sp>
        <p:nvSpPr>
          <p:cNvPr id="7" name="テキスト ボックス 6">
            <a:extLst>
              <a:ext uri="{FF2B5EF4-FFF2-40B4-BE49-F238E27FC236}">
                <a16:creationId xmlns:a16="http://schemas.microsoft.com/office/drawing/2014/main" id="{8D8CCDCD-6AF8-5972-B388-D48787BF52DD}"/>
              </a:ext>
            </a:extLst>
          </p:cNvPr>
          <p:cNvSpPr txBox="1"/>
          <p:nvPr/>
        </p:nvSpPr>
        <p:spPr>
          <a:xfrm>
            <a:off x="689810" y="2395387"/>
            <a:ext cx="10812380" cy="369332"/>
          </a:xfrm>
          <a:prstGeom prst="rect">
            <a:avLst/>
          </a:prstGeom>
          <a:noFill/>
        </p:spPr>
        <p:txBody>
          <a:bodyPr wrap="square" rtlCol="0">
            <a:spAutoFit/>
          </a:bodyPr>
          <a:lstStyle/>
          <a:p>
            <a:r>
              <a:rPr kumimoji="1" lang="ja-JP" altLang="en-US" b="1" dirty="0"/>
              <a:t>皮膚温＋</a:t>
            </a:r>
            <a:r>
              <a:rPr kumimoji="1" lang="en-US" altLang="ja-JP" b="1" dirty="0"/>
              <a:t>BF</a:t>
            </a:r>
            <a:r>
              <a:rPr lang="ja-JP" altLang="en-US" dirty="0"/>
              <a:t>→自律神経系のバランスを整える</a:t>
            </a:r>
            <a:endParaRPr kumimoji="1" lang="ja-JP" altLang="en-US" dirty="0"/>
          </a:p>
        </p:txBody>
      </p:sp>
      <p:grpSp>
        <p:nvGrpSpPr>
          <p:cNvPr id="8" name="グループ化 7">
            <a:extLst>
              <a:ext uri="{FF2B5EF4-FFF2-40B4-BE49-F238E27FC236}">
                <a16:creationId xmlns:a16="http://schemas.microsoft.com/office/drawing/2014/main" id="{465C8112-373D-E04E-AB93-CE2E019A2808}"/>
              </a:ext>
            </a:extLst>
          </p:cNvPr>
          <p:cNvGrpSpPr/>
          <p:nvPr/>
        </p:nvGrpSpPr>
        <p:grpSpPr>
          <a:xfrm>
            <a:off x="554340" y="3616489"/>
            <a:ext cx="3725265" cy="2718704"/>
            <a:chOff x="6368143" y="420300"/>
            <a:chExt cx="4180752" cy="2630739"/>
          </a:xfrm>
        </p:grpSpPr>
        <p:sp>
          <p:nvSpPr>
            <p:cNvPr id="9" name="四角形: 角を丸くする 8">
              <a:extLst>
                <a:ext uri="{FF2B5EF4-FFF2-40B4-BE49-F238E27FC236}">
                  <a16:creationId xmlns:a16="http://schemas.microsoft.com/office/drawing/2014/main" id="{27B145B7-943C-DBFD-2CCF-BCF0E9C63C30}"/>
                </a:ext>
              </a:extLst>
            </p:cNvPr>
            <p:cNvSpPr/>
            <p:nvPr/>
          </p:nvSpPr>
          <p:spPr>
            <a:xfrm>
              <a:off x="6368143" y="420300"/>
              <a:ext cx="3882001" cy="263073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3D774C4D-5CA6-24BD-20FF-9966B5F6FB22}"/>
                </a:ext>
              </a:extLst>
            </p:cNvPr>
            <p:cNvSpPr txBox="1"/>
            <p:nvPr/>
          </p:nvSpPr>
          <p:spPr>
            <a:xfrm>
              <a:off x="6632855" y="1361272"/>
              <a:ext cx="3916040" cy="1384387"/>
            </a:xfrm>
            <a:prstGeom prst="rect">
              <a:avLst/>
            </a:prstGeom>
            <a:noFill/>
          </p:spPr>
          <p:txBody>
            <a:bodyPr wrap="square" rtlCol="0">
              <a:spAutoFit/>
            </a:bodyPr>
            <a:lstStyle/>
            <a:p>
              <a:r>
                <a:rPr kumimoji="1" lang="ja-JP" altLang="en-US" sz="1600" dirty="0"/>
                <a:t>・消化器官の改善</a:t>
              </a:r>
              <a:endParaRPr kumimoji="1" lang="en-US" altLang="ja-JP" sz="1600" dirty="0"/>
            </a:p>
            <a:p>
              <a:r>
                <a:rPr lang="ja-JP" altLang="en-US" sz="1600" dirty="0"/>
                <a:t>・睡眠の質の向上</a:t>
              </a:r>
              <a:endParaRPr kumimoji="1" lang="en-US" altLang="ja-JP" sz="1600" dirty="0"/>
            </a:p>
            <a:p>
              <a:r>
                <a:rPr lang="ja-JP" altLang="en-US" sz="1600" dirty="0"/>
                <a:t>・高血圧の改善</a:t>
              </a:r>
              <a:endParaRPr lang="en-US" altLang="ja-JP" sz="1600" dirty="0"/>
            </a:p>
            <a:p>
              <a:r>
                <a:rPr lang="ja-JP" altLang="en-US" sz="1600" dirty="0"/>
                <a:t>・むくみの改善</a:t>
              </a:r>
              <a:endParaRPr lang="en-US" altLang="ja-JP" sz="1600" dirty="0"/>
            </a:p>
            <a:p>
              <a:r>
                <a:rPr lang="ja-JP" altLang="en-US" sz="1600" dirty="0"/>
                <a:t>→自律神経系のバランスを調整</a:t>
              </a:r>
              <a:endParaRPr lang="en-US" altLang="ja-JP" sz="1600" dirty="0"/>
            </a:p>
          </p:txBody>
        </p:sp>
        <p:sp>
          <p:nvSpPr>
            <p:cNvPr id="11" name="テキスト ボックス 10">
              <a:extLst>
                <a:ext uri="{FF2B5EF4-FFF2-40B4-BE49-F238E27FC236}">
                  <a16:creationId xmlns:a16="http://schemas.microsoft.com/office/drawing/2014/main" id="{BD9B2695-1333-CC35-D1DB-C16230EC2FC2}"/>
                </a:ext>
              </a:extLst>
            </p:cNvPr>
            <p:cNvSpPr txBox="1"/>
            <p:nvPr/>
          </p:nvSpPr>
          <p:spPr>
            <a:xfrm>
              <a:off x="7104896" y="742436"/>
              <a:ext cx="2302327" cy="389632"/>
            </a:xfrm>
            <a:prstGeom prst="rect">
              <a:avLst/>
            </a:prstGeom>
            <a:noFill/>
          </p:spPr>
          <p:txBody>
            <a:bodyPr wrap="square" rtlCol="0">
              <a:spAutoFit/>
            </a:bodyPr>
            <a:lstStyle/>
            <a:p>
              <a:r>
                <a:rPr kumimoji="1" lang="en-US" altLang="ja-JP" sz="2000" b="1" dirty="0"/>
                <a:t>【</a:t>
              </a:r>
              <a:r>
                <a:rPr kumimoji="1" lang="ja-JP" altLang="en-US" sz="2000" b="1" dirty="0"/>
                <a:t>身体・健康</a:t>
              </a:r>
              <a:r>
                <a:rPr kumimoji="1" lang="en-US" altLang="ja-JP" sz="2000" b="1" dirty="0"/>
                <a:t>】</a:t>
              </a:r>
            </a:p>
          </p:txBody>
        </p:sp>
      </p:grpSp>
      <p:grpSp>
        <p:nvGrpSpPr>
          <p:cNvPr id="15" name="グループ化 14">
            <a:extLst>
              <a:ext uri="{FF2B5EF4-FFF2-40B4-BE49-F238E27FC236}">
                <a16:creationId xmlns:a16="http://schemas.microsoft.com/office/drawing/2014/main" id="{393E21F3-8EE5-C1C4-E32F-E8A15F466A70}"/>
              </a:ext>
            </a:extLst>
          </p:cNvPr>
          <p:cNvGrpSpPr/>
          <p:nvPr/>
        </p:nvGrpSpPr>
        <p:grpSpPr>
          <a:xfrm>
            <a:off x="4206306" y="3591993"/>
            <a:ext cx="3940412" cy="2718704"/>
            <a:chOff x="6368143" y="420300"/>
            <a:chExt cx="4373266" cy="2630738"/>
          </a:xfrm>
        </p:grpSpPr>
        <p:sp>
          <p:nvSpPr>
            <p:cNvPr id="16" name="四角形: 角を丸くする 15">
              <a:extLst>
                <a:ext uri="{FF2B5EF4-FFF2-40B4-BE49-F238E27FC236}">
                  <a16:creationId xmlns:a16="http://schemas.microsoft.com/office/drawing/2014/main" id="{69BF9793-848F-0B5C-1536-82753718FB9A}"/>
                </a:ext>
              </a:extLst>
            </p:cNvPr>
            <p:cNvSpPr/>
            <p:nvPr/>
          </p:nvSpPr>
          <p:spPr>
            <a:xfrm>
              <a:off x="6368143" y="420300"/>
              <a:ext cx="4025476" cy="2630738"/>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CE5BB0EC-C7CB-E6D9-6E2F-6E97358A66A2}"/>
                </a:ext>
              </a:extLst>
            </p:cNvPr>
            <p:cNvSpPr txBox="1"/>
            <p:nvPr/>
          </p:nvSpPr>
          <p:spPr>
            <a:xfrm>
              <a:off x="6415831" y="1437677"/>
              <a:ext cx="4325578" cy="1159022"/>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ja-JP" altLang="en-US" sz="1600" dirty="0">
                  <a:solidFill>
                    <a:schemeClr val="tx1"/>
                  </a:solidFill>
                </a:rPr>
                <a:t>・</a:t>
              </a:r>
              <a:r>
                <a:rPr lang="ja-JP" altLang="en-US" sz="1600" dirty="0">
                  <a:solidFill>
                    <a:schemeClr val="tx1"/>
                  </a:solidFill>
                </a:rPr>
                <a:t>薬物療法で困難だった症例の改善</a:t>
              </a:r>
              <a:endParaRPr lang="en-US" altLang="ja-JP" sz="1600" dirty="0">
                <a:solidFill>
                  <a:schemeClr val="tx1"/>
                </a:solidFill>
              </a:endParaRPr>
            </a:p>
            <a:p>
              <a:r>
                <a:rPr kumimoji="1" lang="ja-JP" altLang="en-US" sz="1600" dirty="0">
                  <a:solidFill>
                    <a:schemeClr val="tx1"/>
                  </a:solidFill>
                </a:rPr>
                <a:t>・</a:t>
              </a:r>
              <a:r>
                <a:rPr lang="ja-JP" altLang="en-US" sz="1600" dirty="0">
                  <a:solidFill>
                    <a:schemeClr val="tx1"/>
                  </a:solidFill>
                </a:rPr>
                <a:t>不安</a:t>
              </a:r>
              <a:r>
                <a:rPr lang="en-US" altLang="ja-JP" sz="1600" dirty="0">
                  <a:solidFill>
                    <a:schemeClr val="tx1"/>
                  </a:solidFill>
                </a:rPr>
                <a:t>, </a:t>
              </a:r>
              <a:r>
                <a:rPr lang="ja-JP" altLang="en-US" sz="1600" dirty="0">
                  <a:solidFill>
                    <a:schemeClr val="tx1"/>
                  </a:solidFill>
                </a:rPr>
                <a:t>うつ病などの症状緩和</a:t>
              </a:r>
              <a:endParaRPr lang="en-US" altLang="ja-JP" sz="1600" dirty="0">
                <a:solidFill>
                  <a:schemeClr val="tx1"/>
                </a:solidFill>
              </a:endParaRPr>
            </a:p>
            <a:p>
              <a:r>
                <a:rPr lang="ja-JP" altLang="en-US" sz="1600" dirty="0">
                  <a:solidFill>
                    <a:schemeClr val="tx1"/>
                  </a:solidFill>
                  <a:effectLst/>
                  <a:ea typeface="游明朝" panose="02020400000000000000" pitchFamily="18" charset="-128"/>
                  <a:cs typeface="Times New Roman" panose="02020603050405020304" pitchFamily="18" charset="0"/>
                </a:rPr>
                <a:t>・不眠症</a:t>
              </a:r>
              <a:r>
                <a:rPr lang="en-US" altLang="ja-JP" sz="1600" dirty="0">
                  <a:solidFill>
                    <a:schemeClr val="tx1"/>
                  </a:solidFill>
                  <a:effectLst/>
                  <a:ea typeface="游明朝" panose="02020400000000000000" pitchFamily="18" charset="-128"/>
                  <a:cs typeface="Times New Roman" panose="02020603050405020304" pitchFamily="18" charset="0"/>
                </a:rPr>
                <a:t>, </a:t>
              </a:r>
              <a:r>
                <a:rPr lang="ja-JP" altLang="ja-JP" sz="1600" dirty="0">
                  <a:solidFill>
                    <a:schemeClr val="tx1"/>
                  </a:solidFill>
                  <a:effectLst/>
                  <a:ea typeface="游明朝" panose="02020400000000000000" pitchFamily="18" charset="-128"/>
                  <a:cs typeface="Times New Roman" panose="02020603050405020304" pitchFamily="18" charset="0"/>
                </a:rPr>
                <a:t>レイノー病の治療法</a:t>
              </a:r>
              <a:endParaRPr lang="en-US" altLang="ja-JP" sz="1600" dirty="0">
                <a:solidFill>
                  <a:schemeClr val="tx1"/>
                </a:solidFill>
                <a:effectLst/>
                <a:ea typeface="游明朝" panose="02020400000000000000" pitchFamily="18" charset="-128"/>
                <a:cs typeface="Times New Roman" panose="02020603050405020304" pitchFamily="18" charset="0"/>
              </a:endParaRPr>
            </a:p>
            <a:p>
              <a:r>
                <a:rPr lang="ja-JP" altLang="en-US" sz="1600" dirty="0">
                  <a:solidFill>
                    <a:schemeClr val="tx1"/>
                  </a:solidFill>
                  <a:ea typeface="游明朝" panose="02020400000000000000" pitchFamily="18" charset="-128"/>
                  <a:cs typeface="Times New Roman" panose="02020603050405020304" pitchFamily="18" charset="0"/>
                </a:rPr>
                <a:t>・ストレスコーピングの一種</a:t>
              </a:r>
              <a:endParaRPr lang="en-US" altLang="ja-JP" sz="1600" dirty="0">
                <a:solidFill>
                  <a:schemeClr val="tx1"/>
                </a:solidFill>
                <a:effectLst/>
                <a:ea typeface="游明朝" panose="02020400000000000000" pitchFamily="18"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F583EB70-BA4B-680C-23E0-CE1E62D639D7}"/>
                </a:ext>
              </a:extLst>
            </p:cNvPr>
            <p:cNvSpPr txBox="1"/>
            <p:nvPr/>
          </p:nvSpPr>
          <p:spPr>
            <a:xfrm>
              <a:off x="7724079" y="766140"/>
              <a:ext cx="2302328" cy="38963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en-US" altLang="ja-JP" sz="2000" b="1" dirty="0">
                  <a:solidFill>
                    <a:schemeClr val="tx1"/>
                  </a:solidFill>
                </a:rPr>
                <a:t>【</a:t>
              </a:r>
              <a:r>
                <a:rPr kumimoji="1" lang="ja-JP" altLang="en-US" sz="2000" b="1" dirty="0">
                  <a:solidFill>
                    <a:schemeClr val="tx1"/>
                  </a:solidFill>
                </a:rPr>
                <a:t>医療</a:t>
              </a:r>
              <a:r>
                <a:rPr kumimoji="1" lang="en-US" altLang="ja-JP" sz="2000" b="1" dirty="0">
                  <a:solidFill>
                    <a:schemeClr val="tx1"/>
                  </a:solidFill>
                </a:rPr>
                <a:t>】</a:t>
              </a:r>
            </a:p>
          </p:txBody>
        </p:sp>
      </p:grpSp>
      <p:grpSp>
        <p:nvGrpSpPr>
          <p:cNvPr id="14" name="グループ化 13">
            <a:extLst>
              <a:ext uri="{FF2B5EF4-FFF2-40B4-BE49-F238E27FC236}">
                <a16:creationId xmlns:a16="http://schemas.microsoft.com/office/drawing/2014/main" id="{AFD47C73-D813-9E10-BEA3-8DA2CC2397BB}"/>
              </a:ext>
            </a:extLst>
          </p:cNvPr>
          <p:cNvGrpSpPr/>
          <p:nvPr/>
        </p:nvGrpSpPr>
        <p:grpSpPr>
          <a:xfrm>
            <a:off x="8035202" y="3591994"/>
            <a:ext cx="3993985" cy="2763794"/>
            <a:chOff x="6368143" y="420300"/>
            <a:chExt cx="4331226" cy="2878071"/>
          </a:xfrm>
        </p:grpSpPr>
        <p:sp>
          <p:nvSpPr>
            <p:cNvPr id="19" name="四角形: 角を丸くする 18">
              <a:extLst>
                <a:ext uri="{FF2B5EF4-FFF2-40B4-BE49-F238E27FC236}">
                  <a16:creationId xmlns:a16="http://schemas.microsoft.com/office/drawing/2014/main" id="{A55F641D-839C-EECE-F0F0-0F65F0708F85}"/>
                </a:ext>
              </a:extLst>
            </p:cNvPr>
            <p:cNvSpPr/>
            <p:nvPr/>
          </p:nvSpPr>
          <p:spPr>
            <a:xfrm>
              <a:off x="6368143" y="420300"/>
              <a:ext cx="3959123" cy="2878071"/>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FC2D2AE2-9221-3D4F-A123-DB6CA494B263}"/>
                </a:ext>
              </a:extLst>
            </p:cNvPr>
            <p:cNvSpPr txBox="1"/>
            <p:nvPr/>
          </p:nvSpPr>
          <p:spPr>
            <a:xfrm>
              <a:off x="6460337" y="1510590"/>
              <a:ext cx="4239032" cy="122893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ja-JP" altLang="en-US" sz="1600" dirty="0">
                  <a:solidFill>
                    <a:schemeClr val="tx1"/>
                  </a:solidFill>
                </a:rPr>
                <a:t>・</a:t>
              </a:r>
              <a:r>
                <a:rPr lang="ja-JP" altLang="en-US" sz="1600" dirty="0">
                  <a:solidFill>
                    <a:schemeClr val="tx1"/>
                  </a:solidFill>
                </a:rPr>
                <a:t>学習能力の向上や記憶力の改善</a:t>
              </a:r>
              <a:endParaRPr kumimoji="1" lang="en-US" altLang="ja-JP" sz="1600" dirty="0">
                <a:solidFill>
                  <a:schemeClr val="tx1"/>
                </a:solidFill>
              </a:endParaRPr>
            </a:p>
            <a:p>
              <a:r>
                <a:rPr kumimoji="1" lang="ja-JP" altLang="en-US" sz="1600" dirty="0">
                  <a:solidFill>
                    <a:schemeClr val="tx1"/>
                  </a:solidFill>
                </a:rPr>
                <a:t>・創造</a:t>
              </a:r>
              <a:r>
                <a:rPr lang="ja-JP" altLang="en-US" sz="1600" dirty="0">
                  <a:solidFill>
                    <a:schemeClr val="tx1"/>
                  </a:solidFill>
                </a:rPr>
                <a:t>的なアイデアや発想を促進</a:t>
              </a:r>
              <a:endParaRPr lang="en-US" altLang="ja-JP" sz="1600" dirty="0">
                <a:solidFill>
                  <a:schemeClr val="tx1"/>
                </a:solidFill>
                <a:effectLst/>
                <a:ea typeface="游明朝" panose="02020400000000000000" pitchFamily="18" charset="-128"/>
                <a:cs typeface="Times New Roman" panose="02020603050405020304" pitchFamily="18" charset="0"/>
              </a:endParaRPr>
            </a:p>
            <a:p>
              <a:r>
                <a:rPr lang="ja-JP" altLang="en-US" sz="1600" dirty="0">
                  <a:solidFill>
                    <a:schemeClr val="tx1"/>
                  </a:solidFill>
                  <a:ea typeface="游明朝" panose="02020400000000000000" pitchFamily="18" charset="-128"/>
                  <a:cs typeface="Times New Roman" panose="02020603050405020304" pitchFamily="18" charset="0"/>
                </a:rPr>
                <a:t>・</a:t>
              </a:r>
              <a:r>
                <a:rPr lang="ja-JP" altLang="en-US" sz="1600" dirty="0">
                  <a:solidFill>
                    <a:schemeClr val="tx1"/>
                  </a:solidFill>
                </a:rPr>
                <a:t>集中力や注意力の向上</a:t>
              </a:r>
              <a:endParaRPr lang="en-US" altLang="ja-JP" sz="1600" dirty="0">
                <a:solidFill>
                  <a:schemeClr val="tx1"/>
                </a:solidFill>
              </a:endParaRPr>
            </a:p>
            <a:p>
              <a:r>
                <a:rPr lang="ja-JP" altLang="en-US" sz="1600" dirty="0">
                  <a:solidFill>
                    <a:schemeClr val="tx1"/>
                  </a:solidFill>
                  <a:effectLst/>
                  <a:ea typeface="游明朝" panose="02020400000000000000" pitchFamily="18" charset="-128"/>
                  <a:cs typeface="Times New Roman" panose="02020603050405020304" pitchFamily="18" charset="0"/>
                </a:rPr>
                <a:t>→ストレス軽減</a:t>
              </a:r>
              <a:r>
                <a:rPr lang="en-US" altLang="ja-JP" sz="1600" dirty="0">
                  <a:solidFill>
                    <a:schemeClr val="tx1"/>
                  </a:solidFill>
                  <a:effectLst/>
                  <a:ea typeface="游明朝" panose="02020400000000000000" pitchFamily="18" charset="-128"/>
                  <a:cs typeface="Times New Roman" panose="02020603050405020304" pitchFamily="18" charset="0"/>
                </a:rPr>
                <a:t>, </a:t>
              </a:r>
              <a:r>
                <a:rPr lang="ja-JP" altLang="en-US" sz="1600" dirty="0">
                  <a:solidFill>
                    <a:schemeClr val="tx1"/>
                  </a:solidFill>
                  <a:effectLst/>
                  <a:ea typeface="游明朝" panose="02020400000000000000" pitchFamily="18" charset="-128"/>
                  <a:cs typeface="Times New Roman" panose="02020603050405020304" pitchFamily="18" charset="0"/>
                </a:rPr>
                <a:t>訓練の注意集中から</a:t>
              </a:r>
              <a:endParaRPr lang="en-US" altLang="ja-JP" sz="1600" dirty="0">
                <a:solidFill>
                  <a:schemeClr val="tx1"/>
                </a:solidFill>
                <a:effectLst/>
                <a:ea typeface="游明朝" panose="02020400000000000000" pitchFamily="18" charset="-128"/>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60BF1391-FE0F-0EFB-8321-0F438EED768C}"/>
                </a:ext>
              </a:extLst>
            </p:cNvPr>
            <p:cNvSpPr txBox="1"/>
            <p:nvPr/>
          </p:nvSpPr>
          <p:spPr>
            <a:xfrm>
              <a:off x="7653220" y="822156"/>
              <a:ext cx="2302327" cy="389633"/>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en-US" altLang="ja-JP" sz="2000" b="1" dirty="0">
                  <a:solidFill>
                    <a:schemeClr val="tx1"/>
                  </a:solidFill>
                </a:rPr>
                <a:t>【</a:t>
              </a:r>
              <a:r>
                <a:rPr kumimoji="1" lang="ja-JP" altLang="en-US" sz="2000" b="1" dirty="0">
                  <a:solidFill>
                    <a:schemeClr val="tx1"/>
                  </a:solidFill>
                </a:rPr>
                <a:t>学習面</a:t>
              </a:r>
              <a:r>
                <a:rPr kumimoji="1" lang="en-US" altLang="ja-JP" sz="2000" b="1" dirty="0">
                  <a:solidFill>
                    <a:schemeClr val="tx1"/>
                  </a:solidFill>
                </a:rPr>
                <a:t>】</a:t>
              </a:r>
            </a:p>
          </p:txBody>
        </p:sp>
      </p:grpSp>
    </p:spTree>
    <p:extLst>
      <p:ext uri="{BB962C8B-B14F-4D97-AF65-F5344CB8AC3E}">
        <p14:creationId xmlns:p14="http://schemas.microsoft.com/office/powerpoint/2010/main" val="3084236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963D00-BECD-32AC-A290-84CD59576CF9}"/>
              </a:ext>
            </a:extLst>
          </p:cNvPr>
          <p:cNvSpPr>
            <a:spLocks noGrp="1"/>
          </p:cNvSpPr>
          <p:nvPr>
            <p:ph type="title"/>
          </p:nvPr>
        </p:nvSpPr>
        <p:spPr>
          <a:xfrm>
            <a:off x="3355706" y="2658416"/>
            <a:ext cx="5480588" cy="1541167"/>
          </a:xfrm>
        </p:spPr>
        <p:txBody>
          <a:bodyPr/>
          <a:lstStyle/>
          <a:p>
            <a:pPr algn="ctr"/>
            <a:r>
              <a:rPr kumimoji="1" lang="ja-JP" altLang="en-US" dirty="0">
                <a:latin typeface="ＭＳ Ｐゴシック" panose="020B0600070205080204" pitchFamily="50" charset="-128"/>
                <a:ea typeface="ＭＳ Ｐゴシック" panose="020B0600070205080204" pitchFamily="50" charset="-128"/>
              </a:rPr>
              <a:t>自宅での訓練</a:t>
            </a:r>
          </a:p>
        </p:txBody>
      </p:sp>
    </p:spTree>
    <p:extLst>
      <p:ext uri="{BB962C8B-B14F-4D97-AF65-F5344CB8AC3E}">
        <p14:creationId xmlns:p14="http://schemas.microsoft.com/office/powerpoint/2010/main" val="1301807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1D24784-ABD9-F8D2-F54C-A96F07F5DF84}"/>
              </a:ext>
            </a:extLst>
          </p:cNvPr>
          <p:cNvGrpSpPr/>
          <p:nvPr/>
        </p:nvGrpSpPr>
        <p:grpSpPr>
          <a:xfrm>
            <a:off x="534154" y="493776"/>
            <a:ext cx="11039972" cy="5712888"/>
            <a:chOff x="534154" y="493776"/>
            <a:chExt cx="11039972" cy="5712888"/>
          </a:xfrm>
        </p:grpSpPr>
        <p:sp>
          <p:nvSpPr>
            <p:cNvPr id="4" name="正方形/長方形 3">
              <a:extLst>
                <a:ext uri="{FF2B5EF4-FFF2-40B4-BE49-F238E27FC236}">
                  <a16:creationId xmlns:a16="http://schemas.microsoft.com/office/drawing/2014/main" id="{F10CFEA3-FEC8-501D-2013-BE4B7367007A}"/>
                </a:ext>
              </a:extLst>
            </p:cNvPr>
            <p:cNvSpPr/>
            <p:nvPr/>
          </p:nvSpPr>
          <p:spPr>
            <a:xfrm>
              <a:off x="534154" y="493776"/>
              <a:ext cx="11039972" cy="571288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F549A100-D829-EC87-9A12-CA1D3040481C}"/>
                </a:ext>
              </a:extLst>
            </p:cNvPr>
            <p:cNvGrpSpPr/>
            <p:nvPr/>
          </p:nvGrpSpPr>
          <p:grpSpPr>
            <a:xfrm>
              <a:off x="617873" y="651336"/>
              <a:ext cx="10566068" cy="3586589"/>
              <a:chOff x="489857" y="486744"/>
              <a:chExt cx="10566068" cy="3586589"/>
            </a:xfrm>
          </p:grpSpPr>
          <p:sp>
            <p:nvSpPr>
              <p:cNvPr id="6" name="テキスト ボックス 5">
                <a:extLst>
                  <a:ext uri="{FF2B5EF4-FFF2-40B4-BE49-F238E27FC236}">
                    <a16:creationId xmlns:a16="http://schemas.microsoft.com/office/drawing/2014/main" id="{F3C4323D-7096-04ED-A522-16AAF0D5DB56}"/>
                  </a:ext>
                </a:extLst>
              </p:cNvPr>
              <p:cNvSpPr txBox="1"/>
              <p:nvPr/>
            </p:nvSpPr>
            <p:spPr>
              <a:xfrm>
                <a:off x="898514" y="1337144"/>
                <a:ext cx="8287049" cy="646331"/>
              </a:xfrm>
              <a:prstGeom prst="rect">
                <a:avLst/>
              </a:prstGeom>
              <a:noFill/>
            </p:spPr>
            <p:txBody>
              <a:bodyPr wrap="square" rtlCol="0">
                <a:spAutoFit/>
              </a:bodyPr>
              <a:lstStyle/>
              <a:p>
                <a:pPr algn="just"/>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訓練方法</a:t>
                </a:r>
                <a:endPar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・インストラクション動画の通り（装置裏の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QR</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から視聴可能）</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94A8E303-261E-5A99-4E42-D061A23D5FF5}"/>
                  </a:ext>
                </a:extLst>
              </p:cNvPr>
              <p:cNvSpPr txBox="1"/>
              <p:nvPr/>
            </p:nvSpPr>
            <p:spPr>
              <a:xfrm>
                <a:off x="489857" y="486744"/>
                <a:ext cx="2702379" cy="400110"/>
              </a:xfrm>
              <a:prstGeom prst="rect">
                <a:avLst/>
              </a:prstGeom>
              <a:noFill/>
            </p:spPr>
            <p:txBody>
              <a:bodyPr wrap="square" rtlCol="0">
                <a:spAutoFit/>
              </a:bodyPr>
              <a:lstStyle/>
              <a:p>
                <a:r>
                  <a:rPr kumimoji="1" lang="ja-JP" altLang="en-US" sz="2000" dirty="0">
                    <a:latin typeface="ＭＳ Ｐゴシック" panose="020B0600070205080204" pitchFamily="50" charset="-128"/>
                    <a:ea typeface="ＭＳ Ｐゴシック" panose="020B0600070205080204" pitchFamily="50" charset="-128"/>
                  </a:rPr>
                  <a:t>自宅での訓練</a:t>
                </a:r>
              </a:p>
            </p:txBody>
          </p:sp>
          <p:sp>
            <p:nvSpPr>
              <p:cNvPr id="8" name="テキスト ボックス 7">
                <a:extLst>
                  <a:ext uri="{FF2B5EF4-FFF2-40B4-BE49-F238E27FC236}">
                    <a16:creationId xmlns:a16="http://schemas.microsoft.com/office/drawing/2014/main" id="{FB7F7C0C-A667-9A98-6E87-8BF8FCE0329F}"/>
                  </a:ext>
                </a:extLst>
              </p:cNvPr>
              <p:cNvSpPr txBox="1"/>
              <p:nvPr/>
            </p:nvSpPr>
            <p:spPr>
              <a:xfrm>
                <a:off x="898514" y="2319007"/>
                <a:ext cx="10157411" cy="1754326"/>
              </a:xfrm>
              <a:prstGeom prst="rect">
                <a:avLst/>
              </a:prstGeom>
              <a:noFill/>
            </p:spPr>
            <p:txBody>
              <a:bodyPr wrap="square" rtlCol="0">
                <a:spAutoFit/>
              </a:bodyPr>
              <a:lstStyle/>
              <a:p>
                <a:pPr algn="just"/>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訓練詳細</a:t>
                </a:r>
                <a:endPar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日の訓練：</a:t>
                </a:r>
                <a:r>
                  <a:rPr lang="ja-JP" altLang="en-US" u="sng" kern="100" dirty="0">
                    <a:latin typeface="游明朝" panose="02020400000000000000" pitchFamily="18" charset="-128"/>
                    <a:ea typeface="游明朝" panose="02020400000000000000" pitchFamily="18" charset="-128"/>
                    <a:cs typeface="Times New Roman" panose="02020603050405020304" pitchFamily="18" charset="0"/>
                  </a:rPr>
                  <a:t>訓練有無</a:t>
                </a:r>
                <a:r>
                  <a:rPr lang="en-US" altLang="ja-JP" u="sng"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u="sng" kern="100" dirty="0">
                    <a:latin typeface="游明朝" panose="02020400000000000000" pitchFamily="18" charset="-128"/>
                    <a:ea typeface="游明朝" panose="02020400000000000000" pitchFamily="18" charset="-128"/>
                    <a:cs typeface="Times New Roman" panose="02020603050405020304" pitchFamily="18" charset="0"/>
                  </a:rPr>
                  <a:t>回数</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は自由→目安は</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日</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2, 3</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回</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・訓練姿勢：座位</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寝姿勢（仰向け</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側臥位など）</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・制御方略：</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つのうちいずれか（変更するも可）</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・訓練課題：上昇・下降訓練のどちらでも</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・実験スケジュール：「安静</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分→訓練</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3~5</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分」（短時間で効果をなすトレーニング方法）</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pic>
        <p:nvPicPr>
          <p:cNvPr id="3" name="図 2">
            <a:extLst>
              <a:ext uri="{FF2B5EF4-FFF2-40B4-BE49-F238E27FC236}">
                <a16:creationId xmlns:a16="http://schemas.microsoft.com/office/drawing/2014/main" id="{0F529B5C-E908-667B-A479-6815729A9276}"/>
              </a:ext>
            </a:extLst>
          </p:cNvPr>
          <p:cNvPicPr>
            <a:picLocks noChangeAspect="1"/>
          </p:cNvPicPr>
          <p:nvPr/>
        </p:nvPicPr>
        <p:blipFill rotWithShape="1">
          <a:blip r:embed="rId2">
            <a:extLst>
              <a:ext uri="{28A0092B-C50C-407E-A947-70E740481C1C}">
                <a14:useLocalDpi xmlns:a14="http://schemas.microsoft.com/office/drawing/2010/main" val="0"/>
              </a:ext>
            </a:extLst>
          </a:blip>
          <a:srcRect l="3743" t="3810" r="3972" b="3280"/>
          <a:stretch/>
        </p:blipFill>
        <p:spPr>
          <a:xfrm>
            <a:off x="9095865" y="930621"/>
            <a:ext cx="1650037" cy="1788559"/>
          </a:xfrm>
          <a:prstGeom prst="rect">
            <a:avLst/>
          </a:prstGeom>
        </p:spPr>
      </p:pic>
      <p:sp>
        <p:nvSpPr>
          <p:cNvPr id="10" name="テキスト ボックス 9">
            <a:extLst>
              <a:ext uri="{FF2B5EF4-FFF2-40B4-BE49-F238E27FC236}">
                <a16:creationId xmlns:a16="http://schemas.microsoft.com/office/drawing/2014/main" id="{6F51EA7A-141B-B75B-D559-246294DD0279}"/>
              </a:ext>
            </a:extLst>
          </p:cNvPr>
          <p:cNvSpPr txBox="1"/>
          <p:nvPr/>
        </p:nvSpPr>
        <p:spPr>
          <a:xfrm>
            <a:off x="1026530" y="4553653"/>
            <a:ext cx="9658649" cy="1477328"/>
          </a:xfrm>
          <a:prstGeom prst="rect">
            <a:avLst/>
          </a:prstGeom>
          <a:noFill/>
        </p:spPr>
        <p:txBody>
          <a:bodyPr wrap="square" rtlCol="0">
            <a:spAutoFit/>
          </a:bodyPr>
          <a:lstStyle/>
          <a:p>
            <a:pPr algn="just"/>
            <a:r>
              <a:rPr lang="ja-JP" altLang="en-US" b="1" kern="100" dirty="0">
                <a:latin typeface="游明朝" panose="02020400000000000000" pitchFamily="18" charset="-128"/>
                <a:ea typeface="游明朝" panose="02020400000000000000" pitchFamily="18" charset="-128"/>
                <a:cs typeface="Times New Roman" panose="02020603050405020304" pitchFamily="18" charset="0"/>
              </a:rPr>
              <a:t>注意点</a:t>
            </a:r>
            <a:endPar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en-US" dirty="0"/>
              <a:t>訓練初期：自室など静音・リラックスできる空間（感覚を掴めたら自由）</a:t>
            </a:r>
            <a:endParaRPr lang="en-US" altLang="ja-JP" dirty="0"/>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・訓練状態：訓練</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30</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分前の「激しい運動</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アルコール摂取</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喫煙」は</a:t>
            </a:r>
            <a:r>
              <a:rPr lang="ja-JP" altLang="en-US" u="sng" kern="100" dirty="0">
                <a:latin typeface="游明朝" panose="02020400000000000000" pitchFamily="18" charset="-128"/>
                <a:ea typeface="游明朝" panose="02020400000000000000" pitchFamily="18" charset="-128"/>
                <a:cs typeface="Times New Roman" panose="02020603050405020304" pitchFamily="18" charset="0"/>
              </a:rPr>
              <a:t>極力避ける</a:t>
            </a:r>
            <a:endParaRPr kumimoji="1" lang="en-US" altLang="ja-JP" dirty="0"/>
          </a:p>
          <a:p>
            <a:r>
              <a:rPr lang="ja-JP" altLang="en-US" dirty="0"/>
              <a:t>・訓練場所：風の影響を受けやすい場所は避ける</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・その他：連続での訓練は、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分間の休憩時間を挟む</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556243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963D00-BECD-32AC-A290-84CD59576CF9}"/>
              </a:ext>
            </a:extLst>
          </p:cNvPr>
          <p:cNvSpPr>
            <a:spLocks noGrp="1"/>
          </p:cNvSpPr>
          <p:nvPr>
            <p:ph type="title"/>
          </p:nvPr>
        </p:nvSpPr>
        <p:spPr>
          <a:xfrm>
            <a:off x="3355706" y="2658416"/>
            <a:ext cx="5480588" cy="1541167"/>
          </a:xfrm>
        </p:spPr>
        <p:txBody>
          <a:bodyPr/>
          <a:lstStyle/>
          <a:p>
            <a:pPr algn="ctr"/>
            <a:r>
              <a:rPr kumimoji="1" lang="en-US" altLang="ja-JP" dirty="0">
                <a:latin typeface="ＭＳ Ｐゴシック" panose="020B0600070205080204" pitchFamily="50" charset="-128"/>
                <a:ea typeface="ＭＳ Ｐゴシック" panose="020B0600070205080204" pitchFamily="50" charset="-128"/>
              </a:rPr>
              <a:t>BF</a:t>
            </a:r>
            <a:r>
              <a:rPr kumimoji="1" lang="ja-JP" altLang="en-US" dirty="0">
                <a:latin typeface="ＭＳ Ｐゴシック" panose="020B0600070205080204" pitchFamily="50" charset="-128"/>
                <a:ea typeface="ＭＳ Ｐゴシック" panose="020B0600070205080204" pitchFamily="50" charset="-128"/>
              </a:rPr>
              <a:t>装置の使用方法</a:t>
            </a:r>
          </a:p>
        </p:txBody>
      </p:sp>
    </p:spTree>
    <p:extLst>
      <p:ext uri="{BB962C8B-B14F-4D97-AF65-F5344CB8AC3E}">
        <p14:creationId xmlns:p14="http://schemas.microsoft.com/office/powerpoint/2010/main" val="343008545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16028</TotalTime>
  <Words>814</Words>
  <Application>Microsoft Office PowerPoint</Application>
  <PresentationFormat>ワイド画面</PresentationFormat>
  <Paragraphs>108</Paragraphs>
  <Slides>12</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12</vt:i4>
      </vt:variant>
    </vt:vector>
  </HeadingPairs>
  <TitlesOfParts>
    <vt:vector size="20" baseType="lpstr">
      <vt:lpstr>ＭＳ Ｐゴシック</vt:lpstr>
      <vt:lpstr>ＭＳ 明朝</vt:lpstr>
      <vt:lpstr>游ゴシック</vt:lpstr>
      <vt:lpstr>游ゴシック Light</vt:lpstr>
      <vt:lpstr>游明朝</vt:lpstr>
      <vt:lpstr>Arial</vt:lpstr>
      <vt:lpstr>Times New Roman</vt:lpstr>
      <vt:lpstr>Office テーマ</vt:lpstr>
      <vt:lpstr>制御方略</vt:lpstr>
      <vt:lpstr>PowerPoint プレゼンテーション</vt:lpstr>
      <vt:lpstr>実験スケジュール</vt:lpstr>
      <vt:lpstr>PowerPoint プレゼンテーション</vt:lpstr>
      <vt:lpstr>BF訓練によるメリット</vt:lpstr>
      <vt:lpstr>PowerPoint プレゼンテーション</vt:lpstr>
      <vt:lpstr>自宅での訓練</vt:lpstr>
      <vt:lpstr>PowerPoint プレゼンテーション</vt:lpstr>
      <vt:lpstr>BF装置の使用方法</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重田 真宏</dc:creator>
  <cp:lastModifiedBy>Taro Bunkyo</cp:lastModifiedBy>
  <cp:revision>106</cp:revision>
  <dcterms:created xsi:type="dcterms:W3CDTF">2023-04-30T09:56:52Z</dcterms:created>
  <dcterms:modified xsi:type="dcterms:W3CDTF">2023-06-02T12:35:34Z</dcterms:modified>
</cp:coreProperties>
</file>