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48A71-34BE-4E6B-9ABF-F3A460ACA7EF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90AD-8465-4B53-93FE-B621698FFC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92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指先カフ単体の写真、腕に巻くやつも一緒にとったものに挿げ替え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90AD-8465-4B53-93FE-B621698FFCA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5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高さ補正がかかったことを確認する表示画面を追加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90AD-8465-4B53-93FE-B621698FFCA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27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指先カフの展開したバージョンの写真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90AD-8465-4B53-93FE-B621698FFCA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51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90AD-8465-4B53-93FE-B621698FFCA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06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29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74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97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67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29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8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36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9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1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3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BE85-8AC4-42CC-A910-A8FF7DDB9126}" type="datetimeFigureOut">
              <a:rPr kumimoji="1" lang="ja-JP" altLang="en-US" smtClean="0"/>
              <a:t>2013/7/18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002E-ED0B-44CC-AD3A-726B4C3B1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19672" y="2551837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latin typeface="HG丸ｺﾞｼｯｸM-PRO" pitchFamily="50" charset="-128"/>
                <a:ea typeface="HG丸ｺﾞｼｯｸM-PRO" pitchFamily="50" charset="-128"/>
              </a:rPr>
              <a:t>Finometer  MIDI</a:t>
            </a:r>
            <a:r>
              <a:rPr kumimoji="1" lang="ja-JP" altLang="en-US" sz="5400" dirty="0" smtClean="0">
                <a:latin typeface="HG丸ｺﾞｼｯｸM-PRO" pitchFamily="50" charset="-128"/>
                <a:ea typeface="HG丸ｺﾞｼｯｸM-PRO" pitchFamily="50" charset="-128"/>
              </a:rPr>
              <a:t>マニュアル</a:t>
            </a:r>
            <a:endParaRPr kumimoji="1" lang="ja-JP" altLang="en-US" sz="5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59832" y="438395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2013.7.4</a:t>
            </a:r>
            <a:r>
              <a:rPr kumimoji="1" lang="ja-JP" altLang="en-US" sz="2400" dirty="0" smtClean="0"/>
              <a:t>　作成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3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データの処理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2280" y="126876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保存のダイアログが出るので、ファイル名を入れ保存先がデスクトップであることを確認し、保存する</a:t>
            </a:r>
            <a:r>
              <a:rPr kumimoji="1" lang="en-US" altLang="ja-JP" dirty="0" smtClean="0"/>
              <a:t>(</a:t>
            </a:r>
            <a:r>
              <a:rPr kumimoji="1" lang="ja-JP" altLang="en-US" u="sng" dirty="0" smtClean="0"/>
              <a:t>保存形式</a:t>
            </a:r>
            <a:r>
              <a:rPr kumimoji="1" lang="ja-JP" altLang="en-US" dirty="0" smtClean="0"/>
              <a:t>は</a:t>
            </a:r>
            <a:r>
              <a:rPr kumimoji="1" lang="ja-JP" altLang="en-US" dirty="0" smtClean="0">
                <a:solidFill>
                  <a:srgbClr val="FF0000"/>
                </a:solidFill>
              </a:rPr>
              <a:t>○○</a:t>
            </a:r>
            <a:r>
              <a:rPr kumimoji="1" lang="en-US" altLang="ja-JP" dirty="0" smtClean="0">
                <a:solidFill>
                  <a:srgbClr val="FF0000"/>
                </a:solidFill>
              </a:rPr>
              <a:t>.csv</a:t>
            </a:r>
            <a:r>
              <a:rPr kumimoji="1" lang="ja-JP" altLang="en-US" dirty="0" smtClean="0"/>
              <a:t>とする</a:t>
            </a:r>
            <a:r>
              <a:rPr lang="en-US" altLang="ja-JP" dirty="0" smtClean="0"/>
              <a:t>)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84288" y="2204237"/>
            <a:ext cx="6480000" cy="3817051"/>
            <a:chOff x="684288" y="2204237"/>
            <a:chExt cx="6480000" cy="381705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684288" y="2204237"/>
              <a:ext cx="6480000" cy="3817051"/>
              <a:chOff x="684288" y="1916205"/>
              <a:chExt cx="6480000" cy="3817051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88" y="1916205"/>
                <a:ext cx="6480000" cy="381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正方形/長方形 1"/>
              <p:cNvSpPr/>
              <p:nvPr/>
            </p:nvSpPr>
            <p:spPr>
              <a:xfrm>
                <a:off x="1691680" y="3462752"/>
                <a:ext cx="2520280" cy="542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1124359" y="2320599"/>
                <a:ext cx="627177" cy="1704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1403648" y="4338702"/>
              <a:ext cx="428370" cy="1704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データの処理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4318" y="126876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中央に保存完了のダイアログが出たら、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OK</a:t>
            </a:r>
            <a:r>
              <a:rPr kumimoji="1" lang="ja-JP" altLang="en-US" dirty="0" smtClean="0"/>
              <a:t>を押して終了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84288" y="1929297"/>
            <a:ext cx="6480000" cy="3803959"/>
            <a:chOff x="395536" y="2132856"/>
            <a:chExt cx="6480000" cy="38039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132856"/>
              <a:ext cx="6480000" cy="380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3613234" y="4203140"/>
              <a:ext cx="554858" cy="187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047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データの処理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9760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</a:t>
            </a:r>
            <a:r>
              <a:rPr lang="ja-JP" altLang="en-US" dirty="0" smtClean="0"/>
              <a:t>デスク</a:t>
            </a:r>
            <a:r>
              <a:rPr lang="ja-JP" altLang="en-US" dirty="0"/>
              <a:t>トップ</a:t>
            </a:r>
            <a:r>
              <a:rPr lang="ja-JP" altLang="en-US" dirty="0" smtClean="0"/>
              <a:t>の</a:t>
            </a:r>
            <a:r>
              <a:rPr lang="en-US" altLang="ja-JP" dirty="0" smtClean="0">
                <a:solidFill>
                  <a:srgbClr val="FF0000"/>
                </a:solidFill>
              </a:rPr>
              <a:t>beathelper</a:t>
            </a:r>
            <a:r>
              <a:rPr lang="ja-JP" altLang="en-US" dirty="0" smtClean="0"/>
              <a:t>を開き</a:t>
            </a:r>
            <a:r>
              <a:rPr lang="en-US" altLang="ja-JP" dirty="0" smtClean="0"/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①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</a:t>
            </a:r>
            <a:r>
              <a:rPr lang="en-US" altLang="ja-JP" dirty="0" smtClean="0">
                <a:solidFill>
                  <a:srgbClr val="FF0000"/>
                </a:solidFill>
              </a:rPr>
              <a:t>BeatHelper.vi</a:t>
            </a:r>
            <a:r>
              <a:rPr lang="ja-JP" altLang="en-US" dirty="0" smtClean="0"/>
              <a:t>をダブルクリック</a:t>
            </a:r>
            <a:r>
              <a:rPr lang="en-US" altLang="ja-JP" dirty="0" smtClean="0"/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②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→</a:t>
            </a:r>
            <a:r>
              <a:rPr lang="en-US" altLang="ja-JP" dirty="0" smtClean="0">
                <a:solidFill>
                  <a:srgbClr val="FF0000"/>
                </a:solidFill>
              </a:rPr>
              <a:t>LabVIEW</a:t>
            </a:r>
            <a:r>
              <a:rPr lang="ja-JP" altLang="en-US" dirty="0" smtClean="0">
                <a:solidFill>
                  <a:srgbClr val="FF0000"/>
                </a:solidFill>
              </a:rPr>
              <a:t>を起動</a:t>
            </a:r>
            <a:r>
              <a:rPr lang="ja-JP" altLang="en-US" dirty="0" smtClean="0"/>
              <a:t>をクリックし起動</a:t>
            </a:r>
            <a:r>
              <a:rPr lang="en-US" altLang="ja-JP" dirty="0" smtClean="0"/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③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66444" y="1928002"/>
            <a:ext cx="5131404" cy="4680000"/>
            <a:chOff x="3518466" y="1917352"/>
            <a:chExt cx="5131404" cy="468000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518466" y="1917352"/>
              <a:ext cx="5131404" cy="4680000"/>
              <a:chOff x="3518466" y="1917352"/>
              <a:chExt cx="5131404" cy="468000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8466" y="1917352"/>
                <a:ext cx="5131404" cy="46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正方形/長方形 1"/>
              <p:cNvSpPr/>
              <p:nvPr/>
            </p:nvSpPr>
            <p:spPr>
              <a:xfrm>
                <a:off x="3779912" y="5661248"/>
                <a:ext cx="648072" cy="2517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4930076" y="2970550"/>
              <a:ext cx="1010076" cy="1704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417242" y="3877457"/>
            <a:ext cx="3600000" cy="2334706"/>
            <a:chOff x="5436096" y="3100649"/>
            <a:chExt cx="3600000" cy="233470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100649"/>
              <a:ext cx="3600000" cy="233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7975230" y="3877457"/>
              <a:ext cx="1010076" cy="2621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右矢印 8"/>
          <p:cNvSpPr/>
          <p:nvPr/>
        </p:nvSpPr>
        <p:spPr>
          <a:xfrm rot="2065517">
            <a:off x="4381120" y="3363910"/>
            <a:ext cx="1752717" cy="42139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吹き出し 16"/>
          <p:cNvSpPr/>
          <p:nvPr/>
        </p:nvSpPr>
        <p:spPr>
          <a:xfrm>
            <a:off x="407854" y="476672"/>
            <a:ext cx="432048" cy="302840"/>
          </a:xfrm>
          <a:prstGeom prst="wedgeRectCallout">
            <a:avLst>
              <a:gd name="adj1" fmla="val 51986"/>
              <a:gd name="adj2" fmla="val 12545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①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2372106" y="2420888"/>
            <a:ext cx="432048" cy="302840"/>
          </a:xfrm>
          <a:prstGeom prst="wedgeRectCallout">
            <a:avLst>
              <a:gd name="adj1" fmla="val -76745"/>
              <a:gd name="adj2" fmla="val 1285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②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7740352" y="4243840"/>
            <a:ext cx="432048" cy="302840"/>
          </a:xfrm>
          <a:prstGeom prst="wedgeRectCallout">
            <a:avLst>
              <a:gd name="adj1" fmla="val 51986"/>
              <a:gd name="adj2" fmla="val 12545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③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データの処理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664712" y="1077609"/>
            <a:ext cx="8155760" cy="1200329"/>
            <a:chOff x="895381" y="1052736"/>
            <a:chExt cx="7218270" cy="120032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895381" y="1052736"/>
              <a:ext cx="72182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5</a:t>
              </a:r>
              <a:r>
                <a:rPr kumimoji="1" lang="en-US" altLang="ja-JP" dirty="0" smtClean="0"/>
                <a:t>.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実行ボタン</a:t>
              </a:r>
              <a:r>
                <a:rPr lang="ja-JP" altLang="en-US" dirty="0" smtClean="0"/>
                <a:t>   </a:t>
              </a:r>
              <a:r>
                <a:rPr kumimoji="1" lang="ja-JP" altLang="en-US" dirty="0" smtClean="0"/>
                <a:t>  を押すと、以下のようにファイル選択を求められるので、必要なファイルを選択→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OK</a:t>
              </a:r>
              <a:r>
                <a:rPr kumimoji="1" lang="ja-JP" altLang="en-US" dirty="0" smtClean="0"/>
                <a:t>を押す</a:t>
              </a:r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r>
                <a:rPr lang="ja-JP" altLang="en-US" dirty="0" smtClean="0">
                  <a:solidFill>
                    <a:srgbClr val="FF0000"/>
                  </a:solidFill>
                </a:rPr>
                <a:t>○○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_interpolated.csv</a:t>
              </a:r>
              <a:r>
                <a:rPr lang="ja-JP" altLang="en-US" dirty="0" smtClean="0"/>
                <a:t>というファイルがデスクトップに追加されていれば完了！</a:t>
              </a:r>
              <a:endParaRPr kumimoji="1" lang="en-US" altLang="ja-JP" dirty="0" smtClean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916" y="1128016"/>
              <a:ext cx="1905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グループ化 11"/>
          <p:cNvGrpSpPr/>
          <p:nvPr/>
        </p:nvGrpSpPr>
        <p:grpSpPr>
          <a:xfrm>
            <a:off x="655287" y="2256305"/>
            <a:ext cx="7727706" cy="4590071"/>
            <a:chOff x="655287" y="2132856"/>
            <a:chExt cx="7727706" cy="459007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55287" y="2132856"/>
              <a:ext cx="7727706" cy="4590071"/>
              <a:chOff x="909019" y="1964865"/>
              <a:chExt cx="7727706" cy="4590071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909019" y="1964865"/>
                <a:ext cx="7727706" cy="4590071"/>
                <a:chOff x="909019" y="1182204"/>
                <a:chExt cx="7727706" cy="4590071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150" y="1327150"/>
                  <a:ext cx="7251700" cy="420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正方形/長方形 1"/>
                <p:cNvSpPr/>
                <p:nvPr/>
              </p:nvSpPr>
              <p:spPr>
                <a:xfrm>
                  <a:off x="909019" y="5382643"/>
                  <a:ext cx="2520280" cy="325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正方形/長方形 3"/>
                <p:cNvSpPr/>
                <p:nvPr/>
              </p:nvSpPr>
              <p:spPr>
                <a:xfrm>
                  <a:off x="3333095" y="5510428"/>
                  <a:ext cx="4911313" cy="2618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正方形/長方形 4"/>
                <p:cNvSpPr/>
                <p:nvPr/>
              </p:nvSpPr>
              <p:spPr>
                <a:xfrm>
                  <a:off x="8138100" y="5394315"/>
                  <a:ext cx="498625" cy="357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正方形/長方形 5"/>
                <p:cNvSpPr/>
                <p:nvPr/>
              </p:nvSpPr>
              <p:spPr>
                <a:xfrm>
                  <a:off x="8186671" y="1182204"/>
                  <a:ext cx="255873" cy="4263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7162786" y="5823495"/>
                <a:ext cx="868670" cy="1874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正方形/長方形 13"/>
            <p:cNvSpPr/>
            <p:nvPr/>
          </p:nvSpPr>
          <p:spPr>
            <a:xfrm>
              <a:off x="4021518" y="4526951"/>
              <a:ext cx="1862072" cy="486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ea typeface="HG丸ｺﾞｼｯｸM-PRO" pitchFamily="50" charset="-128"/>
              </a:rPr>
              <a:t>Excel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の処理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96734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○</a:t>
            </a:r>
            <a:r>
              <a:rPr lang="ja-JP" altLang="en-US" dirty="0" smtClean="0">
                <a:solidFill>
                  <a:srgbClr val="FF0000"/>
                </a:solidFill>
              </a:rPr>
              <a:t>○</a:t>
            </a:r>
            <a:r>
              <a:rPr lang="en-US" altLang="ja-JP" dirty="0" smtClean="0">
                <a:solidFill>
                  <a:srgbClr val="FF0000"/>
                </a:solidFill>
              </a:rPr>
              <a:t>_interpolated.csv</a:t>
            </a:r>
            <a:r>
              <a:rPr lang="ja-JP" altLang="en-US" dirty="0" smtClean="0"/>
              <a:t>というファイルを開き、</a:t>
            </a:r>
            <a:r>
              <a:rPr lang="ja-JP" altLang="en-US" dirty="0"/>
              <a:t>以下のように出力されていれば</a:t>
            </a:r>
            <a:r>
              <a:rPr lang="en-US" altLang="ja-JP" dirty="0"/>
              <a:t>OK</a:t>
            </a:r>
            <a:r>
              <a:rPr lang="ja-JP" altLang="en-US" dirty="0" smtClean="0"/>
              <a:t>！グラフを書いたり分析をするときには、赤くなっている列のデータを使用</a:t>
            </a:r>
            <a:r>
              <a:rPr lang="ja-JP" altLang="en-US" dirty="0" smtClean="0"/>
              <a:t>する。</a:t>
            </a:r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563888" y="1734026"/>
            <a:ext cx="5425469" cy="5040000"/>
            <a:chOff x="3563888" y="1556792"/>
            <a:chExt cx="5425469" cy="50400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556792"/>
              <a:ext cx="5425469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127200" y="2314580"/>
              <a:ext cx="454145" cy="2569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FF0000"/>
                  </a:solidFill>
                </a:rPr>
                <a:t>SBP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572000" y="2315885"/>
              <a:ext cx="482464" cy="255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FF0000"/>
                  </a:solidFill>
                </a:rPr>
                <a:t>D</a:t>
              </a:r>
              <a:r>
                <a:rPr kumimoji="1" lang="en-US" altLang="ja-JP" sz="1400" dirty="0" smtClean="0">
                  <a:solidFill>
                    <a:srgbClr val="FF0000"/>
                  </a:solidFill>
                </a:rPr>
                <a:t>BP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269945" y="2315885"/>
              <a:ext cx="482464" cy="255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FF0000"/>
                  </a:solidFill>
                </a:rPr>
                <a:t>HR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185880" y="2315885"/>
              <a:ext cx="482464" cy="255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FF0000"/>
                  </a:solidFill>
                </a:rPr>
                <a:t>CO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617928" y="2315885"/>
              <a:ext cx="482464" cy="255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FF0000"/>
                  </a:solidFill>
                </a:rPr>
                <a:t>TPR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9223" y="2183966"/>
            <a:ext cx="3521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 smtClean="0"/>
              <a:t>論文での表記および単位 </a:t>
            </a:r>
            <a:endParaRPr lang="en-US" altLang="ja-JP" u="sng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B</a:t>
            </a:r>
            <a:r>
              <a:rPr lang="ja-JP" altLang="en-US" dirty="0" smtClean="0"/>
              <a:t>列：収縮期血圧　</a:t>
            </a:r>
            <a:r>
              <a:rPr lang="en-US" altLang="ja-JP" dirty="0" smtClean="0"/>
              <a:t>Systolic  Blood   Pressure(</a:t>
            </a:r>
            <a:r>
              <a:rPr lang="en-US" altLang="ja-JP" dirty="0" smtClean="0">
                <a:solidFill>
                  <a:srgbClr val="FF0000"/>
                </a:solidFill>
              </a:rPr>
              <a:t>SBP</a:t>
            </a:r>
            <a:r>
              <a:rPr lang="en-US" altLang="ja-JP" dirty="0" smtClean="0"/>
              <a:t>/</a:t>
            </a:r>
            <a:r>
              <a:rPr lang="en-US" altLang="ja-JP" dirty="0" smtClean="0">
                <a:solidFill>
                  <a:srgbClr val="FF0000"/>
                </a:solidFill>
              </a:rPr>
              <a:t>mmHg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列：</a:t>
            </a:r>
            <a:r>
              <a:rPr lang="ja-JP" altLang="en-US" dirty="0"/>
              <a:t>拡張</a:t>
            </a:r>
            <a:r>
              <a:rPr lang="ja-JP" altLang="en-US" dirty="0" smtClean="0"/>
              <a:t>期血圧　</a:t>
            </a:r>
            <a:r>
              <a:rPr lang="en-US" altLang="ja-JP" dirty="0" smtClean="0"/>
              <a:t>Diastolic  </a:t>
            </a:r>
            <a:r>
              <a:rPr lang="en-US" altLang="ja-JP" dirty="0"/>
              <a:t>Blood   Pressure(</a:t>
            </a:r>
            <a:r>
              <a:rPr lang="en-US" altLang="ja-JP" dirty="0">
                <a:solidFill>
                  <a:srgbClr val="FF0000"/>
                </a:solidFill>
              </a:rPr>
              <a:t>SBP</a:t>
            </a:r>
            <a:r>
              <a:rPr lang="en-US" altLang="ja-JP" dirty="0"/>
              <a:t>/</a:t>
            </a:r>
            <a:r>
              <a:rPr lang="en-US" altLang="ja-JP" dirty="0">
                <a:solidFill>
                  <a:srgbClr val="FF0000"/>
                </a:solidFill>
              </a:rPr>
              <a:t>mmHg</a:t>
            </a:r>
            <a:r>
              <a:rPr lang="en-US" altLang="ja-JP" dirty="0" smtClean="0"/>
              <a:t>)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E</a:t>
            </a:r>
            <a:r>
              <a:rPr kumimoji="1" lang="ja-JP" altLang="en-US" dirty="0" smtClean="0"/>
              <a:t>列：心拍数　</a:t>
            </a:r>
            <a:r>
              <a:rPr kumimoji="1" lang="en-US" altLang="ja-JP" dirty="0" smtClean="0"/>
              <a:t>Heart  Rate(</a:t>
            </a:r>
            <a:r>
              <a:rPr kumimoji="1" lang="en-US" altLang="ja-JP" dirty="0" smtClean="0">
                <a:solidFill>
                  <a:srgbClr val="FF0000"/>
                </a:solidFill>
              </a:rPr>
              <a:t>HR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solidFill>
                  <a:srgbClr val="FF0000"/>
                </a:solidFill>
              </a:rPr>
              <a:t>bpm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J</a:t>
            </a:r>
            <a:r>
              <a:rPr lang="ja-JP" altLang="en-US" dirty="0" smtClean="0"/>
              <a:t>列：心拍出量　</a:t>
            </a:r>
            <a:r>
              <a:rPr lang="en-US" altLang="ja-JP" dirty="0" smtClean="0"/>
              <a:t>Cardiac  Output (</a:t>
            </a:r>
            <a:r>
              <a:rPr lang="en-US" altLang="ja-JP" dirty="0" smtClean="0">
                <a:solidFill>
                  <a:srgbClr val="FF0000"/>
                </a:solidFill>
              </a:rPr>
              <a:t>CO</a:t>
            </a:r>
            <a:r>
              <a:rPr lang="en-US" altLang="ja-JP" dirty="0" smtClean="0"/>
              <a:t>/</a:t>
            </a:r>
            <a:r>
              <a:rPr lang="en-US" altLang="ja-JP" dirty="0" smtClean="0">
                <a:solidFill>
                  <a:srgbClr val="FF0000"/>
                </a:solidFill>
              </a:rPr>
              <a:t>L/m</a:t>
            </a:r>
            <a:r>
              <a:rPr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K</a:t>
            </a:r>
            <a:r>
              <a:rPr kumimoji="1" lang="ja-JP" altLang="en-US" dirty="0" smtClean="0"/>
              <a:t>列：総末梢血管抵抗　</a:t>
            </a:r>
            <a:r>
              <a:rPr lang="en-US" altLang="ja-JP" dirty="0"/>
              <a:t>Total  </a:t>
            </a:r>
            <a:r>
              <a:rPr lang="en-US" altLang="ja-JP" dirty="0" smtClean="0"/>
              <a:t>Peripheral Resistance(</a:t>
            </a:r>
            <a:r>
              <a:rPr lang="en-US" altLang="ja-JP" dirty="0" smtClean="0">
                <a:solidFill>
                  <a:srgbClr val="FF0000"/>
                </a:solidFill>
              </a:rPr>
              <a:t>TPR</a:t>
            </a:r>
            <a:r>
              <a:rPr lang="en-US" altLang="ja-JP" dirty="0" smtClean="0"/>
              <a:t>/</a:t>
            </a:r>
            <a:r>
              <a:rPr lang="en-US" altLang="ja-JP" dirty="0" smtClean="0">
                <a:solidFill>
                  <a:srgbClr val="FF0000"/>
                </a:solidFill>
              </a:rPr>
              <a:t>MU</a:t>
            </a:r>
            <a:r>
              <a:rPr lang="en-US" altLang="ja-JP" dirty="0" smtClean="0"/>
              <a:t>)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gano2\AppData\Local\Temp\2013-07-04T12-54-25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73" y="980728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635896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各部の名称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7" name="Picture 3" descr="C:\Users\nagano2\AppData\Local\Temp\2013-07-02T18-52-04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6" y="987834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30652" y="346097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Finometer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MIDI(</a:t>
            </a:r>
            <a:r>
              <a:rPr kumimoji="1" lang="ja-JP" altLang="en-US" dirty="0" smtClean="0"/>
              <a:t>本体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34338" y="346097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高さセンサー</a:t>
            </a:r>
            <a:endParaRPr kumimoji="1" lang="en-US" altLang="ja-JP" dirty="0" smtClean="0"/>
          </a:p>
        </p:txBody>
      </p:sp>
      <p:pic>
        <p:nvPicPr>
          <p:cNvPr id="7" name="Picture 3" descr="C:\Users\nagano2\AppData\Local\Temp\2013-07-04T12-59-06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0" y="3898756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095836" y="63249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指先カフ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63788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Finometer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本体の起動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55756" y="908720"/>
            <a:ext cx="3240000" cy="2430000"/>
            <a:chOff x="467544" y="908720"/>
            <a:chExt cx="3240000" cy="2430000"/>
          </a:xfrm>
        </p:grpSpPr>
        <p:pic>
          <p:nvPicPr>
            <p:cNvPr id="2050" name="Picture 2" descr="C:\Users\nagano2\AppData\Local\Temp\2013-07-02T18-56-33_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908720"/>
              <a:ext cx="3240000" cy="24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1547664" y="1906857"/>
              <a:ext cx="602705" cy="4420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755576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本体裏にある主電源を入れる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48064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起動完了</a:t>
            </a:r>
            <a:endParaRPr kumimoji="1" lang="en-US" altLang="ja-JP" dirty="0" smtClean="0"/>
          </a:p>
        </p:txBody>
      </p:sp>
      <p:pic>
        <p:nvPicPr>
          <p:cNvPr id="12" name="Picture 3" descr="C:\Users\nagano2\AppData\Local\Temp\2013-07-02T18-52-04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9200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gano2\AppData\Local\Temp\2013-07-02T18-52-0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067944" y="517941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</a:t>
            </a:r>
            <a:r>
              <a:rPr lang="ja-JP" altLang="en-US" dirty="0" smtClean="0"/>
              <a:t>パソコンに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ケーブルを接続する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機材のセッティング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122" name="Picture 2" descr="C:\Users\nagano2\AppData\Local\Temp\2013-07-02T18-52-04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6" y="1052736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3500457"/>
            <a:ext cx="3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1.</a:t>
            </a:r>
            <a:r>
              <a:rPr lang="en-US" altLang="ja-JP" dirty="0"/>
              <a:t>2</a:t>
            </a:r>
            <a:r>
              <a:rPr lang="ja-JP" altLang="en-US" dirty="0" smtClean="0"/>
              <a:t>つのセンサーをあわせる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4008" y="350045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.</a:t>
            </a:r>
            <a:r>
              <a:rPr lang="ja-JP" altLang="en-US" dirty="0" smtClean="0"/>
              <a:t>センサーをあわせながら、本体の</a:t>
            </a:r>
            <a:r>
              <a:rPr lang="en-US" altLang="ja-JP" dirty="0" smtClean="0">
                <a:solidFill>
                  <a:srgbClr val="FF0000"/>
                </a:solidFill>
              </a:rPr>
              <a:t>Height</a:t>
            </a:r>
            <a:r>
              <a:rPr lang="ja-JP" altLang="en-US" dirty="0" smtClean="0">
                <a:solidFill>
                  <a:srgbClr val="FF0000"/>
                </a:solidFill>
              </a:rPr>
              <a:t>ボタン</a:t>
            </a:r>
            <a:r>
              <a:rPr lang="ja-JP" altLang="en-US" dirty="0" smtClean="0"/>
              <a:t>を音がなるまで長押し</a:t>
            </a:r>
            <a:endParaRPr kumimoji="1" lang="en-US" altLang="ja-JP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896216" y="1052736"/>
            <a:ext cx="3240000" cy="2430000"/>
            <a:chOff x="4896216" y="1052736"/>
            <a:chExt cx="3240000" cy="2430000"/>
          </a:xfrm>
        </p:grpSpPr>
        <p:pic>
          <p:nvPicPr>
            <p:cNvPr id="5123" name="Picture 3" descr="C:\Users\nagano2\AppData\Local\Temp\2013-07-02T18-52-04_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216" y="1052736"/>
              <a:ext cx="3240000" cy="24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6468592" y="2282968"/>
              <a:ext cx="547914" cy="3019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8" name="Picture 4" descr="C:\Users\nagano2\AppData\Local\Temp\2013-07-04T12-54-2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6" y="4040567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067944" y="517941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dirty="0" smtClean="0">
                <a:solidFill>
                  <a:srgbClr val="FF0000"/>
                </a:solidFill>
              </a:rPr>
              <a:t>00</a:t>
            </a:r>
            <a:r>
              <a:rPr kumimoji="1" lang="ja-JP" altLang="en-US" dirty="0" smtClean="0"/>
              <a:t>表示になれば、補正完了</a:t>
            </a:r>
            <a:endParaRPr kumimoji="1"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53282" y="5422503"/>
            <a:ext cx="1174502" cy="140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機材の装着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192" y="3297157"/>
            <a:ext cx="324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lang="ja-JP" altLang="en-US" dirty="0" smtClean="0"/>
              <a:t>高さセンサーの裏にテープを貼り、参加者の腕に貼り付ける</a:t>
            </a:r>
            <a:endParaRPr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>
                <a:solidFill>
                  <a:srgbClr val="FF0000"/>
                </a:solidFill>
              </a:rPr>
              <a:t>貼る位置は心臓の高さ！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5059653"/>
            <a:ext cx="324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.</a:t>
            </a:r>
            <a:r>
              <a:rPr lang="ja-JP" altLang="en-US" dirty="0" smtClean="0"/>
              <a:t>指先カフの付け方に従って</a:t>
            </a:r>
            <a:r>
              <a:rPr lang="ja-JP" altLang="en-US" dirty="0" smtClean="0">
                <a:solidFill>
                  <a:srgbClr val="FF0000"/>
                </a:solidFill>
              </a:rPr>
              <a:t>中指の第二関節</a:t>
            </a:r>
            <a:r>
              <a:rPr lang="ja-JP" altLang="en-US" dirty="0" smtClean="0"/>
              <a:t>にカフを巻き</a:t>
            </a:r>
            <a:r>
              <a:rPr lang="en-US" altLang="ja-JP" dirty="0" smtClean="0"/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①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、上に指先センサーを装着する</a:t>
            </a:r>
            <a:r>
              <a:rPr lang="en-US" altLang="ja-JP" dirty="0" smtClean="0"/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②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39553" y="833304"/>
            <a:ext cx="3240000" cy="2430000"/>
            <a:chOff x="539553" y="980728"/>
            <a:chExt cx="3240000" cy="2430000"/>
          </a:xfrm>
        </p:grpSpPr>
        <p:pic>
          <p:nvPicPr>
            <p:cNvPr id="6146" name="Picture 2" descr="C:\Users\nagano2\AppData\Local\Temp\2013-07-02T18-52-04_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9553" y="980728"/>
              <a:ext cx="3240000" cy="24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1657121" y="1644246"/>
              <a:ext cx="970663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C:\Users\nagano2\AppData\Local\Temp\2013-07-04T18-10-4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80" y="833304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148820" y="3297157"/>
            <a:ext cx="324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光センサー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●の部分</a:t>
            </a:r>
            <a:r>
              <a:rPr kumimoji="1" lang="en-US" altLang="ja-JP" dirty="0" smtClean="0"/>
              <a:t>)</a:t>
            </a:r>
            <a:r>
              <a:rPr lang="ja-JP" altLang="en-US" dirty="0" smtClean="0"/>
              <a:t>が横に</a:t>
            </a:r>
            <a:r>
              <a:rPr lang="ja-JP" altLang="en-US" dirty="0"/>
              <a:t>くるよう</a:t>
            </a:r>
            <a:r>
              <a:rPr lang="ja-JP" altLang="en-US" dirty="0" smtClean="0"/>
              <a:t>にし、その間に指を入れる</a:t>
            </a:r>
            <a:endParaRPr kumimoji="1"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6948264" y="1799684"/>
            <a:ext cx="97066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39552" y="4260151"/>
            <a:ext cx="3240360" cy="2430000"/>
            <a:chOff x="539552" y="4316713"/>
            <a:chExt cx="3240360" cy="243000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39912" y="4316713"/>
              <a:ext cx="3240000" cy="2430000"/>
              <a:chOff x="5148424" y="980728"/>
              <a:chExt cx="3240000" cy="2430000"/>
            </a:xfrm>
          </p:grpSpPr>
          <p:pic>
            <p:nvPicPr>
              <p:cNvPr id="6147" name="Picture 3" descr="C:\Users\nagano2\AppData\Local\Temp\2013-07-02T18-52-04_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148424" y="980728"/>
                <a:ext cx="3240000" cy="243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正方形/長方形 8"/>
              <p:cNvSpPr/>
              <p:nvPr/>
            </p:nvSpPr>
            <p:spPr>
              <a:xfrm>
                <a:off x="7004826" y="1614431"/>
                <a:ext cx="882421" cy="5883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539552" y="5373216"/>
              <a:ext cx="585574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四角形吹き出し 15"/>
            <p:cNvSpPr/>
            <p:nvPr/>
          </p:nvSpPr>
          <p:spPr>
            <a:xfrm>
              <a:off x="2987824" y="4509120"/>
              <a:ext cx="576064" cy="360040"/>
            </a:xfrm>
            <a:prstGeom prst="wedgeRectCallout">
              <a:avLst>
                <a:gd name="adj1" fmla="val -31067"/>
                <a:gd name="adj2" fmla="val 87046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①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四角形吹き出し 16"/>
            <p:cNvSpPr/>
            <p:nvPr/>
          </p:nvSpPr>
          <p:spPr>
            <a:xfrm>
              <a:off x="899592" y="4869160"/>
              <a:ext cx="576064" cy="360040"/>
            </a:xfrm>
            <a:prstGeom prst="wedgeRectCallout">
              <a:avLst>
                <a:gd name="adj1" fmla="val -31067"/>
                <a:gd name="adj2" fmla="val 87046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②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計測ソフトの起動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1716"/>
            <a:ext cx="6480000" cy="38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390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79712" y="156986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lang="ja-JP" altLang="en-US" dirty="0" smtClean="0"/>
              <a:t>デスク</a:t>
            </a:r>
            <a:r>
              <a:rPr lang="ja-JP" altLang="en-US" dirty="0"/>
              <a:t>トップ</a:t>
            </a:r>
            <a:r>
              <a:rPr lang="ja-JP" altLang="en-US" dirty="0" smtClean="0"/>
              <a:t>の</a:t>
            </a:r>
            <a:r>
              <a:rPr lang="en-US" altLang="ja-JP" dirty="0" err="1" smtClean="0">
                <a:solidFill>
                  <a:srgbClr val="FF0000"/>
                </a:solidFill>
              </a:rPr>
              <a:t>BeatScope</a:t>
            </a:r>
            <a:r>
              <a:rPr lang="en-US" altLang="ja-JP" dirty="0" smtClean="0">
                <a:solidFill>
                  <a:srgbClr val="FF0000"/>
                </a:solidFill>
              </a:rPr>
              <a:t>  Easy</a:t>
            </a:r>
            <a:r>
              <a:rPr lang="ja-JP" altLang="en-US" dirty="0" smtClean="0"/>
              <a:t>のアイコンをダブルクリック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22108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 smtClean="0">
                <a:solidFill>
                  <a:srgbClr val="FF0000"/>
                </a:solidFill>
              </a:rPr>
              <a:t>起動画面</a:t>
            </a:r>
            <a:r>
              <a:rPr kumimoji="1" lang="ja-JP" altLang="en-US" sz="2000" dirty="0" smtClean="0"/>
              <a:t>→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計測ソフトの起動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621117" y="1124744"/>
            <a:ext cx="4213780" cy="369332"/>
            <a:chOff x="621117" y="1124744"/>
            <a:chExt cx="4213780" cy="3693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21117" y="1124744"/>
              <a:ext cx="4213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2</a:t>
              </a:r>
              <a:r>
                <a:rPr kumimoji="1" lang="en-US" altLang="ja-JP" dirty="0" smtClean="0"/>
                <a:t>.</a:t>
              </a:r>
              <a:r>
                <a:rPr kumimoji="1" lang="ja-JP" altLang="en-US" dirty="0" smtClean="0"/>
                <a:t>中央の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Start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ボタン　　　   </a:t>
              </a:r>
              <a:r>
                <a:rPr kumimoji="1" lang="ja-JP" altLang="en-US" dirty="0" smtClean="0"/>
                <a:t>をクリック</a:t>
              </a:r>
              <a:endParaRPr kumimoji="1" lang="en-US" altLang="ja-JP" dirty="0" smtClean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7784" y="1158162"/>
              <a:ext cx="513434" cy="28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グループ化 19"/>
          <p:cNvGrpSpPr/>
          <p:nvPr/>
        </p:nvGrpSpPr>
        <p:grpSpPr>
          <a:xfrm>
            <a:off x="621117" y="1713582"/>
            <a:ext cx="7777584" cy="923330"/>
            <a:chOff x="621117" y="1628800"/>
            <a:chExt cx="7777584" cy="92333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621117" y="1628800"/>
              <a:ext cx="77775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3</a:t>
              </a:r>
              <a:r>
                <a:rPr kumimoji="1" lang="en-US" altLang="ja-JP" dirty="0" smtClean="0"/>
                <a:t>.</a:t>
              </a:r>
              <a:r>
                <a:rPr lang="ja-JP" altLang="en-US" dirty="0" smtClean="0"/>
                <a:t>中央に</a:t>
              </a:r>
              <a:r>
                <a:rPr lang="en-US" altLang="ja-JP" dirty="0" smtClean="0"/>
                <a:t>Recording Informetion</a:t>
              </a:r>
              <a:r>
                <a:rPr lang="ja-JP" altLang="en-US" dirty="0" smtClean="0"/>
                <a:t>という画面が立ち上がるので、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●</a:t>
              </a:r>
              <a:r>
                <a:rPr kumimoji="1" lang="ja-JP" altLang="en-US" dirty="0" smtClean="0"/>
                <a:t>がついているところに</a:t>
              </a:r>
              <a:r>
                <a:rPr lang="ja-JP" altLang="en-US" dirty="0" smtClean="0"/>
                <a:t>参加者の情報を入力する</a:t>
              </a:r>
              <a:r>
                <a:rPr kumimoji="1" lang="en-US" altLang="ja-JP" dirty="0" smtClean="0"/>
                <a:t>(</a:t>
              </a:r>
              <a:r>
                <a:rPr kumimoji="1" lang="ja-JP" altLang="en-US" dirty="0" smtClean="0"/>
                <a:t>性別は選択</a:t>
              </a:r>
              <a:r>
                <a:rPr kumimoji="1" lang="en-US" altLang="ja-JP" dirty="0" smtClean="0"/>
                <a:t>)</a:t>
              </a:r>
            </a:p>
            <a:p>
              <a:r>
                <a:rPr lang="ja-JP" altLang="en-US" dirty="0" smtClean="0"/>
                <a:t>入力し終えたら、　　　　　　のように選択可能となり、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計測が開始される</a:t>
              </a:r>
              <a:endParaRPr kumimoji="1" lang="en-US" altLang="ja-JP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712" y="2202976"/>
              <a:ext cx="823136" cy="3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696532" y="2735455"/>
            <a:ext cx="6782287" cy="4005913"/>
            <a:chOff x="696533" y="2769983"/>
            <a:chExt cx="6480000" cy="382736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96533" y="2769983"/>
              <a:ext cx="6480000" cy="3827369"/>
              <a:chOff x="2483768" y="1988096"/>
              <a:chExt cx="6480000" cy="3827369"/>
            </a:xfrm>
          </p:grpSpPr>
          <p:grpSp>
            <p:nvGrpSpPr>
              <p:cNvPr id="2" name="グループ化 1"/>
              <p:cNvGrpSpPr/>
              <p:nvPr/>
            </p:nvGrpSpPr>
            <p:grpSpPr>
              <a:xfrm>
                <a:off x="2483768" y="1988096"/>
                <a:ext cx="6480000" cy="3827369"/>
                <a:chOff x="2339752" y="2564904"/>
                <a:chExt cx="6480000" cy="3827369"/>
              </a:xfrm>
            </p:grpSpPr>
            <p:sp>
              <p:nvSpPr>
                <p:cNvPr id="5" name="正方形/長方形 4"/>
                <p:cNvSpPr/>
                <p:nvPr/>
              </p:nvSpPr>
              <p:spPr>
                <a:xfrm>
                  <a:off x="4736292" y="2801248"/>
                  <a:ext cx="309284" cy="20620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752" y="2564904"/>
                  <a:ext cx="6480000" cy="382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6133316" y="3140968"/>
                <a:ext cx="48881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/>
                  <a:t>名前</a:t>
                </a:r>
                <a:endParaRPr kumimoji="1" lang="en-US" altLang="ja-JP" sz="1000" dirty="0" smtClean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697840" y="3732272"/>
                <a:ext cx="4888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/>
                  <a:t>年齢</a:t>
                </a:r>
                <a:endParaRPr kumimoji="1" lang="en-US" altLang="ja-JP" sz="1000" dirty="0" smtClean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697840" y="3883983"/>
                <a:ext cx="4888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/>
                  <a:t>体重</a:t>
                </a:r>
                <a:endParaRPr kumimoji="1" lang="en-US" altLang="ja-JP" sz="1000" dirty="0" smtClean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697840" y="4027999"/>
                <a:ext cx="4888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/>
                  <a:t>身長</a:t>
                </a:r>
                <a:endParaRPr kumimoji="1" lang="en-US" altLang="ja-JP" sz="1000" dirty="0" smtClean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5697840" y="4180399"/>
                <a:ext cx="4888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/>
                  <a:t>性別</a:t>
                </a:r>
                <a:endParaRPr kumimoji="1" lang="en-US" altLang="ja-JP" sz="1000" dirty="0" smtClean="0"/>
              </a:p>
            </p:txBody>
          </p:sp>
        </p:grpSp>
        <p:sp>
          <p:nvSpPr>
            <p:cNvPr id="24" name="正方形/長方形 23"/>
            <p:cNvSpPr/>
            <p:nvPr/>
          </p:nvSpPr>
          <p:spPr>
            <a:xfrm>
              <a:off x="4312561" y="5743074"/>
              <a:ext cx="498104" cy="2062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110068" y="2996952"/>
              <a:ext cx="309284" cy="2062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計測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画面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と指標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9732" y="5194900"/>
            <a:ext cx="52925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dirty="0" smtClean="0"/>
              <a:t>最初の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分は数値が安定しないので、前安静は長めに取ったほうが綺麗な測定値が期待できます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計測が終了したら、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停止ボタン</a:t>
            </a:r>
            <a:r>
              <a:rPr kumimoji="1" lang="ja-JP" altLang="en-US" dirty="0" smtClean="0"/>
              <a:t>　　 </a:t>
            </a:r>
            <a:r>
              <a:rPr lang="ja-JP" altLang="en-US" dirty="0" smtClean="0"/>
              <a:t>を押して停止する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212132" y="980728"/>
            <a:ext cx="9472436" cy="4920518"/>
            <a:chOff x="212132" y="1268760"/>
            <a:chExt cx="9472436" cy="492051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95536" y="1627329"/>
              <a:ext cx="9289032" cy="3817895"/>
              <a:chOff x="251520" y="1700808"/>
              <a:chExt cx="9289032" cy="3817895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700808"/>
                <a:ext cx="6480000" cy="3817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テキスト ボックス 1"/>
              <p:cNvSpPr txBox="1"/>
              <p:nvPr/>
            </p:nvSpPr>
            <p:spPr>
              <a:xfrm>
                <a:off x="6740624" y="2026548"/>
                <a:ext cx="2268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>
                    <a:solidFill>
                      <a:srgbClr val="00B0F0"/>
                    </a:solidFill>
                  </a:rPr>
                  <a:t>心拍出量</a:t>
                </a:r>
                <a:r>
                  <a:rPr kumimoji="1" lang="en-US" altLang="ja-JP" sz="1400" dirty="0" smtClean="0"/>
                  <a:t>Cardiac Output</a:t>
                </a:r>
                <a:endParaRPr kumimoji="1" lang="ja-JP" altLang="en-US" sz="1400" dirty="0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740624" y="2266669"/>
                <a:ext cx="2799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>
                    <a:solidFill>
                      <a:srgbClr val="FFC000"/>
                    </a:solidFill>
                  </a:rPr>
                  <a:t>総抹消血管抵抗</a:t>
                </a:r>
                <a:endParaRPr kumimoji="1" lang="en-US" altLang="ja-JP" sz="1400" dirty="0" smtClean="0">
                  <a:solidFill>
                    <a:srgbClr val="FFC000"/>
                  </a:solidFill>
                </a:endParaRPr>
              </a:p>
              <a:p>
                <a:r>
                  <a:rPr kumimoji="1" lang="en-US" altLang="ja-JP" sz="1400" dirty="0" smtClean="0"/>
                  <a:t>Total  </a:t>
                </a:r>
                <a:r>
                  <a:rPr lang="en-US" altLang="ja-JP" sz="1400" dirty="0" smtClean="0"/>
                  <a:t>Peripheral Resistance</a:t>
                </a:r>
                <a:endParaRPr kumimoji="1" lang="ja-JP" altLang="en-US" sz="1400" dirty="0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6732240" y="2937779"/>
                <a:ext cx="2268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>
                    <a:solidFill>
                      <a:srgbClr val="FF0000"/>
                    </a:solidFill>
                  </a:rPr>
                  <a:t>収縮期血圧</a:t>
                </a:r>
                <a:endParaRPr kumimoji="1" lang="en-US" altLang="ja-JP" sz="14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sz="1400" dirty="0" smtClean="0"/>
                  <a:t>Systolic </a:t>
                </a:r>
                <a:r>
                  <a:rPr lang="en-US" altLang="ja-JP" sz="1400" dirty="0"/>
                  <a:t>Blood Pressure</a:t>
                </a:r>
                <a:endParaRPr kumimoji="1" lang="ja-JP" altLang="en-US" sz="1400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6732240" y="3335158"/>
                <a:ext cx="2268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>
                    <a:solidFill>
                      <a:srgbClr val="FF0000"/>
                    </a:solidFill>
                  </a:rPr>
                  <a:t>平均血圧</a:t>
                </a:r>
                <a:endParaRPr kumimoji="1" lang="en-US" altLang="ja-JP" sz="1400" dirty="0" smtClean="0">
                  <a:solidFill>
                    <a:srgbClr val="FF0000"/>
                  </a:solidFill>
                </a:endParaRPr>
              </a:p>
              <a:p>
                <a:r>
                  <a:rPr kumimoji="1" lang="en-US" altLang="ja-JP" sz="1400" dirty="0" smtClean="0"/>
                  <a:t>Mean</a:t>
                </a:r>
                <a:r>
                  <a:rPr lang="en-US" altLang="ja-JP" sz="1400" dirty="0" smtClean="0"/>
                  <a:t> </a:t>
                </a:r>
                <a:r>
                  <a:rPr lang="en-US" altLang="ja-JP" sz="1400" dirty="0"/>
                  <a:t>Blood Pressure</a:t>
                </a:r>
                <a:endParaRPr kumimoji="1" lang="ja-JP" altLang="en-US" sz="14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6732240" y="3732537"/>
                <a:ext cx="2268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>
                    <a:solidFill>
                      <a:srgbClr val="FF0000"/>
                    </a:solidFill>
                  </a:rPr>
                  <a:t>拡張期血圧</a:t>
                </a:r>
                <a:endParaRPr kumimoji="1" lang="en-US" altLang="ja-JP" sz="14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sz="1400" dirty="0" smtClean="0"/>
                  <a:t>Diastolic Blood Pressure</a:t>
                </a:r>
                <a:endParaRPr kumimoji="1" lang="ja-JP" altLang="en-US" sz="14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732240" y="4129916"/>
                <a:ext cx="2268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rgbClr val="0070C0"/>
                    </a:solidFill>
                  </a:rPr>
                  <a:t>心拍数</a:t>
                </a:r>
                <a:endParaRPr lang="en-US" altLang="ja-JP" sz="1400" dirty="0" smtClean="0">
                  <a:solidFill>
                    <a:srgbClr val="0070C0"/>
                  </a:solidFill>
                </a:endParaRPr>
              </a:p>
              <a:p>
                <a:r>
                  <a:rPr kumimoji="1" lang="en-US" altLang="ja-JP" sz="1400" dirty="0" smtClean="0"/>
                  <a:t>Heart Rate</a:t>
                </a:r>
                <a:endParaRPr kumimoji="1" lang="ja-JP" altLang="en-US" sz="1400" dirty="0"/>
              </a:p>
            </p:txBody>
          </p:sp>
        </p:grpSp>
        <p:sp>
          <p:nvSpPr>
            <p:cNvPr id="10" name="四角形吹き出し 9"/>
            <p:cNvSpPr/>
            <p:nvPr/>
          </p:nvSpPr>
          <p:spPr>
            <a:xfrm>
              <a:off x="1835696" y="1268760"/>
              <a:ext cx="1799840" cy="576064"/>
            </a:xfrm>
            <a:prstGeom prst="wedgeRectCallout">
              <a:avLst>
                <a:gd name="adj1" fmla="val -31067"/>
                <a:gd name="adj2" fmla="val 87046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上に振り切れているのは測れていない！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四角形吹き出し 12"/>
            <p:cNvSpPr/>
            <p:nvPr/>
          </p:nvSpPr>
          <p:spPr>
            <a:xfrm>
              <a:off x="2003070" y="4437112"/>
              <a:ext cx="1799840" cy="576064"/>
            </a:xfrm>
            <a:prstGeom prst="wedgeRectCallout">
              <a:avLst>
                <a:gd name="adj1" fmla="val -43113"/>
                <a:gd name="adj2" fmla="val -89687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平坦になった部分は値を落としている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四角形吹き出し 29"/>
            <p:cNvSpPr/>
            <p:nvPr/>
          </p:nvSpPr>
          <p:spPr>
            <a:xfrm>
              <a:off x="212132" y="5708383"/>
              <a:ext cx="1480100" cy="480895"/>
            </a:xfrm>
            <a:prstGeom prst="wedgeRectCallout">
              <a:avLst>
                <a:gd name="adj1" fmla="val -441"/>
                <a:gd name="adj2" fmla="val -107440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計測時間の表示</a:t>
              </a:r>
              <a:endParaRPr kumimoji="1" lang="en-US" altLang="ja-JP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</a:rPr>
                <a:t>見落とし注意！</a:t>
              </a:r>
              <a:endParaRPr kumimoji="1" lang="en-US" altLang="ja-JP" sz="1400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18" y="6071524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四角形吹き出し 16"/>
          <p:cNvSpPr/>
          <p:nvPr/>
        </p:nvSpPr>
        <p:spPr>
          <a:xfrm>
            <a:off x="3204208" y="1988840"/>
            <a:ext cx="1799840" cy="576064"/>
          </a:xfrm>
          <a:prstGeom prst="wedgeRectCallout">
            <a:avLst>
              <a:gd name="adj1" fmla="val -38325"/>
              <a:gd name="adj2" fmla="val -9436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停止ボタン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983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データの処理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2594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kumimoji="1" lang="en-US" altLang="ja-JP" dirty="0" smtClean="0"/>
              <a:t>.</a:t>
            </a:r>
            <a:r>
              <a:rPr kumimoji="1" lang="en-US" altLang="ja-JP" dirty="0" smtClean="0">
                <a:solidFill>
                  <a:srgbClr val="FF0000"/>
                </a:solidFill>
              </a:rPr>
              <a:t>File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>
                <a:solidFill>
                  <a:srgbClr val="FF0000"/>
                </a:solidFill>
              </a:rPr>
              <a:t>Export</a:t>
            </a:r>
            <a:r>
              <a:rPr lang="en-US" altLang="ja-JP" dirty="0" smtClean="0"/>
              <a:t>(</a:t>
            </a:r>
            <a:r>
              <a:rPr lang="ja-JP" altLang="en-US" dirty="0" smtClean="0"/>
              <a:t>②</a:t>
            </a:r>
            <a:r>
              <a:rPr lang="en-US" altLang="ja-JP" dirty="0" smtClean="0"/>
              <a:t>)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>
                <a:solidFill>
                  <a:srgbClr val="FF0000"/>
                </a:solidFill>
              </a:rPr>
              <a:t>Beats</a:t>
            </a:r>
            <a:r>
              <a:rPr lang="en-US" altLang="ja-JP" dirty="0" smtClean="0"/>
              <a:t>(</a:t>
            </a:r>
            <a:r>
              <a:rPr lang="ja-JP" altLang="en-US" dirty="0" smtClean="0"/>
              <a:t>③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の順に選択する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91800" y="1988840"/>
            <a:ext cx="6788512" cy="3960440"/>
            <a:chOff x="87744" y="1772816"/>
            <a:chExt cx="6788512" cy="396044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56" y="1910624"/>
              <a:ext cx="6480000" cy="382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四角形吹き出し 18"/>
            <p:cNvSpPr/>
            <p:nvPr/>
          </p:nvSpPr>
          <p:spPr>
            <a:xfrm>
              <a:off x="251520" y="1772816"/>
              <a:ext cx="432048" cy="216024"/>
            </a:xfrm>
            <a:prstGeom prst="wedgeRectCallout">
              <a:avLst>
                <a:gd name="adj1" fmla="val -379"/>
                <a:gd name="adj2" fmla="val 71808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①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四角形吹き出し 19"/>
            <p:cNvSpPr/>
            <p:nvPr/>
          </p:nvSpPr>
          <p:spPr>
            <a:xfrm>
              <a:off x="87744" y="2513480"/>
              <a:ext cx="432048" cy="216024"/>
            </a:xfrm>
            <a:prstGeom prst="wedgeRectCallout">
              <a:avLst>
                <a:gd name="adj1" fmla="val 56059"/>
                <a:gd name="adj2" fmla="val 80274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②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四角形吹き出し 20"/>
            <p:cNvSpPr/>
            <p:nvPr/>
          </p:nvSpPr>
          <p:spPr>
            <a:xfrm>
              <a:off x="1619672" y="2416924"/>
              <a:ext cx="432048" cy="216024"/>
            </a:xfrm>
            <a:prstGeom prst="wedgeRectCallout">
              <a:avLst>
                <a:gd name="adj1" fmla="val -56818"/>
                <a:gd name="adj2" fmla="val 116958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③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0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577</Words>
  <Application>Microsoft Office PowerPoint</Application>
  <PresentationFormat>画面に合わせる (4:3)</PresentationFormat>
  <Paragraphs>97</Paragraphs>
  <Slides>14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nagano2</dc:creator>
  <cp:lastModifiedBy>平良 里奈</cp:lastModifiedBy>
  <cp:revision>48</cp:revision>
  <dcterms:created xsi:type="dcterms:W3CDTF">2013-07-02T03:52:29Z</dcterms:created>
  <dcterms:modified xsi:type="dcterms:W3CDTF">2013-07-18T10:56:45Z</dcterms:modified>
</cp:coreProperties>
</file>