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3"/>
  </p:sldMasterIdLst>
  <p:notesMasterIdLst>
    <p:notesMasterId r:id="rId39"/>
  </p:notesMasterIdLst>
  <p:sldIdLst>
    <p:sldId id="256" r:id="rId4"/>
    <p:sldId id="294" r:id="rId5"/>
    <p:sldId id="311" r:id="rId6"/>
    <p:sldId id="322" r:id="rId7"/>
    <p:sldId id="317" r:id="rId8"/>
    <p:sldId id="262" r:id="rId9"/>
    <p:sldId id="302" r:id="rId10"/>
    <p:sldId id="304" r:id="rId11"/>
    <p:sldId id="280" r:id="rId12"/>
    <p:sldId id="281" r:id="rId13"/>
    <p:sldId id="282" r:id="rId14"/>
    <p:sldId id="283" r:id="rId15"/>
    <p:sldId id="305" r:id="rId16"/>
    <p:sldId id="306" r:id="rId17"/>
    <p:sldId id="293" r:id="rId18"/>
    <p:sldId id="274" r:id="rId19"/>
    <p:sldId id="307" r:id="rId20"/>
    <p:sldId id="308" r:id="rId21"/>
    <p:sldId id="326" r:id="rId22"/>
    <p:sldId id="297" r:id="rId23"/>
    <p:sldId id="310" r:id="rId24"/>
    <p:sldId id="312" r:id="rId25"/>
    <p:sldId id="327" r:id="rId26"/>
    <p:sldId id="295" r:id="rId27"/>
    <p:sldId id="271" r:id="rId28"/>
    <p:sldId id="332" r:id="rId29"/>
    <p:sldId id="335" r:id="rId30"/>
    <p:sldId id="333" r:id="rId31"/>
    <p:sldId id="315" r:id="rId32"/>
    <p:sldId id="318" r:id="rId33"/>
    <p:sldId id="334" r:id="rId34"/>
    <p:sldId id="298" r:id="rId35"/>
    <p:sldId id="331" r:id="rId36"/>
    <p:sldId id="287" r:id="rId37"/>
    <p:sldId id="328"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文京心理" initials="文京心理" lastIdx="1" clrIdx="0">
    <p:extLst>
      <p:ext uri="{19B8F6BF-5375-455C-9EA6-DF929625EA0E}">
        <p15:presenceInfo xmlns:p15="http://schemas.microsoft.com/office/powerpoint/2012/main" userId="文京心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AF3D8-2740-4B27-AC70-6E58073C7446}" v="223" dt="2023-01-03T15:03:47.436"/>
    <p1510:client id="{1DD8B4F6-0BF3-4180-AA01-DDCDAFF34AD6}" v="57" dt="2023-01-03T13:02:16.783"/>
    <p1510:client id="{69A5CF63-0EFF-49A6-ABFB-C6C4FCD3C321}" v="94" dt="2023-01-03T04:43:44.059"/>
    <p1510:client id="{B18A6D12-B976-48E9-9F14-A7603B033272}" v="22" dt="2023-01-16T10:54:06.803"/>
    <p1510:client id="{BF0328F2-FC5C-4B6B-B378-12A8E26A258E}" v="23" dt="2023-01-04T07:27:34.309"/>
    <p1510:client id="{C9AE431F-F5CE-4196-AACE-89336851FB33}" v="26" dt="2023-01-03T13:41:41.247"/>
    <p1510:client id="{CE2D11B0-3C29-440F-9B31-FBAF5B8A7A21}" v="175" dt="2023-01-03T13:20:27.089"/>
    <p1510:client id="{D84A694A-4AA2-4DB8-B626-1686B9086461}" v="106" dt="2023-01-03T12:53:12.475"/>
    <p1510:client id="{EDA451B4-2270-49F0-8CC0-04F85C5E413E}" v="12" dt="2023-01-03T13:03:13.784"/>
    <p1510:client id="{FD1EA0D7-6FF6-4553-B58F-E0FC3989DEC1}" v="54" dt="2023-01-03T13:09:02.45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9619" autoAdjust="0"/>
  </p:normalViewPr>
  <p:slideViewPr>
    <p:cSldViewPr snapToGrid="0">
      <p:cViewPr varScale="1">
        <p:scale>
          <a:sx n="68" d="100"/>
          <a:sy n="68" d="100"/>
        </p:scale>
        <p:origin x="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重田 真宏" userId="S::20hp225@s.bgu.ac.jp::437479e5-34b9-41fc-b8b0-4c31523e5d90" providerId="AD" clId="Web-{B18A6D12-B976-48E9-9F14-A7603B033272}"/>
    <pc:docChg chg="modSld">
      <pc:chgData name="重田 真宏" userId="S::20hp225@s.bgu.ac.jp::437479e5-34b9-41fc-b8b0-4c31523e5d90" providerId="AD" clId="Web-{B18A6D12-B976-48E9-9F14-A7603B033272}" dt="2023-01-16T10:54:06.803" v="12" actId="14100"/>
      <pc:docMkLst>
        <pc:docMk/>
      </pc:docMkLst>
      <pc:sldChg chg="modSp">
        <pc:chgData name="重田 真宏" userId="S::20hp225@s.bgu.ac.jp::437479e5-34b9-41fc-b8b0-4c31523e5d90" providerId="AD" clId="Web-{B18A6D12-B976-48E9-9F14-A7603B033272}" dt="2023-01-16T10:54:06.803" v="12" actId="14100"/>
        <pc:sldMkLst>
          <pc:docMk/>
          <pc:sldMk cId="509537353" sldId="297"/>
        </pc:sldMkLst>
        <pc:spChg chg="mod">
          <ac:chgData name="重田 真宏" userId="S::20hp225@s.bgu.ac.jp::437479e5-34b9-41fc-b8b0-4c31523e5d90" providerId="AD" clId="Web-{B18A6D12-B976-48E9-9F14-A7603B033272}" dt="2023-01-16T10:54:06.803" v="12" actId="14100"/>
          <ac:spMkLst>
            <pc:docMk/>
            <pc:sldMk cId="509537353" sldId="297"/>
            <ac:spMk id="14" creationId="{83FBFEDD-3D08-4985-CFF9-512E5A3B80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93720-621A-4084-81CF-D17524E996DE}" type="datetimeFigureOut">
              <a:rPr kumimoji="1" lang="ja-JP" altLang="en-US" smtClean="0"/>
              <a:t>2023/1/23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EF0B-F1A2-4ADE-8D97-AE2F03A53053}" type="slidenum">
              <a:rPr kumimoji="1" lang="ja-JP" altLang="en-US" smtClean="0"/>
              <a:t>‹#›</a:t>
            </a:fld>
            <a:endParaRPr kumimoji="1" lang="ja-JP" altLang="en-US"/>
          </a:p>
        </p:txBody>
      </p:sp>
    </p:spTree>
    <p:extLst>
      <p:ext uri="{BB962C8B-B14F-4D97-AF65-F5344CB8AC3E}">
        <p14:creationId xmlns:p14="http://schemas.microsoft.com/office/powerpoint/2010/main" val="16921363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1</a:t>
            </a:fld>
            <a:endParaRPr kumimoji="1" lang="ja-JP" altLang="en-US"/>
          </a:p>
        </p:txBody>
      </p:sp>
    </p:spTree>
    <p:extLst>
      <p:ext uri="{BB962C8B-B14F-4D97-AF65-F5344CB8AC3E}">
        <p14:creationId xmlns:p14="http://schemas.microsoft.com/office/powerpoint/2010/main" val="146552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「キャリブレーション＝計測精度の確認」</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15</a:t>
            </a:fld>
            <a:endParaRPr kumimoji="1" lang="ja-JP" altLang="en-US"/>
          </a:p>
        </p:txBody>
      </p:sp>
    </p:spTree>
    <p:extLst>
      <p:ext uri="{BB962C8B-B14F-4D97-AF65-F5344CB8AC3E}">
        <p14:creationId xmlns:p14="http://schemas.microsoft.com/office/powerpoint/2010/main" val="3473964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latin typeface="MS PGothic"/>
                <a:ea typeface="MS PGothic"/>
              </a:rPr>
              <a:t>各項目の詳細は次のスライド</a:t>
            </a:r>
            <a:endParaRPr kumimoji="1" lang="en-US" altLang="ja-JP" sz="1200" b="1" dirty="0">
              <a:latin typeface="MS PGothic"/>
              <a:ea typeface="MS PGothic"/>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16</a:t>
            </a:fld>
            <a:endParaRPr kumimoji="1" lang="ja-JP" altLang="en-US"/>
          </a:p>
        </p:txBody>
      </p:sp>
    </p:spTree>
    <p:extLst>
      <p:ext uri="{BB962C8B-B14F-4D97-AF65-F5344CB8AC3E}">
        <p14:creationId xmlns:p14="http://schemas.microsoft.com/office/powerpoint/2010/main" val="189486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・学習スタイル→</a:t>
            </a:r>
            <a:r>
              <a:rPr kumimoji="1" lang="en-US" altLang="ja-JP" dirty="0"/>
              <a:t>ILS</a:t>
            </a:r>
          </a:p>
          <a:p>
            <a:r>
              <a:rPr kumimoji="1" lang="ja-JP" altLang="en-US" dirty="0"/>
              <a:t>・</a:t>
            </a:r>
            <a:r>
              <a:rPr kumimoji="1" lang="en-US" altLang="ja-JP" dirty="0"/>
              <a:t>11</a:t>
            </a:r>
            <a:r>
              <a:rPr kumimoji="1" lang="ja-JP" altLang="en-US" dirty="0"/>
              <a:t>項目</a:t>
            </a:r>
            <a:r>
              <a:rPr kumimoji="1" lang="en-US" altLang="ja-JP" dirty="0"/>
              <a:t>2</a:t>
            </a:r>
            <a:r>
              <a:rPr kumimoji="1" lang="ja-JP" altLang="en-US" dirty="0"/>
              <a:t>択で回答</a:t>
            </a:r>
            <a:endParaRPr kumimoji="1" lang="en-US" altLang="ja-JP" dirty="0"/>
          </a:p>
          <a:p>
            <a:endParaRPr kumimoji="1" lang="en-US" altLang="ja-JP" dirty="0"/>
          </a:p>
          <a:p>
            <a:r>
              <a:rPr kumimoji="1" lang="ja-JP" altLang="en-US" dirty="0"/>
              <a:t>・</a:t>
            </a:r>
            <a:r>
              <a:rPr kumimoji="1" lang="en-US" altLang="ja-JP" dirty="0"/>
              <a:t>5</a:t>
            </a:r>
            <a:r>
              <a:rPr kumimoji="1" lang="ja-JP" altLang="en-US" dirty="0"/>
              <a:t>点以下→言語的学習者</a:t>
            </a:r>
            <a:endParaRPr kumimoji="1" lang="en-US" altLang="ja-JP" dirty="0"/>
          </a:p>
          <a:p>
            <a:r>
              <a:rPr kumimoji="1" lang="ja-JP" altLang="en-US" dirty="0"/>
              <a:t>・</a:t>
            </a:r>
            <a:r>
              <a:rPr kumimoji="1" lang="en-US" altLang="ja-JP" dirty="0"/>
              <a:t>5</a:t>
            </a:r>
            <a:r>
              <a:rPr kumimoji="1" lang="ja-JP" altLang="en-US" dirty="0"/>
              <a:t>点以上→視覚的学習者</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17</a:t>
            </a:fld>
            <a:endParaRPr kumimoji="1" lang="ja-JP" altLang="en-US"/>
          </a:p>
        </p:txBody>
      </p:sp>
    </p:spTree>
    <p:extLst>
      <p:ext uri="{BB962C8B-B14F-4D97-AF65-F5344CB8AC3E}">
        <p14:creationId xmlns:p14="http://schemas.microsoft.com/office/powerpoint/2010/main" val="32719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回答形式</a:t>
            </a:r>
            <a:r>
              <a:rPr kumimoji="1" lang="en-US" altLang="ja-JP" dirty="0"/>
              <a:t>】</a:t>
            </a:r>
          </a:p>
          <a:p>
            <a:r>
              <a:rPr kumimoji="1" lang="ja-JP" altLang="en-US" dirty="0"/>
              <a:t>選択肢：問</a:t>
            </a:r>
            <a:r>
              <a:rPr kumimoji="1" lang="en-US" altLang="ja-JP" dirty="0"/>
              <a:t>1, 4</a:t>
            </a:r>
          </a:p>
          <a:p>
            <a:r>
              <a:rPr kumimoji="1" lang="ja-JP" altLang="en-US" dirty="0"/>
              <a:t>自由記述：問</a:t>
            </a:r>
            <a:r>
              <a:rPr kumimoji="1" lang="en-US" altLang="ja-JP" dirty="0"/>
              <a:t>2, 3, 5~10</a:t>
            </a:r>
          </a:p>
          <a:p>
            <a:endParaRPr kumimoji="1" lang="en-US" altLang="ja-JP" dirty="0"/>
          </a:p>
          <a:p>
            <a:r>
              <a:rPr kumimoji="1" lang="en-US" altLang="ja-JP" dirty="0"/>
              <a:t>【</a:t>
            </a:r>
            <a:r>
              <a:rPr kumimoji="1" lang="ja-JP" altLang="en-US" dirty="0"/>
              <a:t>項目構成</a:t>
            </a:r>
            <a:r>
              <a:rPr kumimoji="1" lang="en-US" altLang="ja-JP" dirty="0"/>
              <a:t>】</a:t>
            </a:r>
          </a:p>
          <a:p>
            <a:r>
              <a:rPr kumimoji="1" lang="ja-JP" altLang="en-US" dirty="0"/>
              <a:t>視覚的：問</a:t>
            </a:r>
            <a:r>
              <a:rPr kumimoji="1" lang="en-US" altLang="ja-JP" dirty="0"/>
              <a:t>5, 7, 8, 9, </a:t>
            </a:r>
            <a:r>
              <a:rPr kumimoji="1" lang="ja-JP" altLang="en-US" dirty="0"/>
              <a:t>→図表から</a:t>
            </a:r>
            <a:endParaRPr kumimoji="1" lang="en-US" altLang="ja-JP" dirty="0"/>
          </a:p>
          <a:p>
            <a:r>
              <a:rPr kumimoji="1" lang="ja-JP" altLang="en-US" dirty="0"/>
              <a:t>言語的：問</a:t>
            </a:r>
            <a:r>
              <a:rPr kumimoji="1" lang="en-US" altLang="ja-JP" dirty="0"/>
              <a:t>1, 2, 3, 4, 6, 10</a:t>
            </a:r>
            <a:r>
              <a:rPr kumimoji="1" lang="ja-JP" altLang="en-US" dirty="0"/>
              <a:t>→スライドの文章</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18</a:t>
            </a:fld>
            <a:endParaRPr kumimoji="1" lang="ja-JP" altLang="en-US"/>
          </a:p>
        </p:txBody>
      </p:sp>
    </p:spTree>
    <p:extLst>
      <p:ext uri="{BB962C8B-B14F-4D97-AF65-F5344CB8AC3E}">
        <p14:creationId xmlns:p14="http://schemas.microsoft.com/office/powerpoint/2010/main" val="32509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練習試行：</a:t>
            </a:r>
            <a:r>
              <a:rPr kumimoji="1" lang="en-US" altLang="ja-JP" dirty="0"/>
              <a:t>30</a:t>
            </a:r>
            <a:r>
              <a:rPr kumimoji="1" lang="ja-JP" altLang="en-US" dirty="0"/>
              <a:t>秒程度の動画を見てもらって、計測できているか確認しました。</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19</a:t>
            </a:fld>
            <a:endParaRPr kumimoji="1" lang="ja-JP" altLang="en-US"/>
          </a:p>
        </p:txBody>
      </p:sp>
    </p:spTree>
    <p:extLst>
      <p:ext uri="{BB962C8B-B14F-4D97-AF65-F5344CB8AC3E}">
        <p14:creationId xmlns:p14="http://schemas.microsoft.com/office/powerpoint/2010/main" val="3439713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実験者による判断：参加者のデータを群ごとにまとめて分析</a:t>
            </a:r>
            <a:endParaRPr kumimoji="1" lang="en-US" altLang="ja-JP" dirty="0"/>
          </a:p>
          <a:p>
            <a:endParaRPr kumimoji="1" lang="en-US" altLang="ja-JP" dirty="0"/>
          </a:p>
          <a:p>
            <a:r>
              <a:rPr kumimoji="1" lang="ja-JP" altLang="en-US" dirty="0"/>
              <a:t>スライドにデータ（視線）を挿入して解釈する。分析に用いた動画は次のスライドで紹介</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20</a:t>
            </a:fld>
            <a:endParaRPr kumimoji="1" lang="ja-JP" altLang="en-US"/>
          </a:p>
        </p:txBody>
      </p:sp>
    </p:spTree>
    <p:extLst>
      <p:ext uri="{BB962C8B-B14F-4D97-AF65-F5344CB8AC3E}">
        <p14:creationId xmlns:p14="http://schemas.microsoft.com/office/powerpoint/2010/main" val="235759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21</a:t>
            </a:fld>
            <a:endParaRPr kumimoji="1" lang="ja-JP" altLang="en-US"/>
          </a:p>
        </p:txBody>
      </p:sp>
    </p:spTree>
    <p:extLst>
      <p:ext uri="{BB962C8B-B14F-4D97-AF65-F5344CB8AC3E}">
        <p14:creationId xmlns:p14="http://schemas.microsoft.com/office/powerpoint/2010/main" val="656748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22</a:t>
            </a:fld>
            <a:endParaRPr kumimoji="1" lang="ja-JP" altLang="en-US"/>
          </a:p>
        </p:txBody>
      </p:sp>
    </p:spTree>
    <p:extLst>
      <p:ext uri="{BB962C8B-B14F-4D97-AF65-F5344CB8AC3E}">
        <p14:creationId xmlns:p14="http://schemas.microsoft.com/office/powerpoint/2010/main" val="34908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23</a:t>
            </a:fld>
            <a:endParaRPr kumimoji="1" lang="ja-JP" altLang="en-US"/>
          </a:p>
        </p:txBody>
      </p:sp>
    </p:spTree>
    <p:extLst>
      <p:ext uri="{BB962C8B-B14F-4D97-AF65-F5344CB8AC3E}">
        <p14:creationId xmlns:p14="http://schemas.microsoft.com/office/powerpoint/2010/main" val="3324938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24</a:t>
            </a:fld>
            <a:endParaRPr kumimoji="1" lang="ja-JP" altLang="en-US"/>
          </a:p>
        </p:txBody>
      </p:sp>
    </p:spTree>
    <p:extLst>
      <p:ext uri="{BB962C8B-B14F-4D97-AF65-F5344CB8AC3E}">
        <p14:creationId xmlns:p14="http://schemas.microsoft.com/office/powerpoint/2010/main" val="150565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Ｐゴシック" panose="020B0600070205080204" pitchFamily="50" charset="-128"/>
                <a:ea typeface="ＭＳ Ｐゴシック" panose="020B0600070205080204" pitchFamily="50" charset="-128"/>
              </a:rPr>
              <a:t>学習スタイルについては、次のスライドで説明します。</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a:t>
            </a:fld>
            <a:endParaRPr kumimoji="1" lang="ja-JP" altLang="en-US"/>
          </a:p>
        </p:txBody>
      </p:sp>
    </p:spTree>
    <p:extLst>
      <p:ext uri="{BB962C8B-B14F-4D97-AF65-F5344CB8AC3E}">
        <p14:creationId xmlns:p14="http://schemas.microsoft.com/office/powerpoint/2010/main" val="69017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音声有無</a:t>
            </a: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学習スタイル</a:t>
            </a: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全体での「問題ごとの正答率」を表に示しました。</a:t>
            </a:r>
            <a:endParaRPr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Ｐゴシック" panose="020B0600070205080204" pitchFamily="50" charset="-128"/>
                <a:ea typeface="ＭＳ Ｐゴシック" panose="020B0600070205080204" pitchFamily="50" charset="-128"/>
              </a:rPr>
              <a:t>問題ごと：正答率が高いのは</a:t>
            </a:r>
            <a:r>
              <a:rPr lang="en-US" altLang="ja-JP" sz="1200" dirty="0">
                <a:latin typeface="ＭＳ Ｐゴシック" panose="020B0600070205080204" pitchFamily="50" charset="-128"/>
                <a:ea typeface="ＭＳ Ｐゴシック" panose="020B0600070205080204" pitchFamily="50" charset="-128"/>
              </a:rPr>
              <a:t>Q8, </a:t>
            </a:r>
            <a:r>
              <a:rPr lang="ja-JP" altLang="en-US" sz="1200" dirty="0">
                <a:latin typeface="ＭＳ Ｐゴシック" panose="020B0600070205080204" pitchFamily="50" charset="-128"/>
                <a:ea typeface="ＭＳ Ｐゴシック" panose="020B0600070205080204" pitchFamily="50" charset="-128"/>
              </a:rPr>
              <a:t>低いのは</a:t>
            </a:r>
            <a:r>
              <a:rPr lang="en-US" altLang="ja-JP" sz="1200" dirty="0">
                <a:latin typeface="ＭＳ Ｐゴシック" panose="020B0600070205080204" pitchFamily="50" charset="-128"/>
                <a:ea typeface="ＭＳ Ｐゴシック" panose="020B0600070205080204" pitchFamily="50" charset="-128"/>
              </a:rPr>
              <a:t>Q5, 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ゴシック" panose="020B0600070205080204" pitchFamily="50" charset="-128"/>
                <a:ea typeface="ＭＳ Ｐゴシック" panose="020B0600070205080204" pitchFamily="50" charset="-128"/>
              </a:rPr>
              <a:t>==================================</a:t>
            </a:r>
          </a:p>
          <a:p>
            <a:r>
              <a:rPr kumimoji="1" lang="en-US" altLang="ja-JP" dirty="0"/>
              <a:t>【</a:t>
            </a:r>
            <a:r>
              <a:rPr kumimoji="1" lang="ja-JP" altLang="en-US" dirty="0"/>
              <a:t>回答形式</a:t>
            </a:r>
            <a:r>
              <a:rPr kumimoji="1" lang="en-US" altLang="ja-JP" dirty="0"/>
              <a:t>】</a:t>
            </a:r>
          </a:p>
          <a:p>
            <a:r>
              <a:rPr kumimoji="1" lang="ja-JP" altLang="en-US" dirty="0"/>
              <a:t>選択肢：問</a:t>
            </a:r>
            <a:r>
              <a:rPr kumimoji="1" lang="en-US" altLang="ja-JP" dirty="0"/>
              <a:t>1, 4</a:t>
            </a:r>
          </a:p>
          <a:p>
            <a:r>
              <a:rPr kumimoji="1" lang="ja-JP" altLang="en-US" dirty="0"/>
              <a:t>自由記述：問</a:t>
            </a:r>
            <a:r>
              <a:rPr kumimoji="1" lang="en-US" altLang="ja-JP" dirty="0"/>
              <a:t>2, 3, 5~10</a:t>
            </a:r>
          </a:p>
          <a:p>
            <a:endParaRPr kumimoji="1" lang="en-US" altLang="ja-JP" dirty="0"/>
          </a:p>
          <a:p>
            <a:r>
              <a:rPr kumimoji="1" lang="en-US" altLang="ja-JP" dirty="0"/>
              <a:t>【</a:t>
            </a:r>
            <a:r>
              <a:rPr kumimoji="1" lang="ja-JP" altLang="en-US" dirty="0"/>
              <a:t>項目構成</a:t>
            </a:r>
            <a:r>
              <a:rPr kumimoji="1" lang="en-US" altLang="ja-JP" dirty="0"/>
              <a:t>】</a:t>
            </a:r>
          </a:p>
          <a:p>
            <a:r>
              <a:rPr kumimoji="1" lang="ja-JP" altLang="en-US" dirty="0"/>
              <a:t>視覚的：問</a:t>
            </a:r>
            <a:r>
              <a:rPr kumimoji="1" lang="en-US" altLang="ja-JP" dirty="0"/>
              <a:t>5, 7, 8, 9, </a:t>
            </a:r>
            <a:r>
              <a:rPr kumimoji="1" lang="ja-JP" altLang="en-US" dirty="0"/>
              <a:t>→図表から</a:t>
            </a:r>
            <a:endParaRPr kumimoji="1" lang="en-US" altLang="ja-JP" dirty="0"/>
          </a:p>
          <a:p>
            <a:r>
              <a:rPr kumimoji="1" lang="ja-JP" altLang="en-US" dirty="0"/>
              <a:t>言語的：問</a:t>
            </a:r>
            <a:r>
              <a:rPr kumimoji="1" lang="en-US" altLang="ja-JP" dirty="0"/>
              <a:t>1, 2, 3, 4, 6, 10</a:t>
            </a:r>
            <a:r>
              <a:rPr kumimoji="1" lang="ja-JP" altLang="en-US" dirty="0"/>
              <a:t>→スライドの文章</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25</a:t>
            </a:fld>
            <a:endParaRPr kumimoji="1" lang="ja-JP" altLang="en-US"/>
          </a:p>
        </p:txBody>
      </p:sp>
    </p:spTree>
    <p:extLst>
      <p:ext uri="{BB962C8B-B14F-4D97-AF65-F5344CB8AC3E}">
        <p14:creationId xmlns:p14="http://schemas.microsoft.com/office/powerpoint/2010/main" val="1399975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ＭＳ Ｐゴシック" panose="020B0600070205080204" pitchFamily="50" charset="-128"/>
                <a:ea typeface="ＭＳ Ｐゴシック" panose="020B0600070205080204" pitchFamily="50" charset="-128"/>
              </a:rPr>
              <a:t>Q8</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26</a:t>
            </a:fld>
            <a:endParaRPr kumimoji="1" lang="ja-JP" altLang="en-US"/>
          </a:p>
        </p:txBody>
      </p:sp>
    </p:spTree>
    <p:extLst>
      <p:ext uri="{BB962C8B-B14F-4D97-AF65-F5344CB8AC3E}">
        <p14:creationId xmlns:p14="http://schemas.microsoft.com/office/powerpoint/2010/main" val="1525936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ＭＳ Ｐゴシック" panose="020B0600070205080204" pitchFamily="50" charset="-128"/>
                <a:ea typeface="ＭＳ Ｐゴシック" panose="020B0600070205080204" pitchFamily="50" charset="-128"/>
              </a:rPr>
              <a:t>Q8</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27</a:t>
            </a:fld>
            <a:endParaRPr kumimoji="1" lang="ja-JP" altLang="en-US"/>
          </a:p>
        </p:txBody>
      </p:sp>
    </p:spTree>
    <p:extLst>
      <p:ext uri="{BB962C8B-B14F-4D97-AF65-F5344CB8AC3E}">
        <p14:creationId xmlns:p14="http://schemas.microsoft.com/office/powerpoint/2010/main" val="128141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ゴシック" panose="020B0600070205080204" pitchFamily="50" charset="-128"/>
                <a:ea typeface="ＭＳ Ｐゴシック" panose="020B0600070205080204" pitchFamily="50" charset="-128"/>
              </a:rPr>
              <a:t>Q9. Q5</a:t>
            </a:r>
            <a:r>
              <a:rPr kumimoji="1" lang="ja-JP" altLang="en-US" sz="1200" dirty="0">
                <a:latin typeface="ＭＳ Ｐゴシック" panose="020B0600070205080204" pitchFamily="50" charset="-128"/>
                <a:ea typeface="ＭＳ Ｐゴシック" panose="020B0600070205080204" pitchFamily="50" charset="-128"/>
              </a:rPr>
              <a:t>もこんな感じ</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28</a:t>
            </a:fld>
            <a:endParaRPr kumimoji="1" lang="ja-JP" altLang="en-US"/>
          </a:p>
        </p:txBody>
      </p:sp>
    </p:spTree>
    <p:extLst>
      <p:ext uri="{BB962C8B-B14F-4D97-AF65-F5344CB8AC3E}">
        <p14:creationId xmlns:p14="http://schemas.microsoft.com/office/powerpoint/2010/main" val="1162411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29</a:t>
            </a:fld>
            <a:endParaRPr kumimoji="1" lang="ja-JP" altLang="en-US"/>
          </a:p>
        </p:txBody>
      </p:sp>
    </p:spTree>
    <p:extLst>
      <p:ext uri="{BB962C8B-B14F-4D97-AF65-F5344CB8AC3E}">
        <p14:creationId xmlns:p14="http://schemas.microsoft.com/office/powerpoint/2010/main" val="932653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30</a:t>
            </a:fld>
            <a:endParaRPr kumimoji="1" lang="ja-JP" altLang="en-US"/>
          </a:p>
        </p:txBody>
      </p:sp>
    </p:spTree>
    <p:extLst>
      <p:ext uri="{BB962C8B-B14F-4D97-AF65-F5344CB8AC3E}">
        <p14:creationId xmlns:p14="http://schemas.microsoft.com/office/powerpoint/2010/main" val="654081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Q5</a:t>
            </a:r>
            <a:r>
              <a:rPr kumimoji="1" lang="ja-JP" altLang="en-US" dirty="0"/>
              <a:t>：色、材質</a:t>
            </a:r>
            <a:endParaRPr kumimoji="1" lang="en-US" altLang="ja-JP" dirty="0"/>
          </a:p>
          <a:p>
            <a:r>
              <a:rPr kumimoji="1" lang="en-US" altLang="ja-JP" dirty="0"/>
              <a:t>Q9</a:t>
            </a:r>
            <a:r>
              <a:rPr kumimoji="1" lang="ja-JP" altLang="en-US" dirty="0"/>
              <a:t>：大きさ、角度</a:t>
            </a:r>
            <a:endParaRPr kumimoji="1" lang="en-US" altLang="ja-JP" dirty="0"/>
          </a:p>
          <a:p>
            <a:endParaRPr kumimoji="1" lang="en-US" altLang="ja-JP" dirty="0"/>
          </a:p>
          <a:p>
            <a:r>
              <a:rPr kumimoji="1" lang="ja-JP" altLang="en-US" dirty="0"/>
              <a:t>→</a:t>
            </a:r>
            <a:r>
              <a:rPr kumimoji="1" lang="en-US" altLang="ja-JP" dirty="0"/>
              <a:t>Q9</a:t>
            </a:r>
            <a:r>
              <a:rPr kumimoji="1" lang="ja-JP" altLang="en-US" dirty="0"/>
              <a:t>は比較的想起・連想しやすいワード？</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31</a:t>
            </a:fld>
            <a:endParaRPr kumimoji="1" lang="ja-JP" altLang="en-US"/>
          </a:p>
        </p:txBody>
      </p:sp>
    </p:spTree>
    <p:extLst>
      <p:ext uri="{BB962C8B-B14F-4D97-AF65-F5344CB8AC3E}">
        <p14:creationId xmlns:p14="http://schemas.microsoft.com/office/powerpoint/2010/main" val="1093427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言語的学習者</a:t>
            </a:r>
            <a:endParaRPr kumimoji="1" lang="en-US" altLang="ja-JP" dirty="0"/>
          </a:p>
          <a:p>
            <a:endParaRPr kumimoji="1" lang="en-US" altLang="ja-JP" dirty="0"/>
          </a:p>
          <a:p>
            <a:r>
              <a:rPr kumimoji="1" lang="ja-JP" altLang="en-US" dirty="0"/>
              <a:t>音声あり：</a:t>
            </a:r>
            <a:r>
              <a:rPr kumimoji="1" lang="en-US" altLang="ja-JP" dirty="0"/>
              <a:t>2</a:t>
            </a:r>
            <a:r>
              <a:rPr kumimoji="1" lang="ja-JP" altLang="en-US" dirty="0"/>
              <a:t>人</a:t>
            </a:r>
            <a:endParaRPr kumimoji="1" lang="en-US" altLang="ja-JP" dirty="0"/>
          </a:p>
          <a:p>
            <a:r>
              <a:rPr kumimoji="1" lang="ja-JP" altLang="en-US" dirty="0"/>
              <a:t>音声なし：</a:t>
            </a:r>
            <a:r>
              <a:rPr kumimoji="1" lang="en-US" altLang="ja-JP" dirty="0"/>
              <a:t>1</a:t>
            </a:r>
            <a:r>
              <a:rPr kumimoji="1" lang="ja-JP" altLang="en-US" dirty="0"/>
              <a:t>人</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32</a:t>
            </a:fld>
            <a:endParaRPr kumimoji="1" lang="ja-JP" altLang="en-US"/>
          </a:p>
        </p:txBody>
      </p:sp>
    </p:spTree>
    <p:extLst>
      <p:ext uri="{BB962C8B-B14F-4D97-AF65-F5344CB8AC3E}">
        <p14:creationId xmlns:p14="http://schemas.microsoft.com/office/powerpoint/2010/main" val="294021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熟達者は見るべき場所がわかっている、最低限物だけで効率がいい、負担が少ない</a:t>
            </a:r>
            <a:endParaRPr kumimoji="1" lang="en-US" altLang="ja-JP" dirty="0"/>
          </a:p>
          <a:p>
            <a:r>
              <a:rPr kumimoji="1" lang="ja-JP" altLang="en-US" dirty="0"/>
              <a:t>初心者は、何をみればいいのかわからず、全部見るから、効率が悪い</a:t>
            </a: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33</a:t>
            </a:fld>
            <a:endParaRPr kumimoji="1" lang="ja-JP" altLang="en-US"/>
          </a:p>
        </p:txBody>
      </p:sp>
    </p:spTree>
    <p:extLst>
      <p:ext uri="{BB962C8B-B14F-4D97-AF65-F5344CB8AC3E}">
        <p14:creationId xmlns:p14="http://schemas.microsoft.com/office/powerpoint/2010/main" val="4011783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34</a:t>
            </a:fld>
            <a:endParaRPr kumimoji="1" lang="ja-JP" altLang="en-US"/>
          </a:p>
        </p:txBody>
      </p:sp>
    </p:spTree>
    <p:extLst>
      <p:ext uri="{BB962C8B-B14F-4D97-AF65-F5344CB8AC3E}">
        <p14:creationId xmlns:p14="http://schemas.microsoft.com/office/powerpoint/2010/main" val="14115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Ｐゴシック" panose="020B0600070205080204" pitchFamily="50" charset="-128"/>
                <a:ea typeface="ＭＳ Ｐゴシック" panose="020B0600070205080204" pitchFamily="50" charset="-128"/>
              </a:rPr>
              <a:t>本実験は、効果的な学習方法を模索すべく、授業動画の「音声の有無」によって、課題成績・視線の動きに影響があるのか。</a:t>
            </a:r>
            <a:endParaRPr kumimoji="1" lang="en-US" altLang="ja-JP" sz="1200" dirty="0">
              <a:latin typeface="ＭＳ Ｐゴシック" panose="020B0600070205080204" pitchFamily="50" charset="-128"/>
              <a:ea typeface="ＭＳ Ｐゴシック" panose="020B0600070205080204" pitchFamily="50" charset="-128"/>
            </a:endParaRP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先ほどの先行研究の通り、「学習スタイルが影響している」とあったので、これらの詳細を得るために、学習スタイルの違いによる影響についても検討。</a:t>
            </a:r>
            <a:endParaRPr kumimoji="1" lang="en-US" altLang="ja-JP" sz="1200" dirty="0">
              <a:latin typeface="ＭＳ Ｐゴシック" panose="020B0600070205080204" pitchFamily="50" charset="-128"/>
              <a:ea typeface="ＭＳ Ｐゴシック" panose="020B0600070205080204" pitchFamily="50" charset="-128"/>
            </a:endParaRP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学習スタイルとは</a:t>
            </a:r>
            <a:r>
              <a:rPr kumimoji="1" lang="ja-JP" altLang="en-US" sz="1200" dirty="0" err="1">
                <a:latin typeface="ＭＳ Ｐゴシック" panose="020B0600070205080204" pitchFamily="50" charset="-128"/>
                <a:ea typeface="ＭＳ Ｐゴシック" panose="020B0600070205080204" pitchFamily="50" charset="-128"/>
              </a:rPr>
              <a:t>、、、</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視覚的学習者：写真・図表を学習の中で注目</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言語的学習者：文章や説明文を重視している</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ＭＳ Ｐゴシック" panose="020B0600070205080204" pitchFamily="50" charset="-128"/>
                <a:ea typeface="ＭＳ Ｐゴシック" panose="020B0600070205080204" pitchFamily="50" charset="-128"/>
                <a:cs typeface="+mn-cs"/>
              </a:rPr>
              <a:t>簡単に言うと、文字に注目するか、画像に注目するかの違い</a:t>
            </a: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ＭＳ Ｐゴシック" panose="020B0600070205080204" pitchFamily="50" charset="-128"/>
              <a:ea typeface="ＭＳ Ｐゴシック" panose="020B0600070205080204" pitchFamily="50" charset="-128"/>
              <a:cs typeface="+mn-cs"/>
            </a:endParaRP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（他の学習スタイルについて指摘された場合、ディスカッション・理解する順番みたいなものだったので、今回の内容ではこちらの学習スタイルにから見ることにしました）</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3</a:t>
            </a:fld>
            <a:endParaRPr kumimoji="1" lang="ja-JP" altLang="en-US"/>
          </a:p>
        </p:txBody>
      </p:sp>
    </p:spTree>
    <p:extLst>
      <p:ext uri="{BB962C8B-B14F-4D97-AF65-F5344CB8AC3E}">
        <p14:creationId xmlns:p14="http://schemas.microsoft.com/office/powerpoint/2010/main" val="2061636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35</a:t>
            </a:fld>
            <a:endParaRPr kumimoji="1" lang="ja-JP" altLang="en-US"/>
          </a:p>
        </p:txBody>
      </p:sp>
    </p:spTree>
    <p:extLst>
      <p:ext uri="{BB962C8B-B14F-4D97-AF65-F5344CB8AC3E}">
        <p14:creationId xmlns:p14="http://schemas.microsoft.com/office/powerpoint/2010/main" val="402512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ＭＳ Ｐゴシック" panose="020B0600070205080204" pitchFamily="50" charset="-128"/>
                <a:ea typeface="ＭＳ Ｐゴシック" panose="020B0600070205080204" pitchFamily="50" charset="-128"/>
              </a:rPr>
              <a:t>高橋・田中（</a:t>
            </a:r>
            <a:r>
              <a:rPr kumimoji="1" lang="en-US" altLang="ja-JP" sz="1200" dirty="0">
                <a:latin typeface="ＭＳ Ｐゴシック" panose="020B0600070205080204" pitchFamily="50" charset="-128"/>
                <a:ea typeface="ＭＳ Ｐゴシック" panose="020B0600070205080204" pitchFamily="50" charset="-128"/>
              </a:rPr>
              <a:t>2011</a:t>
            </a:r>
            <a:r>
              <a:rPr kumimoji="1" lang="ja-JP" altLang="en-US" sz="1200" dirty="0">
                <a:latin typeface="ＭＳ Ｐゴシック" panose="020B0600070205080204" pitchFamily="50" charset="-128"/>
                <a:ea typeface="ＭＳ Ｐゴシック" panose="020B0600070205080204" pitchFamily="50" charset="-128"/>
              </a:rPr>
              <a:t>）</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・条件：読み聞かせ</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黙読</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・刺激：質問課題「～をしたのは？」「手伝ったのは？</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預けたのは？」</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4</a:t>
            </a:fld>
            <a:endParaRPr kumimoji="1" lang="ja-JP" altLang="en-US"/>
          </a:p>
        </p:txBody>
      </p:sp>
    </p:spTree>
    <p:extLst>
      <p:ext uri="{BB962C8B-B14F-4D97-AF65-F5344CB8AC3E}">
        <p14:creationId xmlns:p14="http://schemas.microsoft.com/office/powerpoint/2010/main" val="246541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ＭＳ Ｐゴシック" panose="020B0600070205080204" pitchFamily="50" charset="-128"/>
                <a:ea typeface="ＭＳ Ｐゴシック" panose="020B0600070205080204" pitchFamily="50" charset="-128"/>
              </a:rPr>
              <a:t>視覚的学習者：複雑な説明に有利？（図表を介して理解度アップ）</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言語的学習者：文字メインの解説。解説者がスライドにないことを補足説明・解説がうまいと有利？</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5</a:t>
            </a:fld>
            <a:endParaRPr kumimoji="1" lang="ja-JP" altLang="en-US"/>
          </a:p>
        </p:txBody>
      </p:sp>
    </p:spTree>
    <p:extLst>
      <p:ext uri="{BB962C8B-B14F-4D97-AF65-F5344CB8AC3E}">
        <p14:creationId xmlns:p14="http://schemas.microsoft.com/office/powerpoint/2010/main" val="325892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a:latin typeface="ＭＳ Ｐゴシック" panose="020B0600070205080204" pitchFamily="50" charset="-128"/>
                <a:ea typeface="ＭＳ Ｐゴシック" panose="020B0600070205080204" pitchFamily="50" charset="-128"/>
              </a:rPr>
              <a:t>参加者数（音声有無）は削除後の人数。</a:t>
            </a:r>
            <a:endParaRPr kumimoji="1" lang="en-US" altLang="ja-JP" sz="1200" b="1" dirty="0">
              <a:latin typeface="ＭＳ Ｐゴシック" panose="020B0600070205080204" pitchFamily="50" charset="-128"/>
              <a:ea typeface="ＭＳ Ｐゴシック" panose="020B0600070205080204" pitchFamily="50" charset="-128"/>
            </a:endParaRPr>
          </a:p>
          <a:p>
            <a:endParaRPr kumimoji="1" lang="en-US" altLang="ja-JP" sz="1200" b="1" dirty="0">
              <a:latin typeface="ＭＳ Ｐゴシック" panose="020B0600070205080204" pitchFamily="50" charset="-128"/>
              <a:ea typeface="ＭＳ Ｐゴシック" panose="020B0600070205080204" pitchFamily="50" charset="-128"/>
            </a:endParaRPr>
          </a:p>
          <a:p>
            <a:r>
              <a:rPr kumimoji="1" lang="ja-JP" altLang="en-US" sz="1200" b="1" dirty="0">
                <a:latin typeface="ＭＳ Ｐゴシック" panose="020B0600070205080204" pitchFamily="50" charset="-128"/>
                <a:ea typeface="ＭＳ Ｐゴシック" panose="020B0600070205080204" pitchFamily="50" charset="-128"/>
              </a:rPr>
              <a:t>学習スタイルの振り分け</a:t>
            </a:r>
            <a:r>
              <a:rPr kumimoji="1" lang="ja-JP" altLang="en-US" sz="1200" dirty="0">
                <a:latin typeface="ＭＳ Ｐゴシック" panose="020B0600070205080204" pitchFamily="50" charset="-128"/>
                <a:ea typeface="ＭＳ Ｐゴシック" panose="020B0600070205080204" pitchFamily="50" charset="-128"/>
              </a:rPr>
              <a:t>について、「意図的にやったのでは？」と質問がきそう。</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→質問紙使った旨を</a:t>
            </a:r>
            <a:r>
              <a:rPr kumimoji="1" lang="ja-JP" altLang="en-US" sz="1200" b="1" dirty="0">
                <a:latin typeface="ＭＳ Ｐゴシック" panose="020B0600070205080204" pitchFamily="50" charset="-128"/>
                <a:ea typeface="ＭＳ Ｐゴシック" panose="020B0600070205080204" pitchFamily="50" charset="-128"/>
              </a:rPr>
              <a:t>口頭で</a:t>
            </a:r>
            <a:r>
              <a:rPr kumimoji="1" lang="ja-JP" altLang="en-US" sz="1200" dirty="0">
                <a:latin typeface="ＭＳ Ｐゴシック" panose="020B0600070205080204" pitchFamily="50" charset="-128"/>
                <a:ea typeface="ＭＳ Ｐゴシック" panose="020B0600070205080204" pitchFamily="50" charset="-128"/>
              </a:rPr>
              <a:t>説明する。</a:t>
            </a:r>
            <a:endParaRPr kumimoji="1" lang="en-US" altLang="ja-JP" sz="1200" dirty="0">
              <a:latin typeface="ＭＳ Ｐゴシック" panose="020B0600070205080204" pitchFamily="50" charset="-128"/>
              <a:ea typeface="ＭＳ Ｐゴシック" panose="020B0600070205080204" pitchFamily="50" charset="-128"/>
            </a:endParaRPr>
          </a:p>
          <a:p>
            <a:r>
              <a:rPr kumimoji="1" lang="ja-JP" altLang="en-US" sz="1200" dirty="0">
                <a:latin typeface="ＭＳ Ｐゴシック" panose="020B0600070205080204" pitchFamily="50" charset="-128"/>
                <a:ea typeface="ＭＳ Ｐゴシック" panose="020B0600070205080204" pitchFamily="50" charset="-128"/>
              </a:rPr>
              <a:t>　→</a:t>
            </a:r>
            <a:r>
              <a:rPr kumimoji="1" lang="ja-JP" altLang="en-US" sz="1200" u="sng" dirty="0">
                <a:latin typeface="ＭＳ Ｐゴシック" panose="020B0600070205080204" pitchFamily="50" charset="-128"/>
                <a:ea typeface="ＭＳ Ｐゴシック" panose="020B0600070205080204" pitchFamily="50" charset="-128"/>
              </a:rPr>
              <a:t>「</a:t>
            </a:r>
            <a:r>
              <a:rPr kumimoji="1" lang="en-US" altLang="ja-JP" sz="1200" u="sng" dirty="0">
                <a:latin typeface="ＭＳ Ｐゴシック" panose="020B0600070205080204" pitchFamily="50" charset="-128"/>
                <a:ea typeface="ＭＳ Ｐゴシック" panose="020B0600070205080204" pitchFamily="50" charset="-128"/>
              </a:rPr>
              <a:t>1~5</a:t>
            </a:r>
            <a:r>
              <a:rPr kumimoji="1" lang="ja-JP" altLang="en-US" sz="1200" u="sng" dirty="0">
                <a:latin typeface="ＭＳ Ｐゴシック" panose="020B0600070205080204" pitchFamily="50" charset="-128"/>
                <a:ea typeface="ＭＳ Ｐゴシック" panose="020B0600070205080204" pitchFamily="50" charset="-128"/>
              </a:rPr>
              <a:t>点：言語」</a:t>
            </a:r>
            <a:r>
              <a:rPr kumimoji="1" lang="ja-JP" altLang="en-US" sz="1200" u="none" dirty="0">
                <a:latin typeface="ＭＳ Ｐゴシック" panose="020B0600070205080204" pitchFamily="50" charset="-128"/>
                <a:ea typeface="ＭＳ Ｐゴシック" panose="020B0600070205080204" pitchFamily="50" charset="-128"/>
              </a:rPr>
              <a:t>　</a:t>
            </a:r>
            <a:r>
              <a:rPr kumimoji="1" lang="ja-JP" altLang="en-US" sz="1200" u="sng" dirty="0">
                <a:latin typeface="ＭＳ Ｐゴシック" panose="020B0600070205080204" pitchFamily="50" charset="-128"/>
                <a:ea typeface="ＭＳ Ｐゴシック" panose="020B0600070205080204" pitchFamily="50" charset="-128"/>
              </a:rPr>
              <a:t>「</a:t>
            </a:r>
            <a:r>
              <a:rPr kumimoji="1" lang="en-US" altLang="ja-JP" sz="1200" u="sng" dirty="0">
                <a:latin typeface="ＭＳ Ｐゴシック" panose="020B0600070205080204" pitchFamily="50" charset="-128"/>
                <a:ea typeface="ＭＳ Ｐゴシック" panose="020B0600070205080204" pitchFamily="50" charset="-128"/>
              </a:rPr>
              <a:t>6~11</a:t>
            </a:r>
            <a:r>
              <a:rPr kumimoji="1" lang="ja-JP" altLang="en-US" sz="1200" u="sng" dirty="0">
                <a:latin typeface="ＭＳ Ｐゴシック" panose="020B0600070205080204" pitchFamily="50" charset="-128"/>
                <a:ea typeface="ＭＳ Ｐゴシック" panose="020B0600070205080204" pitchFamily="50" charset="-128"/>
              </a:rPr>
              <a:t>点：視覚」</a:t>
            </a:r>
            <a:endParaRPr kumimoji="1" lang="en-US" altLang="ja-JP" sz="1200"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6</a:t>
            </a:fld>
            <a:endParaRPr kumimoji="1" lang="ja-JP" altLang="en-US"/>
          </a:p>
        </p:txBody>
      </p:sp>
    </p:spTree>
    <p:extLst>
      <p:ext uri="{BB962C8B-B14F-4D97-AF65-F5344CB8AC3E}">
        <p14:creationId xmlns:p14="http://schemas.microsoft.com/office/powerpoint/2010/main" val="257520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7</a:t>
            </a:fld>
            <a:endParaRPr kumimoji="1" lang="ja-JP" altLang="en-US"/>
          </a:p>
        </p:txBody>
      </p:sp>
    </p:spTree>
    <p:extLst>
      <p:ext uri="{BB962C8B-B14F-4D97-AF65-F5344CB8AC3E}">
        <p14:creationId xmlns:p14="http://schemas.microsoft.com/office/powerpoint/2010/main" val="3299024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ＭＳ Ｐゴシック" panose="020B0600070205080204" pitchFamily="50" charset="-128"/>
                <a:ea typeface="ＭＳ Ｐゴシック" panose="020B0600070205080204" pitchFamily="50" charset="-128"/>
              </a:rPr>
              <a:t>・事前に知識がある人の影響を受けないよう、公平性を保つ</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8</a:t>
            </a:fld>
            <a:endParaRPr kumimoji="1" lang="ja-JP" altLang="en-US"/>
          </a:p>
        </p:txBody>
      </p:sp>
    </p:spTree>
    <p:extLst>
      <p:ext uri="{BB962C8B-B14F-4D97-AF65-F5344CB8AC3E}">
        <p14:creationId xmlns:p14="http://schemas.microsoft.com/office/powerpoint/2010/main" val="220233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3EEEF0B-F1A2-4ADE-8D97-AE2F03A53053}" type="slidenum">
              <a:rPr kumimoji="1" lang="ja-JP" altLang="en-US" smtClean="0"/>
              <a:t>14</a:t>
            </a:fld>
            <a:endParaRPr kumimoji="1" lang="ja-JP" altLang="en-US"/>
          </a:p>
        </p:txBody>
      </p:sp>
    </p:spTree>
    <p:extLst>
      <p:ext uri="{BB962C8B-B14F-4D97-AF65-F5344CB8AC3E}">
        <p14:creationId xmlns:p14="http://schemas.microsoft.com/office/powerpoint/2010/main" val="393237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DEF99A-5303-21D7-644E-8F1A7F9496D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C498D9-1D05-45A3-5A70-50427D599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1F780F4-EF97-C76F-97AE-CDDD7CFE826D}"/>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FB9246A1-B579-8C4D-A30C-D71A8D19D1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0DAF7B-F85E-AFB8-7CFE-E5283F7E4AC0}"/>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311264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484C88-DC5C-CDC2-9F35-072FB050DF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188B35-2EBE-B689-1B89-C44CD48827E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3CF470-9D32-118C-AE70-1074133D8980}"/>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3F008661-5E8B-C5E7-9F0B-88C1B7083D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661530-83A6-2A4B-9DDF-645F4AF8B549}"/>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53069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CF168CF-A924-340B-5931-8BFA1B93B3D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9862648-4DC9-BE75-8FA2-B9C84993A73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E55891-9F84-CEDC-7E9C-211AA1F2D8F9}"/>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70A22442-A75C-EEFF-FC1F-553CBA182A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6335C4D-F973-3EAD-F5FB-A4A4F46EAB5A}"/>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36974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49DAC-A1DD-6DE4-6E87-9E5D4B4F98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DD971A-1EB6-3814-8212-85665D65F2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AF53C1-3C2A-93CB-8F76-1D07F450FF52}"/>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B2381B27-E52B-0914-083A-8451792FB9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20100B-2271-95D0-0DCC-D9FCF242EB88}"/>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2149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F1BA89-FA34-4F6E-A831-ED1C44C91B3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2CAF78-0A28-7CDA-8E84-2645BB75E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48B38F4-3181-98F5-17AE-3B1552398C13}"/>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C7B3952A-55BB-9877-E65A-8EA16ED659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1FE936-1E27-9C8A-996E-7A61361E8766}"/>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255248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72550-3286-6565-F48D-5911665B5F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8D0A1A-6505-CCBA-E62D-6787E09549C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A20B4FA-F8CA-B6D6-1C9D-5395AC31C4A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2BC5C8D-FFC5-A204-0139-9727FCF8E146}"/>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6" name="フッター プレースホルダー 5">
            <a:extLst>
              <a:ext uri="{FF2B5EF4-FFF2-40B4-BE49-F238E27FC236}">
                <a16:creationId xmlns:a16="http://schemas.microsoft.com/office/drawing/2014/main" id="{10CEE6D5-6FE1-C511-BCC8-68E2C03B02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1B519A-9425-DA14-24F4-25F45C7B4DB2}"/>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121498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D1CCB-2714-DA0C-2ED9-5C465771146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D7A0198-68F5-1FDB-5889-49F39ACDD3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B69C110-CC21-FA3E-1057-B58686256F3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E829E4A-0139-18A6-F563-9BEEB1DEF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5417C8B-CEB6-4709-8D88-EC06C9D619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4A48140-C9AC-B55D-1318-086DDF7DBB6C}"/>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8" name="フッター プレースホルダー 7">
            <a:extLst>
              <a:ext uri="{FF2B5EF4-FFF2-40B4-BE49-F238E27FC236}">
                <a16:creationId xmlns:a16="http://schemas.microsoft.com/office/drawing/2014/main" id="{B5E0AC26-1195-08DB-9AF6-A46940B71CE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81DE46C-C9A4-2FE2-7033-5DAED1FAE089}"/>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301168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C6D289-6B92-195E-5E31-1ACE5703B20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EF5E3D9-B63F-0033-8A42-449C68FA8A0F}"/>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4" name="フッター プレースホルダー 3">
            <a:extLst>
              <a:ext uri="{FF2B5EF4-FFF2-40B4-BE49-F238E27FC236}">
                <a16:creationId xmlns:a16="http://schemas.microsoft.com/office/drawing/2014/main" id="{C47C0C4E-BBB1-9530-BC17-175F1357236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D409DCE-DDF8-2FE0-896F-DE2DB8CBA7A8}"/>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387071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B4E16A-17BD-4B13-1012-8976BD4685B2}"/>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3" name="フッター プレースホルダー 2">
            <a:extLst>
              <a:ext uri="{FF2B5EF4-FFF2-40B4-BE49-F238E27FC236}">
                <a16:creationId xmlns:a16="http://schemas.microsoft.com/office/drawing/2014/main" id="{DC41DC44-3D30-8681-C8E4-8F072B9E1DA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49B21FC-3A93-693F-B399-F816BC96F09C}"/>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382205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49CE1-C58C-A408-6518-062F37BC8A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398362A-FE25-9909-F809-D28F92CFC2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5DF1F49-5671-1C87-9B7E-8E656D81D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14EFB2-CD9C-0FB0-5242-FD62D53BB900}"/>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6" name="フッター プレースホルダー 5">
            <a:extLst>
              <a:ext uri="{FF2B5EF4-FFF2-40B4-BE49-F238E27FC236}">
                <a16:creationId xmlns:a16="http://schemas.microsoft.com/office/drawing/2014/main" id="{50B053D6-4B6E-2C6F-C37B-23E21F8646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7699DD-420E-2B74-1FBF-E7B33480C735}"/>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12237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AAE33-52DD-1B26-89B2-2F81C3B2B9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7DC8D1-8CD9-7594-CE6B-F2AED74C1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A4EBCA2-8C57-4764-BDAF-753BD5BED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F8F5A0-B430-6CBC-DACD-8BC12761261E}"/>
              </a:ext>
            </a:extLst>
          </p:cNvPr>
          <p:cNvSpPr>
            <a:spLocks noGrp="1"/>
          </p:cNvSpPr>
          <p:nvPr>
            <p:ph type="dt" sz="half" idx="10"/>
          </p:nvPr>
        </p:nvSpPr>
        <p:spPr/>
        <p:txBody>
          <a:bodyPr/>
          <a:lstStyle/>
          <a:p>
            <a:fld id="{660FBD9C-580B-46E5-A931-83B7B703D43E}" type="datetimeFigureOut">
              <a:rPr kumimoji="1" lang="ja-JP" altLang="en-US" smtClean="0"/>
              <a:t>2023/1/23</a:t>
            </a:fld>
            <a:endParaRPr kumimoji="1" lang="ja-JP" altLang="en-US"/>
          </a:p>
        </p:txBody>
      </p:sp>
      <p:sp>
        <p:nvSpPr>
          <p:cNvPr id="6" name="フッター プレースホルダー 5">
            <a:extLst>
              <a:ext uri="{FF2B5EF4-FFF2-40B4-BE49-F238E27FC236}">
                <a16:creationId xmlns:a16="http://schemas.microsoft.com/office/drawing/2014/main" id="{865B29B5-10C5-D771-9EC7-D4229EEC04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534F0B-661C-F93F-1FEA-7749B508B5D3}"/>
              </a:ext>
            </a:extLst>
          </p:cNvPr>
          <p:cNvSpPr>
            <a:spLocks noGrp="1"/>
          </p:cNvSpPr>
          <p:nvPr>
            <p:ph type="sldNum" sz="quarter" idx="12"/>
          </p:nvPr>
        </p:nvSpPr>
        <p:spPr/>
        <p:txBody>
          <a:body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371264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DEE0AF-A04A-D2E8-65E3-41821BB49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07B790C-7544-EBEE-609E-46B38D8366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669CA0E-D060-C386-7729-FF25300C5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FBD9C-580B-46E5-A931-83B7B703D43E}" type="datetimeFigureOut">
              <a:rPr kumimoji="1" lang="ja-JP" altLang="en-US" smtClean="0"/>
              <a:t>2023/1/23</a:t>
            </a:fld>
            <a:endParaRPr kumimoji="1" lang="ja-JP" altLang="en-US"/>
          </a:p>
        </p:txBody>
      </p:sp>
      <p:sp>
        <p:nvSpPr>
          <p:cNvPr id="5" name="フッター プレースホルダー 4">
            <a:extLst>
              <a:ext uri="{FF2B5EF4-FFF2-40B4-BE49-F238E27FC236}">
                <a16:creationId xmlns:a16="http://schemas.microsoft.com/office/drawing/2014/main" id="{5E5A1CA3-0698-16EC-6578-214DABFA6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5DF544-4333-05D3-5936-05690B759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9A7E4-E9CE-4307-BFF3-0E9DA5639128}" type="slidenum">
              <a:rPr kumimoji="1" lang="ja-JP" altLang="en-US" smtClean="0"/>
              <a:t>‹#›</a:t>
            </a:fld>
            <a:endParaRPr kumimoji="1" lang="ja-JP" altLang="en-US"/>
          </a:p>
        </p:txBody>
      </p:sp>
    </p:spTree>
    <p:extLst>
      <p:ext uri="{BB962C8B-B14F-4D97-AF65-F5344CB8AC3E}">
        <p14:creationId xmlns:p14="http://schemas.microsoft.com/office/powerpoint/2010/main" val="196309161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CA-wAwNuHf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Z_BtHg6cuH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8CAE751-6C39-96C2-E169-EB4D8CA1A43A}"/>
              </a:ext>
            </a:extLst>
          </p:cNvPr>
          <p:cNvSpPr txBox="1"/>
          <p:nvPr/>
        </p:nvSpPr>
        <p:spPr>
          <a:xfrm>
            <a:off x="1856421" y="2551400"/>
            <a:ext cx="8479157" cy="1200329"/>
          </a:xfrm>
          <a:prstGeom prst="rect">
            <a:avLst/>
          </a:prstGeom>
          <a:noFill/>
        </p:spPr>
        <p:txBody>
          <a:bodyPr wrap="square" lIns="91440" tIns="45720" rIns="91440" bIns="45720" rtlCol="0" anchor="t">
            <a:spAutoFit/>
          </a:bodyPr>
          <a:lstStyle/>
          <a:p>
            <a:pPr algn="ctr"/>
            <a:r>
              <a:rPr lang="ja-JP" altLang="en-US" sz="3600" b="0" i="0" dirty="0">
                <a:effectLst/>
                <a:latin typeface="ＭＳ Ｐゴシック"/>
                <a:ea typeface="ＭＳ Ｐゴシック"/>
              </a:rPr>
              <a:t>音声有無</a:t>
            </a:r>
            <a:r>
              <a:rPr lang="ja-JP" altLang="en-US" sz="3600" dirty="0">
                <a:latin typeface="ＭＳ Ｐゴシック"/>
                <a:ea typeface="ＭＳ Ｐゴシック"/>
              </a:rPr>
              <a:t>の</a:t>
            </a:r>
            <a:r>
              <a:rPr lang="ja-JP" altLang="en-US" sz="3600" b="0" i="0" dirty="0">
                <a:effectLst/>
                <a:latin typeface="ＭＳ Ｐゴシック"/>
                <a:ea typeface="ＭＳ Ｐゴシック"/>
              </a:rPr>
              <a:t>オンデマンド授業</a:t>
            </a:r>
            <a:r>
              <a:rPr lang="ja-JP" altLang="en-US" sz="3600" dirty="0">
                <a:latin typeface="ＭＳ Ｐゴシック"/>
                <a:ea typeface="ＭＳ Ｐゴシック"/>
              </a:rPr>
              <a:t>受講時</a:t>
            </a:r>
            <a:r>
              <a:rPr lang="ja-JP" altLang="en-US" sz="3600" b="0" i="0" dirty="0">
                <a:effectLst/>
                <a:latin typeface="ＭＳ Ｐゴシック"/>
                <a:ea typeface="ＭＳ Ｐゴシック"/>
              </a:rPr>
              <a:t>の視線が課題成績に与える影響</a:t>
            </a:r>
            <a:endParaRPr lang="en-US" altLang="ja-JP" sz="3600" b="0" i="0" dirty="0">
              <a:effectLst/>
              <a:latin typeface="ＭＳ Ｐゴシック"/>
              <a:ea typeface="ＭＳ Ｐゴシック"/>
            </a:endParaRPr>
          </a:p>
        </p:txBody>
      </p:sp>
      <p:sp>
        <p:nvSpPr>
          <p:cNvPr id="2" name="テキスト ボックス 1">
            <a:extLst>
              <a:ext uri="{FF2B5EF4-FFF2-40B4-BE49-F238E27FC236}">
                <a16:creationId xmlns:a16="http://schemas.microsoft.com/office/drawing/2014/main" id="{069B7DD8-58B6-791C-333E-2712EFADB579}"/>
              </a:ext>
            </a:extLst>
          </p:cNvPr>
          <p:cNvSpPr txBox="1"/>
          <p:nvPr/>
        </p:nvSpPr>
        <p:spPr>
          <a:xfrm>
            <a:off x="8758516" y="5200944"/>
            <a:ext cx="2477895" cy="430887"/>
          </a:xfrm>
          <a:prstGeom prst="rect">
            <a:avLst/>
          </a:prstGeom>
          <a:noFill/>
        </p:spPr>
        <p:txBody>
          <a:bodyPr wrap="square" rtlCol="0">
            <a:spAutoFit/>
          </a:bodyPr>
          <a:lstStyle/>
          <a:p>
            <a:r>
              <a:rPr kumimoji="1" lang="ja-JP" altLang="en-US" sz="2200">
                <a:latin typeface="ＭＳ Ｐゴシック" panose="020B0600070205080204" pitchFamily="50" charset="-128"/>
                <a:ea typeface="ＭＳ Ｐゴシック" panose="020B0600070205080204" pitchFamily="50" charset="-128"/>
              </a:rPr>
              <a:t>長野組</a:t>
            </a:r>
            <a:r>
              <a:rPr lang="ja-JP" altLang="en-US" sz="2200">
                <a:latin typeface="ＭＳ Ｐゴシック" panose="020B0600070205080204" pitchFamily="50" charset="-128"/>
                <a:ea typeface="ＭＳ Ｐゴシック" panose="020B0600070205080204" pitchFamily="50" charset="-128"/>
              </a:rPr>
              <a:t>二</a:t>
            </a:r>
            <a:r>
              <a:rPr kumimoji="1" lang="ja-JP" altLang="en-US" sz="2200">
                <a:latin typeface="ＭＳ Ｐゴシック" panose="020B0600070205080204" pitchFamily="50" charset="-128"/>
                <a:ea typeface="ＭＳ Ｐゴシック" panose="020B0600070205080204" pitchFamily="50" charset="-128"/>
              </a:rPr>
              <a:t>代目</a:t>
            </a:r>
            <a:endParaRPr kumimoji="1" lang="en-US" altLang="ja-JP" sz="220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0E961B81-F282-E92C-8A32-D1BA10A74C5A}"/>
              </a:ext>
            </a:extLst>
          </p:cNvPr>
          <p:cNvSpPr txBox="1"/>
          <p:nvPr/>
        </p:nvSpPr>
        <p:spPr>
          <a:xfrm>
            <a:off x="8993673" y="5766982"/>
            <a:ext cx="2683809" cy="400110"/>
          </a:xfrm>
          <a:prstGeom prst="rect">
            <a:avLst/>
          </a:prstGeom>
          <a:noFill/>
        </p:spPr>
        <p:txBody>
          <a:bodyPr wrap="square" lIns="91440" tIns="45720" rIns="91440" bIns="45720" rtlCol="0" anchor="t">
            <a:spAutoFit/>
          </a:bodyPr>
          <a:lstStyle/>
          <a:p>
            <a:r>
              <a:rPr kumimoji="1" lang="ja-JP" altLang="en-US" sz="2000" dirty="0">
                <a:latin typeface="ＭＳ Ｐゴシック"/>
                <a:ea typeface="ＭＳ Ｐゴシック"/>
              </a:rPr>
              <a:t>重田真宏　武田陽史</a:t>
            </a:r>
            <a:endParaRPr kumimoji="1" lang="en-US" altLang="ja-JP" sz="2000" dirty="0">
              <a:latin typeface="ＭＳ Ｐゴシック"/>
              <a:ea typeface="ＭＳ Ｐゴシック"/>
            </a:endParaRPr>
          </a:p>
        </p:txBody>
      </p:sp>
      <p:sp>
        <p:nvSpPr>
          <p:cNvPr id="5" name="テキスト ボックス 4">
            <a:extLst>
              <a:ext uri="{FF2B5EF4-FFF2-40B4-BE49-F238E27FC236}">
                <a16:creationId xmlns:a16="http://schemas.microsoft.com/office/drawing/2014/main" id="{A0645347-B239-5833-4C21-168D59C52F3D}"/>
              </a:ext>
            </a:extLst>
          </p:cNvPr>
          <p:cNvSpPr txBox="1"/>
          <p:nvPr/>
        </p:nvSpPr>
        <p:spPr>
          <a:xfrm>
            <a:off x="1856421" y="3817965"/>
            <a:ext cx="8479157" cy="523220"/>
          </a:xfrm>
          <a:prstGeom prst="rect">
            <a:avLst/>
          </a:prstGeom>
          <a:noFill/>
        </p:spPr>
        <p:txBody>
          <a:bodyPr wrap="square" lIns="91440" tIns="45720" rIns="91440" bIns="45720" rtlCol="0" anchor="t">
            <a:spAutoFit/>
          </a:bodyPr>
          <a:lstStyle/>
          <a:p>
            <a:pPr algn="ctr"/>
            <a:r>
              <a:rPr lang="ja-JP" altLang="en-US" sz="2800" dirty="0">
                <a:latin typeface="ＭＳ Ｐゴシック"/>
                <a:ea typeface="ＭＳ Ｐゴシック"/>
              </a:rPr>
              <a:t>ー学習スタイルの違いについての検討ー</a:t>
            </a:r>
            <a:endParaRPr lang="ja-JP" altLang="en-US" sz="2800" b="0" i="0" dirty="0">
              <a:effectLst/>
              <a:latin typeface="ＭＳ Ｐゴシック"/>
              <a:ea typeface="ＭＳ Ｐゴシック"/>
            </a:endParaRPr>
          </a:p>
        </p:txBody>
      </p:sp>
    </p:spTree>
    <p:extLst>
      <p:ext uri="{BB962C8B-B14F-4D97-AF65-F5344CB8AC3E}">
        <p14:creationId xmlns:p14="http://schemas.microsoft.com/office/powerpoint/2010/main" val="205330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EC167F-3528-609D-7ED4-F9A186E4B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61" y="445086"/>
            <a:ext cx="11310730" cy="596782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04299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7872773-1E76-2296-E776-266108AE2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43" y="407504"/>
            <a:ext cx="11350487" cy="602311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34511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0748731-D9DC-470D-A899-1A068C03A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60" y="457201"/>
            <a:ext cx="11300792" cy="600323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4042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B3B55F9-F9C8-963E-DC3F-A2B0AC836142}"/>
              </a:ext>
            </a:extLst>
          </p:cNvPr>
          <p:cNvSpPr/>
          <p:nvPr/>
        </p:nvSpPr>
        <p:spPr>
          <a:xfrm>
            <a:off x="1003852" y="834886"/>
            <a:ext cx="9988825" cy="5665305"/>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34408608-0ABC-AA66-DAE4-43AE98ACEE2A}"/>
              </a:ext>
            </a:extLst>
          </p:cNvPr>
          <p:cNvSpPr/>
          <p:nvPr/>
        </p:nvSpPr>
        <p:spPr>
          <a:xfrm>
            <a:off x="1712844" y="1230995"/>
            <a:ext cx="1878496" cy="7851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400" dirty="0"/>
              <a:t>タイトル</a:t>
            </a:r>
          </a:p>
        </p:txBody>
      </p:sp>
      <p:sp>
        <p:nvSpPr>
          <p:cNvPr id="7" name="テキスト ボックス 6">
            <a:extLst>
              <a:ext uri="{FF2B5EF4-FFF2-40B4-BE49-F238E27FC236}">
                <a16:creationId xmlns:a16="http://schemas.microsoft.com/office/drawing/2014/main" id="{317BBABC-2D86-8F26-5C4C-E307C7D6817F}"/>
              </a:ext>
            </a:extLst>
          </p:cNvPr>
          <p:cNvSpPr txBox="1"/>
          <p:nvPr/>
        </p:nvSpPr>
        <p:spPr>
          <a:xfrm>
            <a:off x="824948" y="188843"/>
            <a:ext cx="225618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スライド構成</a:t>
            </a:r>
          </a:p>
        </p:txBody>
      </p:sp>
      <p:sp>
        <p:nvSpPr>
          <p:cNvPr id="8" name="四角形: 角を丸くする 7">
            <a:extLst>
              <a:ext uri="{FF2B5EF4-FFF2-40B4-BE49-F238E27FC236}">
                <a16:creationId xmlns:a16="http://schemas.microsoft.com/office/drawing/2014/main" id="{5B63233E-5FD2-5C97-2A7A-10662E8D9603}"/>
              </a:ext>
            </a:extLst>
          </p:cNvPr>
          <p:cNvSpPr/>
          <p:nvPr/>
        </p:nvSpPr>
        <p:spPr>
          <a:xfrm>
            <a:off x="1608484" y="2213489"/>
            <a:ext cx="3965712" cy="40282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3200" dirty="0"/>
              <a:t>文字で説明</a:t>
            </a:r>
            <a:endParaRPr kumimoji="1" lang="en-US" altLang="ja-JP" sz="3200" dirty="0"/>
          </a:p>
          <a:p>
            <a:pPr algn="ctr"/>
            <a:r>
              <a:rPr lang="ja-JP" altLang="en-US" sz="2400" dirty="0"/>
              <a:t>（言語的学習者）</a:t>
            </a:r>
            <a:endParaRPr kumimoji="1" lang="ja-JP" altLang="en-US" sz="2400" dirty="0"/>
          </a:p>
        </p:txBody>
      </p:sp>
      <p:sp>
        <p:nvSpPr>
          <p:cNvPr id="9" name="四角形: 角を丸くする 8">
            <a:extLst>
              <a:ext uri="{FF2B5EF4-FFF2-40B4-BE49-F238E27FC236}">
                <a16:creationId xmlns:a16="http://schemas.microsoft.com/office/drawing/2014/main" id="{4106D54D-EB21-6B81-1AD7-2E4743D080B5}"/>
              </a:ext>
            </a:extLst>
          </p:cNvPr>
          <p:cNvSpPr/>
          <p:nvPr/>
        </p:nvSpPr>
        <p:spPr>
          <a:xfrm>
            <a:off x="6761921" y="1341783"/>
            <a:ext cx="3637721" cy="48999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図表を配置</a:t>
            </a:r>
            <a:endParaRPr kumimoji="1" lang="en-US" altLang="ja-JP" sz="2800" dirty="0"/>
          </a:p>
          <a:p>
            <a:pPr algn="ctr"/>
            <a:r>
              <a:rPr lang="ja-JP" altLang="en-US" sz="2800" dirty="0"/>
              <a:t>（視覚的学習者）</a:t>
            </a:r>
            <a:endParaRPr kumimoji="1" lang="ja-JP" altLang="en-US" sz="2800" dirty="0"/>
          </a:p>
        </p:txBody>
      </p:sp>
    </p:spTree>
    <p:extLst>
      <p:ext uri="{BB962C8B-B14F-4D97-AF65-F5344CB8AC3E}">
        <p14:creationId xmlns:p14="http://schemas.microsoft.com/office/powerpoint/2010/main" val="227924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624078" y="464408"/>
            <a:ext cx="3554222" cy="523220"/>
          </a:xfrm>
          <a:prstGeom prst="rect">
            <a:avLst/>
          </a:prstGeom>
          <a:noFill/>
        </p:spPr>
        <p:txBody>
          <a:bodyPr wrap="square" lIns="91440" tIns="45720" rIns="91440" bIns="45720" rtlCol="0" anchor="t">
            <a:spAutoFit/>
          </a:bodyPr>
          <a:lstStyle/>
          <a:p>
            <a:r>
              <a:rPr kumimoji="1" lang="ja-JP" altLang="en-US" sz="2800" dirty="0">
                <a:latin typeface="ＭＳ Ｐゴシック"/>
                <a:ea typeface="ＭＳ Ｐゴシック"/>
              </a:rPr>
              <a:t>方法　</a:t>
            </a:r>
            <a:r>
              <a:rPr kumimoji="1" lang="en-US" altLang="ja-JP" sz="2800" dirty="0">
                <a:latin typeface="ＭＳ Ｐゴシック"/>
                <a:ea typeface="ＭＳ Ｐゴシック"/>
              </a:rPr>
              <a:t>〈</a:t>
            </a:r>
            <a:r>
              <a:rPr kumimoji="1" lang="ja-JP" altLang="en-US" sz="2800" dirty="0">
                <a:latin typeface="ＭＳ Ｐゴシック"/>
                <a:ea typeface="ＭＳ Ｐゴシック"/>
              </a:rPr>
              <a:t>生理指標</a:t>
            </a:r>
            <a:r>
              <a:rPr kumimoji="1" lang="en-US" altLang="ja-JP" sz="2800" dirty="0">
                <a:latin typeface="ＭＳ Ｐゴシック"/>
                <a:ea typeface="ＭＳ Ｐゴシック"/>
              </a:rPr>
              <a:t>〉</a:t>
            </a:r>
            <a:endParaRPr kumimoji="1" lang="ja-JP" altLang="en-US" sz="2800" dirty="0">
              <a:latin typeface="ＭＳ Ｐゴシック"/>
              <a:ea typeface="ＭＳ Ｐゴシック"/>
            </a:endParaRPr>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804334" y="1637632"/>
            <a:ext cx="2743200" cy="523220"/>
          </a:xfrm>
          <a:prstGeom prst="rect">
            <a:avLst/>
          </a:prstGeom>
          <a:noFill/>
        </p:spPr>
        <p:txBody>
          <a:bodyPr wrap="square" rtlCol="0">
            <a:spAutoFit/>
          </a:bodyPr>
          <a:lstStyle/>
          <a:p>
            <a:r>
              <a:rPr lang="ja-JP" altLang="en-US" sz="2800" b="1" dirty="0">
                <a:latin typeface="ＭＳ Ｐゴシック" panose="020B0600070205080204" pitchFamily="50" charset="-128"/>
                <a:ea typeface="ＭＳ Ｐゴシック" panose="020B0600070205080204" pitchFamily="50" charset="-128"/>
              </a:rPr>
              <a:t>視線計測</a:t>
            </a:r>
            <a:endParaRPr lang="en-US" altLang="ja-JP" sz="2800" b="1" dirty="0">
              <a:latin typeface="ＭＳ Ｐゴシック" panose="020B0600070205080204" pitchFamily="50" charset="-128"/>
              <a:ea typeface="ＭＳ Ｐゴシック" panose="020B0600070205080204" pitchFamily="50" charset="-128"/>
            </a:endParaRPr>
          </a:p>
        </p:txBody>
      </p:sp>
      <p:pic>
        <p:nvPicPr>
          <p:cNvPr id="8" name="図 8" descr="屋内, 座る, 部屋, テーブル が含まれている画像&#10;&#10;説明は自動で生成されたものです">
            <a:extLst>
              <a:ext uri="{FF2B5EF4-FFF2-40B4-BE49-F238E27FC236}">
                <a16:creationId xmlns:a16="http://schemas.microsoft.com/office/drawing/2014/main" id="{453271E5-88C5-627C-C8E2-F7FCC43CD7EF}"/>
              </a:ext>
            </a:extLst>
          </p:cNvPr>
          <p:cNvPicPr>
            <a:picLocks noChangeAspect="1"/>
          </p:cNvPicPr>
          <p:nvPr/>
        </p:nvPicPr>
        <p:blipFill>
          <a:blip r:embed="rId3"/>
          <a:stretch>
            <a:fillRect/>
          </a:stretch>
        </p:blipFill>
        <p:spPr>
          <a:xfrm>
            <a:off x="804334" y="2577320"/>
            <a:ext cx="4360332" cy="2921964"/>
          </a:xfrm>
          <a:prstGeom prst="rect">
            <a:avLst/>
          </a:prstGeom>
          <a:ln>
            <a:noFill/>
          </a:ln>
          <a:effectLst>
            <a:outerShdw blurRad="190500" algn="tl" rotWithShape="0">
              <a:srgbClr val="000000">
                <a:alpha val="70000"/>
              </a:srgbClr>
            </a:outerShdw>
          </a:effectLst>
        </p:spPr>
      </p:pic>
      <p:pic>
        <p:nvPicPr>
          <p:cNvPr id="5" name="図 4">
            <a:extLst>
              <a:ext uri="{FF2B5EF4-FFF2-40B4-BE49-F238E27FC236}">
                <a16:creationId xmlns:a16="http://schemas.microsoft.com/office/drawing/2014/main" id="{22CC8DC5-31E4-40CB-9B44-83F297D39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095" y="2577320"/>
            <a:ext cx="4775037" cy="2921964"/>
          </a:xfrm>
          <a:prstGeom prst="rect">
            <a:avLst/>
          </a:prstGeom>
          <a:ln>
            <a:noFill/>
          </a:ln>
          <a:effectLst>
            <a:outerShdw blurRad="190500" algn="tl" rotWithShape="0">
              <a:srgbClr val="000000">
                <a:alpha val="70000"/>
              </a:srgbClr>
            </a:outerShdw>
          </a:effectLst>
        </p:spPr>
      </p:pic>
      <p:sp>
        <p:nvSpPr>
          <p:cNvPr id="2" name="矢印: 右 1">
            <a:extLst>
              <a:ext uri="{FF2B5EF4-FFF2-40B4-BE49-F238E27FC236}">
                <a16:creationId xmlns:a16="http://schemas.microsoft.com/office/drawing/2014/main" id="{344055F2-F167-4CE4-9786-3C5BC5E5248D}"/>
              </a:ext>
            </a:extLst>
          </p:cNvPr>
          <p:cNvSpPr/>
          <p:nvPr/>
        </p:nvSpPr>
        <p:spPr>
          <a:xfrm>
            <a:off x="5638799" y="3733801"/>
            <a:ext cx="846667" cy="838200"/>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0ECA9958-E6D2-4553-A3BB-90C8DB231D5B}"/>
              </a:ext>
            </a:extLst>
          </p:cNvPr>
          <p:cNvSpPr/>
          <p:nvPr/>
        </p:nvSpPr>
        <p:spPr>
          <a:xfrm rot="20720939">
            <a:off x="7649291" y="3237085"/>
            <a:ext cx="1919219" cy="96062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715EA290-0C5F-467D-B51B-E8091DF5E866}"/>
              </a:ext>
            </a:extLst>
          </p:cNvPr>
          <p:cNvSpPr/>
          <p:nvPr/>
        </p:nvSpPr>
        <p:spPr>
          <a:xfrm rot="20720939">
            <a:off x="10026652" y="4786957"/>
            <a:ext cx="1230224" cy="64354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FD3D345-F130-4B7B-AD68-56A4F1D6E578}"/>
              </a:ext>
            </a:extLst>
          </p:cNvPr>
          <p:cNvSpPr txBox="1"/>
          <p:nvPr/>
        </p:nvSpPr>
        <p:spPr>
          <a:xfrm>
            <a:off x="1819948" y="5641772"/>
            <a:ext cx="2124192" cy="523220"/>
          </a:xfrm>
          <a:prstGeom prst="rect">
            <a:avLst/>
          </a:prstGeom>
          <a:noFill/>
        </p:spPr>
        <p:txBody>
          <a:bodyPr wrap="square" lIns="91440" tIns="45720" rIns="91440" bIns="45720" rtlCol="0" anchor="t">
            <a:spAutoFit/>
          </a:bodyPr>
          <a:lstStyle/>
          <a:p>
            <a:pPr algn="ctr"/>
            <a:r>
              <a:rPr lang="ja-JP" altLang="en-US" sz="2800" i="1" dirty="0">
                <a:latin typeface="ＭＳ Ｐゴシック"/>
                <a:ea typeface="ＭＳ Ｐゴシック"/>
              </a:rPr>
              <a:t>イメージ</a:t>
            </a:r>
            <a:endParaRPr lang="en-US" altLang="ja-JP" sz="2800" i="1" dirty="0">
              <a:latin typeface="ＭＳ Ｐゴシック"/>
              <a:ea typeface="ＭＳ Ｐゴシック"/>
            </a:endParaRPr>
          </a:p>
        </p:txBody>
      </p:sp>
      <p:sp>
        <p:nvSpPr>
          <p:cNvPr id="12" name="テキスト ボックス 11">
            <a:extLst>
              <a:ext uri="{FF2B5EF4-FFF2-40B4-BE49-F238E27FC236}">
                <a16:creationId xmlns:a16="http://schemas.microsoft.com/office/drawing/2014/main" id="{0CFA80F0-42BF-4C81-A14F-F6E88D412037}"/>
              </a:ext>
            </a:extLst>
          </p:cNvPr>
          <p:cNvSpPr txBox="1"/>
          <p:nvPr/>
        </p:nvSpPr>
        <p:spPr>
          <a:xfrm>
            <a:off x="7964490" y="5641772"/>
            <a:ext cx="2342246" cy="523220"/>
          </a:xfrm>
          <a:prstGeom prst="rect">
            <a:avLst/>
          </a:prstGeom>
          <a:noFill/>
        </p:spPr>
        <p:txBody>
          <a:bodyPr wrap="square" lIns="91440" tIns="45720" rIns="91440" bIns="45720" rtlCol="0" anchor="t">
            <a:spAutoFit/>
          </a:bodyPr>
          <a:lstStyle/>
          <a:p>
            <a:pPr algn="ctr"/>
            <a:r>
              <a:rPr lang="ja-JP" altLang="en-US" sz="2800" i="1" dirty="0">
                <a:latin typeface="ＭＳ Ｐゴシック"/>
                <a:ea typeface="ＭＳ Ｐゴシック"/>
              </a:rPr>
              <a:t>赤点が視線</a:t>
            </a:r>
            <a:endParaRPr lang="en-US" altLang="ja-JP" sz="2800" i="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0159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6A17B7B3-5497-70C1-C711-263F9C3B0579}"/>
              </a:ext>
            </a:extLst>
          </p:cNvPr>
          <p:cNvSpPr txBox="1"/>
          <p:nvPr/>
        </p:nvSpPr>
        <p:spPr>
          <a:xfrm>
            <a:off x="648929" y="612338"/>
            <a:ext cx="6188190" cy="530667"/>
          </a:xfrm>
          <a:prstGeom prst="rect">
            <a:avLst/>
          </a:prstGeom>
        </p:spPr>
        <p:txBody>
          <a:bodyPr vert="horz" lIns="91440" tIns="45720" rIns="91440" bIns="45720" rtlCol="0" anchor="t">
            <a:normAutofit/>
          </a:bodyPr>
          <a:lstStyle/>
          <a:p>
            <a:pPr>
              <a:spcBef>
                <a:spcPct val="0"/>
              </a:spcBef>
              <a:spcAft>
                <a:spcPts val="600"/>
              </a:spcAft>
            </a:pPr>
            <a:r>
              <a:rPr kumimoji="1" lang="ja-JP" altLang="en-US" sz="2500" dirty="0">
                <a:latin typeface="ＭＳ Ｐゴシック" panose="020B0600070205080204" pitchFamily="50" charset="-128"/>
                <a:ea typeface="ＭＳ Ｐゴシック" panose="020B0600070205080204" pitchFamily="50" charset="-128"/>
                <a:cs typeface="+mj-cs"/>
              </a:rPr>
              <a:t>キャリブレーションの様子（計測精度）</a:t>
            </a:r>
            <a:endParaRPr lang="ja-JP" altLang="en-US" sz="2500" dirty="0">
              <a:latin typeface="ＭＳ Ｐゴシック" panose="020B0600070205080204" pitchFamily="50" charset="-128"/>
              <a:ea typeface="ＭＳ Ｐゴシック" panose="020B0600070205080204" pitchFamily="50" charset="-128"/>
              <a:cs typeface="+mj-cs"/>
            </a:endParaRPr>
          </a:p>
        </p:txBody>
      </p:sp>
      <p:pic>
        <p:nvPicPr>
          <p:cNvPr id="2" name="図 2" descr="ノートパソコンで作業をしている人&#10;&#10;説明は自動で生成されたものです">
            <a:extLst>
              <a:ext uri="{FF2B5EF4-FFF2-40B4-BE49-F238E27FC236}">
                <a16:creationId xmlns:a16="http://schemas.microsoft.com/office/drawing/2014/main" id="{092845EE-0F86-F5FA-4AD5-E49144918468}"/>
              </a:ext>
            </a:extLst>
          </p:cNvPr>
          <p:cNvPicPr>
            <a:picLocks noChangeAspect="1"/>
          </p:cNvPicPr>
          <p:nvPr/>
        </p:nvPicPr>
        <p:blipFill rotWithShape="1">
          <a:blip r:embed="rId3"/>
          <a:srcRect t="9960" r="2" b="8302"/>
          <a:stretch/>
        </p:blipFill>
        <p:spPr>
          <a:xfrm>
            <a:off x="7220078" y="10"/>
            <a:ext cx="4971922" cy="2285990"/>
          </a:xfrm>
          <a:custGeom>
            <a:avLst/>
            <a:gdLst/>
            <a:ahLst/>
            <a:cxnLst/>
            <a:rect l="l" t="t" r="r" b="b"/>
            <a:pathLst>
              <a:path w="4971922" h="2286000">
                <a:moveTo>
                  <a:pt x="0" y="0"/>
                </a:moveTo>
                <a:lnTo>
                  <a:pt x="1343538" y="0"/>
                </a:lnTo>
                <a:lnTo>
                  <a:pt x="1343538" y="1"/>
                </a:lnTo>
                <a:lnTo>
                  <a:pt x="4971922" y="1"/>
                </a:lnTo>
                <a:lnTo>
                  <a:pt x="4971922" y="2286000"/>
                </a:lnTo>
                <a:lnTo>
                  <a:pt x="232518" y="2286000"/>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4" name="図 4" descr="ノートパソコンを使っている子供&#10;&#10;説明は自動で生成されたものです">
            <a:extLst>
              <a:ext uri="{FF2B5EF4-FFF2-40B4-BE49-F238E27FC236}">
                <a16:creationId xmlns:a16="http://schemas.microsoft.com/office/drawing/2014/main" id="{622D7F60-59E5-9057-0EB0-8EC3DC1FAEFB}"/>
              </a:ext>
            </a:extLst>
          </p:cNvPr>
          <p:cNvPicPr>
            <a:picLocks noChangeAspect="1"/>
          </p:cNvPicPr>
          <p:nvPr/>
        </p:nvPicPr>
        <p:blipFill rotWithShape="1">
          <a:blip r:embed="rId4"/>
          <a:srcRect t="11825" r="-2" b="2704"/>
          <a:stretch/>
        </p:blipFill>
        <p:spPr>
          <a:xfrm>
            <a:off x="7437114" y="2286000"/>
            <a:ext cx="4754886" cy="2286000"/>
          </a:xfrm>
          <a:custGeom>
            <a:avLst/>
            <a:gdLst/>
            <a:ahLst/>
            <a:cxnLst/>
            <a:rect l="l" t="t" r="r" b="b"/>
            <a:pathLst>
              <a:path w="4754886" h="2286000">
                <a:moveTo>
                  <a:pt x="15482" y="0"/>
                </a:moveTo>
                <a:lnTo>
                  <a:pt x="4754886" y="0"/>
                </a:lnTo>
                <a:lnTo>
                  <a:pt x="4754886" y="2286000"/>
                </a:lnTo>
                <a:lnTo>
                  <a:pt x="0" y="2286000"/>
                </a:lnTo>
                <a:lnTo>
                  <a:pt x="8036" y="2135352"/>
                </a:lnTo>
                <a:lnTo>
                  <a:pt x="12742" y="2007793"/>
                </a:lnTo>
                <a:lnTo>
                  <a:pt x="17953" y="1877492"/>
                </a:lnTo>
                <a:lnTo>
                  <a:pt x="22827" y="1745133"/>
                </a:lnTo>
                <a:lnTo>
                  <a:pt x="26021" y="1612087"/>
                </a:lnTo>
                <a:lnTo>
                  <a:pt x="28879" y="1476299"/>
                </a:lnTo>
                <a:lnTo>
                  <a:pt x="31904" y="1339139"/>
                </a:lnTo>
                <a:lnTo>
                  <a:pt x="33921" y="1199236"/>
                </a:lnTo>
                <a:lnTo>
                  <a:pt x="33921" y="1057961"/>
                </a:lnTo>
                <a:lnTo>
                  <a:pt x="34930" y="915315"/>
                </a:lnTo>
                <a:lnTo>
                  <a:pt x="33921" y="771297"/>
                </a:lnTo>
                <a:lnTo>
                  <a:pt x="31904" y="625221"/>
                </a:lnTo>
                <a:lnTo>
                  <a:pt x="30055" y="479146"/>
                </a:lnTo>
                <a:lnTo>
                  <a:pt x="26021" y="331013"/>
                </a:lnTo>
                <a:lnTo>
                  <a:pt x="21819" y="181509"/>
                </a:lnTo>
                <a:lnTo>
                  <a:pt x="16944" y="32004"/>
                </a:lnTo>
                <a:close/>
              </a:path>
            </a:pathLst>
          </a:custGeom>
        </p:spPr>
      </p:pic>
      <p:pic>
        <p:nvPicPr>
          <p:cNvPr id="18" name="図 17">
            <a:extLst>
              <a:ext uri="{FF2B5EF4-FFF2-40B4-BE49-F238E27FC236}">
                <a16:creationId xmlns:a16="http://schemas.microsoft.com/office/drawing/2014/main" id="{12AD21E4-1DBC-4C6B-BC17-A263C9C3B5E0}"/>
              </a:ext>
            </a:extLst>
          </p:cNvPr>
          <p:cNvPicPr>
            <a:picLocks noChangeAspect="1"/>
          </p:cNvPicPr>
          <p:nvPr/>
        </p:nvPicPr>
        <p:blipFill rotWithShape="1">
          <a:blip r:embed="rId5">
            <a:extLst>
              <a:ext uri="{28A0092B-C50C-407E-A947-70E740481C1C}">
                <a14:useLocalDpi xmlns:a14="http://schemas.microsoft.com/office/drawing/2010/main" val="0"/>
              </a:ext>
            </a:extLst>
          </a:blip>
          <a:srcRect t="13382" r="2" b="4900"/>
          <a:stretch/>
        </p:blipFill>
        <p:spPr>
          <a:xfrm>
            <a:off x="7218902" y="4572000"/>
            <a:ext cx="4973099" cy="2286000"/>
          </a:xfrm>
          <a:custGeom>
            <a:avLst/>
            <a:gdLst/>
            <a:ahLst/>
            <a:cxnLst/>
            <a:rect l="l" t="t" r="r" b="b"/>
            <a:pathLst>
              <a:path w="4973099" h="2286000">
                <a:moveTo>
                  <a:pt x="218212" y="0"/>
                </a:moveTo>
                <a:lnTo>
                  <a:pt x="4973099" y="0"/>
                </a:lnTo>
                <a:lnTo>
                  <a:pt x="4973099" y="2286000"/>
                </a:lnTo>
                <a:lnTo>
                  <a:pt x="897889" y="2286000"/>
                </a:lnTo>
                <a:lnTo>
                  <a:pt x="0" y="2286000"/>
                </a:lnTo>
                <a:lnTo>
                  <a:pt x="5883" y="2245538"/>
                </a:lnTo>
                <a:lnTo>
                  <a:pt x="23197" y="2126894"/>
                </a:lnTo>
                <a:lnTo>
                  <a:pt x="35299" y="2040483"/>
                </a:lnTo>
                <a:lnTo>
                  <a:pt x="48074" y="1937613"/>
                </a:lnTo>
                <a:lnTo>
                  <a:pt x="63370" y="1815541"/>
                </a:lnTo>
                <a:lnTo>
                  <a:pt x="79507" y="1680438"/>
                </a:lnTo>
                <a:lnTo>
                  <a:pt x="96484" y="1528191"/>
                </a:lnTo>
                <a:lnTo>
                  <a:pt x="114469" y="1362227"/>
                </a:lnTo>
                <a:lnTo>
                  <a:pt x="132455" y="1181862"/>
                </a:lnTo>
                <a:lnTo>
                  <a:pt x="150776" y="989838"/>
                </a:lnTo>
                <a:lnTo>
                  <a:pt x="167753" y="782726"/>
                </a:lnTo>
                <a:lnTo>
                  <a:pt x="184058" y="566013"/>
                </a:lnTo>
                <a:lnTo>
                  <a:pt x="198850" y="336956"/>
                </a:lnTo>
                <a:lnTo>
                  <a:pt x="212969" y="98298"/>
                </a:lnTo>
                <a:close/>
              </a:path>
            </a:pathLst>
          </a:custGeom>
        </p:spPr>
      </p:pic>
      <p:sp>
        <p:nvSpPr>
          <p:cNvPr id="5" name="テキスト ボックス 4">
            <a:extLst>
              <a:ext uri="{FF2B5EF4-FFF2-40B4-BE49-F238E27FC236}">
                <a16:creationId xmlns:a16="http://schemas.microsoft.com/office/drawing/2014/main" id="{935BC9C2-9466-F831-3719-823B051453EB}"/>
              </a:ext>
            </a:extLst>
          </p:cNvPr>
          <p:cNvSpPr txBox="1"/>
          <p:nvPr/>
        </p:nvSpPr>
        <p:spPr>
          <a:xfrm>
            <a:off x="834531" y="1383263"/>
            <a:ext cx="829073" cy="477054"/>
          </a:xfrm>
          <a:prstGeom prst="rect">
            <a:avLst/>
          </a:prstGeom>
          <a:noFill/>
        </p:spPr>
        <p:txBody>
          <a:bodyPr wrap="none" rtlCol="0">
            <a:spAutoFit/>
          </a:bodyPr>
          <a:lstStyle/>
          <a:p>
            <a:r>
              <a:rPr kumimoji="1" lang="ja-JP" altLang="en-US" sz="2500" b="1" dirty="0">
                <a:latin typeface="ＭＳ Ｐゴシック" panose="020B0600070205080204" pitchFamily="50" charset="-128"/>
                <a:ea typeface="ＭＳ Ｐゴシック" panose="020B0600070205080204" pitchFamily="50" charset="-128"/>
              </a:rPr>
              <a:t>手順</a:t>
            </a:r>
          </a:p>
        </p:txBody>
      </p:sp>
      <p:sp>
        <p:nvSpPr>
          <p:cNvPr id="6" name="テキスト ボックス 5">
            <a:extLst>
              <a:ext uri="{FF2B5EF4-FFF2-40B4-BE49-F238E27FC236}">
                <a16:creationId xmlns:a16="http://schemas.microsoft.com/office/drawing/2014/main" id="{9A92D47A-D5DD-755B-23D5-266DEA586EA2}"/>
              </a:ext>
            </a:extLst>
          </p:cNvPr>
          <p:cNvSpPr txBox="1"/>
          <p:nvPr/>
        </p:nvSpPr>
        <p:spPr>
          <a:xfrm>
            <a:off x="943636" y="1906483"/>
            <a:ext cx="4971922" cy="477054"/>
          </a:xfrm>
          <a:prstGeom prst="rect">
            <a:avLst/>
          </a:prstGeom>
          <a:noFill/>
        </p:spPr>
        <p:txBody>
          <a:bodyPr wrap="square" rtlCol="0">
            <a:spAutoFit/>
          </a:bodyPr>
          <a:lstStyle/>
          <a:p>
            <a:r>
              <a:rPr lang="en-US" altLang="ja-JP" sz="2500" dirty="0">
                <a:latin typeface="ＭＳ Ｐゴシック" panose="020B0600070205080204" pitchFamily="50" charset="-128"/>
                <a:ea typeface="ＭＳ Ｐゴシック" panose="020B0600070205080204" pitchFamily="50" charset="-128"/>
              </a:rPr>
              <a:t>1.</a:t>
            </a:r>
            <a:r>
              <a:rPr lang="ja-JP" altLang="en-US" sz="2500" dirty="0">
                <a:latin typeface="ＭＳ Ｐゴシック" panose="020B0600070205080204" pitchFamily="50" charset="-128"/>
                <a:ea typeface="ＭＳ Ｐゴシック" panose="020B0600070205080204" pitchFamily="50" charset="-128"/>
              </a:rPr>
              <a:t> アイカメラに目が映る位置に調節</a:t>
            </a:r>
            <a:endParaRPr lang="en-US" altLang="ja-JP" sz="25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8C24FE2E-A30A-E4B4-9CF4-25D665BAAEC2}"/>
              </a:ext>
            </a:extLst>
          </p:cNvPr>
          <p:cNvSpPr txBox="1"/>
          <p:nvPr/>
        </p:nvSpPr>
        <p:spPr>
          <a:xfrm>
            <a:off x="943636" y="2618596"/>
            <a:ext cx="4692310" cy="477054"/>
          </a:xfrm>
          <a:prstGeom prst="rect">
            <a:avLst/>
          </a:prstGeom>
          <a:noFill/>
        </p:spPr>
        <p:txBody>
          <a:bodyPr wrap="square" rtlCol="0">
            <a:spAutoFit/>
          </a:bodyPr>
          <a:lstStyle/>
          <a:p>
            <a:r>
              <a:rPr kumimoji="1" lang="en-US" altLang="ja-JP" sz="2500" dirty="0">
                <a:latin typeface="ＭＳ Ｐゴシック" panose="020B0600070205080204" pitchFamily="50" charset="-128"/>
                <a:ea typeface="ＭＳ Ｐゴシック" panose="020B0600070205080204" pitchFamily="50" charset="-128"/>
              </a:rPr>
              <a:t>2. </a:t>
            </a:r>
            <a:r>
              <a:rPr kumimoji="1" lang="ja-JP" altLang="en-US" sz="2500" dirty="0">
                <a:latin typeface="ＭＳ Ｐゴシック" panose="020B0600070205080204" pitchFamily="50" charset="-128"/>
                <a:ea typeface="ＭＳ Ｐゴシック" panose="020B0600070205080204" pitchFamily="50" charset="-128"/>
              </a:rPr>
              <a:t>画面に表示される点を目で追う</a:t>
            </a:r>
            <a:endParaRPr kumimoji="1" lang="en-US" altLang="ja-JP" sz="25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91DA8A7-E6E9-7BE4-A916-AABD45DF3377}"/>
              </a:ext>
            </a:extLst>
          </p:cNvPr>
          <p:cNvSpPr txBox="1"/>
          <p:nvPr/>
        </p:nvSpPr>
        <p:spPr>
          <a:xfrm>
            <a:off x="943636" y="3330709"/>
            <a:ext cx="5703744" cy="477054"/>
          </a:xfrm>
          <a:prstGeom prst="rect">
            <a:avLst/>
          </a:prstGeom>
          <a:noFill/>
        </p:spPr>
        <p:txBody>
          <a:bodyPr wrap="square" rtlCol="0">
            <a:spAutoFit/>
          </a:bodyPr>
          <a:lstStyle/>
          <a:p>
            <a:r>
              <a:rPr lang="en-US" altLang="ja-JP" sz="2500" dirty="0">
                <a:latin typeface="ＭＳ Ｐゴシック" panose="020B0600070205080204" pitchFamily="50" charset="-128"/>
                <a:ea typeface="ＭＳ Ｐゴシック" panose="020B0600070205080204" pitchFamily="50" charset="-128"/>
              </a:rPr>
              <a:t>3. </a:t>
            </a:r>
            <a:r>
              <a:rPr lang="ja-JP" altLang="en-US" sz="2500" dirty="0">
                <a:latin typeface="ＭＳ Ｐゴシック" panose="020B0600070205080204" pitchFamily="50" charset="-128"/>
                <a:ea typeface="ＭＳ Ｐゴシック" panose="020B0600070205080204" pitchFamily="50" charset="-128"/>
              </a:rPr>
              <a:t>計測精度が☆</a:t>
            </a:r>
            <a:r>
              <a:rPr lang="en-US" altLang="ja-JP" sz="2500" dirty="0">
                <a:latin typeface="ＭＳ Ｐゴシック" panose="020B0600070205080204" pitchFamily="50" charset="-128"/>
                <a:ea typeface="ＭＳ Ｐゴシック" panose="020B0600070205080204" pitchFamily="50" charset="-128"/>
              </a:rPr>
              <a:t>3/5</a:t>
            </a:r>
            <a:r>
              <a:rPr lang="ja-JP" altLang="en-US" sz="2500" dirty="0">
                <a:latin typeface="ＭＳ Ｐゴシック" panose="020B0600070205080204" pitchFamily="50" charset="-128"/>
                <a:ea typeface="ＭＳ Ｐゴシック" panose="020B0600070205080204" pitchFamily="50" charset="-128"/>
              </a:rPr>
              <a:t>以上になれば終了</a:t>
            </a:r>
            <a:endParaRPr kumimoji="1" lang="en-US" altLang="ja-JP" sz="25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C00FE45A-D7D7-AA78-9921-8747653C80AB}"/>
              </a:ext>
            </a:extLst>
          </p:cNvPr>
          <p:cNvSpPr txBox="1"/>
          <p:nvPr/>
        </p:nvSpPr>
        <p:spPr>
          <a:xfrm>
            <a:off x="1437705" y="3858375"/>
            <a:ext cx="3663182" cy="477054"/>
          </a:xfrm>
          <a:prstGeom prst="rect">
            <a:avLst/>
          </a:prstGeom>
          <a:noFill/>
        </p:spPr>
        <p:txBody>
          <a:bodyPr wrap="none" rtlCol="0">
            <a:spAutoFit/>
          </a:bodyPr>
          <a:lstStyle/>
          <a:p>
            <a:r>
              <a:rPr lang="ja-JP" altLang="en-US" sz="2500" dirty="0">
                <a:latin typeface="ＭＳ Ｐゴシック" panose="020B0600070205080204" pitchFamily="50" charset="-128"/>
                <a:ea typeface="ＭＳ Ｐゴシック" panose="020B0600070205080204" pitchFamily="50" charset="-128"/>
              </a:rPr>
              <a:t>＊</a:t>
            </a:r>
            <a:r>
              <a:rPr lang="en-US" altLang="ja-JP" sz="2500" dirty="0">
                <a:latin typeface="ＭＳ Ｐゴシック" panose="020B0600070205080204" pitchFamily="50" charset="-128"/>
                <a:ea typeface="ＭＳ Ｐゴシック" panose="020B0600070205080204" pitchFamily="50" charset="-128"/>
              </a:rPr>
              <a:t>3</a:t>
            </a:r>
            <a:r>
              <a:rPr lang="ja-JP" altLang="en-US" sz="2500" dirty="0">
                <a:latin typeface="ＭＳ Ｐゴシック" panose="020B0600070205080204" pitchFamily="50" charset="-128"/>
                <a:ea typeface="ＭＳ Ｐゴシック" panose="020B0600070205080204" pitchFamily="50" charset="-128"/>
              </a:rPr>
              <a:t>未満であればやり直し</a:t>
            </a:r>
            <a:endParaRPr kumimoji="1" lang="en-US" altLang="ja-JP" sz="25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3184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594445" y="391028"/>
            <a:ext cx="4138422" cy="477054"/>
          </a:xfrm>
          <a:prstGeom prst="rect">
            <a:avLst/>
          </a:prstGeom>
          <a:noFill/>
        </p:spPr>
        <p:txBody>
          <a:bodyPr wrap="square" lIns="91440" tIns="45720" rIns="91440" bIns="45720" rtlCol="0" anchor="t">
            <a:spAutoFit/>
          </a:bodyPr>
          <a:lstStyle/>
          <a:p>
            <a:r>
              <a:rPr kumimoji="1" lang="ja-JP" altLang="en-US" sz="2500" dirty="0">
                <a:latin typeface="ＭＳ Ｐゴシック"/>
                <a:ea typeface="ＭＳ Ｐゴシック"/>
              </a:rPr>
              <a:t>方法　</a:t>
            </a:r>
            <a:r>
              <a:rPr kumimoji="1" lang="en-US" altLang="ja-JP" sz="2500" dirty="0">
                <a:latin typeface="ＭＳ Ｐゴシック"/>
                <a:ea typeface="ＭＳ Ｐゴシック"/>
              </a:rPr>
              <a:t>〈</a:t>
            </a:r>
            <a:r>
              <a:rPr kumimoji="1" lang="ja-JP" altLang="en-US" sz="2500" dirty="0">
                <a:latin typeface="ＭＳ Ｐゴシック"/>
                <a:ea typeface="ＭＳ Ｐゴシック"/>
              </a:rPr>
              <a:t>心理指標</a:t>
            </a:r>
            <a:r>
              <a:rPr kumimoji="1" lang="en-US" altLang="ja-JP" sz="2500" dirty="0">
                <a:latin typeface="ＭＳ Ｐゴシック"/>
                <a:ea typeface="ＭＳ Ｐゴシック"/>
              </a:rPr>
              <a:t>〉</a:t>
            </a:r>
            <a:endParaRPr kumimoji="1" lang="ja-JP" altLang="en-US" sz="2500" dirty="0">
              <a:latin typeface="ＭＳ Ｐゴシック"/>
              <a:ea typeface="ＭＳ Ｐゴシック"/>
            </a:endParaRPr>
          </a:p>
        </p:txBody>
      </p:sp>
      <p:sp>
        <p:nvSpPr>
          <p:cNvPr id="2" name="テキスト ボックス 1">
            <a:extLst>
              <a:ext uri="{FF2B5EF4-FFF2-40B4-BE49-F238E27FC236}">
                <a16:creationId xmlns:a16="http://schemas.microsoft.com/office/drawing/2014/main" id="{9A6442D9-0855-FDC0-F5C3-C23D30F42925}"/>
              </a:ext>
            </a:extLst>
          </p:cNvPr>
          <p:cNvSpPr txBox="1"/>
          <p:nvPr/>
        </p:nvSpPr>
        <p:spPr>
          <a:xfrm>
            <a:off x="1047359" y="1219162"/>
            <a:ext cx="2856821" cy="461665"/>
          </a:xfrm>
          <a:prstGeom prst="rect">
            <a:avLst/>
          </a:prstGeom>
          <a:noFill/>
        </p:spPr>
        <p:txBody>
          <a:bodyPr wrap="square" lIns="91440" tIns="45720" rIns="91440" bIns="45720" rtlCol="0" anchor="t">
            <a:spAutoFit/>
          </a:bodyPr>
          <a:lstStyle/>
          <a:p>
            <a:r>
              <a:rPr kumimoji="1" lang="ja-JP" altLang="en-US" sz="2400" b="1" dirty="0">
                <a:latin typeface="MS PGothic"/>
                <a:ea typeface="MS PGothic"/>
              </a:rPr>
              <a:t>心理指標一覧</a:t>
            </a:r>
            <a:endParaRPr lang="ja-JP" sz="2400" dirty="0"/>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1285537" y="1667362"/>
            <a:ext cx="6575311" cy="830997"/>
          </a:xfrm>
          <a:prstGeom prst="rect">
            <a:avLst/>
          </a:prstGeom>
          <a:noFill/>
        </p:spPr>
        <p:txBody>
          <a:bodyPr wrap="square" lIns="91440" tIns="45720" rIns="91440" bIns="45720" rtlCol="0" anchor="t">
            <a:spAutoFit/>
          </a:bodyPr>
          <a:lstStyle/>
          <a:p>
            <a:r>
              <a:rPr kumimoji="1" lang="en-US" altLang="ja-JP" sz="2400" dirty="0">
                <a:latin typeface="MS PGothic"/>
                <a:ea typeface="MS PGothic"/>
              </a:rPr>
              <a:t>1.</a:t>
            </a:r>
            <a:r>
              <a:rPr kumimoji="1" lang="ja-JP" altLang="en-US" sz="2400" dirty="0">
                <a:latin typeface="MS PGothic"/>
                <a:ea typeface="MS PGothic"/>
              </a:rPr>
              <a:t> 実験前：学習スタイル調査</a:t>
            </a:r>
            <a:endParaRPr kumimoji="1" lang="en-US" altLang="ja-JP" sz="2400" dirty="0">
              <a:latin typeface="MS PGothic"/>
              <a:ea typeface="MS PGothic"/>
            </a:endParaRPr>
          </a:p>
          <a:p>
            <a:r>
              <a:rPr kumimoji="1" lang="en-US" altLang="ja-JP" sz="2400" dirty="0">
                <a:latin typeface="MS PGothic"/>
                <a:ea typeface="MS PGothic"/>
              </a:rPr>
              <a:t>2.</a:t>
            </a:r>
            <a:r>
              <a:rPr kumimoji="1" lang="ja-JP" altLang="en-US" sz="2400" dirty="0">
                <a:latin typeface="MS PGothic"/>
                <a:ea typeface="MS PGothic"/>
              </a:rPr>
              <a:t> </a:t>
            </a:r>
            <a:r>
              <a:rPr lang="ja-JP" altLang="en-US" sz="2400" dirty="0">
                <a:latin typeface="MS PGothic"/>
                <a:ea typeface="MS PGothic"/>
              </a:rPr>
              <a:t>実験後</a:t>
            </a:r>
            <a:r>
              <a:rPr kumimoji="1" lang="ja-JP" altLang="en-US" sz="2400" dirty="0">
                <a:latin typeface="MS PGothic"/>
                <a:ea typeface="MS PGothic"/>
              </a:rPr>
              <a:t>：確認テスト</a:t>
            </a:r>
            <a:r>
              <a:rPr kumimoji="1" lang="en-US" altLang="ja-JP" sz="2400" dirty="0">
                <a:latin typeface="MS PGothic"/>
                <a:ea typeface="MS PGothic"/>
              </a:rPr>
              <a:t>, </a:t>
            </a:r>
            <a:r>
              <a:rPr kumimoji="1" lang="ja-JP" altLang="en-US" sz="2400" dirty="0">
                <a:latin typeface="MS PGothic"/>
                <a:ea typeface="MS PGothic"/>
              </a:rPr>
              <a:t>独自項目</a:t>
            </a:r>
            <a:endParaRPr kumimoji="1" lang="en-US" altLang="ja-JP" sz="2400" dirty="0">
              <a:latin typeface="MS PGothic"/>
              <a:ea typeface="MS PGothic"/>
            </a:endParaRPr>
          </a:p>
        </p:txBody>
      </p:sp>
      <p:sp>
        <p:nvSpPr>
          <p:cNvPr id="8" name="テキスト ボックス 7">
            <a:extLst>
              <a:ext uri="{FF2B5EF4-FFF2-40B4-BE49-F238E27FC236}">
                <a16:creationId xmlns:a16="http://schemas.microsoft.com/office/drawing/2014/main" id="{2C3278F1-46AA-4321-92C8-5897B6B91316}"/>
              </a:ext>
            </a:extLst>
          </p:cNvPr>
          <p:cNvSpPr txBox="1"/>
          <p:nvPr/>
        </p:nvSpPr>
        <p:spPr>
          <a:xfrm>
            <a:off x="1441072" y="2480491"/>
            <a:ext cx="4902942" cy="461665"/>
          </a:xfrm>
          <a:prstGeom prst="rect">
            <a:avLst/>
          </a:prstGeom>
          <a:noFill/>
        </p:spPr>
        <p:txBody>
          <a:bodyPr wrap="square" lIns="91440" tIns="45720" rIns="91440" bIns="45720" rtlCol="0" anchor="t">
            <a:spAutoFit/>
          </a:bodyPr>
          <a:lstStyle/>
          <a:p>
            <a:r>
              <a:rPr lang="ja-JP" altLang="en-US" sz="2400" dirty="0">
                <a:latin typeface="MS PGothic"/>
                <a:ea typeface="MS PGothic"/>
              </a:rPr>
              <a:t>→</a:t>
            </a:r>
            <a:r>
              <a:rPr kumimoji="1" lang="ja-JP" altLang="en-US" sz="2400" dirty="0">
                <a:latin typeface="MS PGothic"/>
                <a:ea typeface="MS PGothic"/>
              </a:rPr>
              <a:t>回答は</a:t>
            </a:r>
            <a:r>
              <a:rPr kumimoji="1" lang="en-US" altLang="ja-JP" sz="2400" dirty="0">
                <a:latin typeface="MS PGothic"/>
                <a:ea typeface="MS PGothic"/>
              </a:rPr>
              <a:t>Microsoft Forms</a:t>
            </a:r>
            <a:r>
              <a:rPr kumimoji="1" lang="ja-JP" altLang="en-US" sz="2400" dirty="0">
                <a:latin typeface="MS PGothic"/>
                <a:ea typeface="MS PGothic"/>
              </a:rPr>
              <a:t>で収集</a:t>
            </a:r>
            <a:endParaRPr kumimoji="1" lang="en-US" altLang="ja-JP" sz="2400" dirty="0">
              <a:latin typeface="MS PGothic"/>
              <a:ea typeface="MS PGothic"/>
            </a:endParaRPr>
          </a:p>
        </p:txBody>
      </p:sp>
      <p:pic>
        <p:nvPicPr>
          <p:cNvPr id="10" name="図 9" descr="グラフィカル ユーザー インターフェイス, テキスト, アプリケーション&#10;&#10;説明は自動で生成されたものです">
            <a:extLst>
              <a:ext uri="{FF2B5EF4-FFF2-40B4-BE49-F238E27FC236}">
                <a16:creationId xmlns:a16="http://schemas.microsoft.com/office/drawing/2014/main" id="{CB8A2508-E5CC-45A7-A823-72C1D7D1F1C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r="-2" b="1113"/>
          <a:stretch/>
        </p:blipFill>
        <p:spPr>
          <a:xfrm rot="-480000">
            <a:off x="8282440" y="206079"/>
            <a:ext cx="3830894" cy="6326397"/>
          </a:xfrm>
          <a:prstGeom prst="rect">
            <a:avLst/>
          </a:prstGeom>
        </p:spPr>
      </p:pic>
      <p:sp>
        <p:nvSpPr>
          <p:cNvPr id="5" name="テキスト ボックス 4">
            <a:extLst>
              <a:ext uri="{FF2B5EF4-FFF2-40B4-BE49-F238E27FC236}">
                <a16:creationId xmlns:a16="http://schemas.microsoft.com/office/drawing/2014/main" id="{9B869850-C9E2-E1A1-1C85-BDA92102710F}"/>
              </a:ext>
            </a:extLst>
          </p:cNvPr>
          <p:cNvSpPr txBox="1"/>
          <p:nvPr/>
        </p:nvSpPr>
        <p:spPr>
          <a:xfrm>
            <a:off x="1047359" y="3454180"/>
            <a:ext cx="1933501" cy="461665"/>
          </a:xfrm>
          <a:prstGeom prst="rect">
            <a:avLst/>
          </a:prstGeom>
          <a:noFill/>
        </p:spPr>
        <p:txBody>
          <a:bodyPr wrap="square" lIns="91440" tIns="45720" rIns="91440" bIns="45720" rtlCol="0" anchor="t">
            <a:spAutoFit/>
          </a:bodyPr>
          <a:lstStyle/>
          <a:p>
            <a:r>
              <a:rPr lang="ja-JP" altLang="en-US" sz="2400" b="1" dirty="0">
                <a:latin typeface="MS PGothic"/>
                <a:ea typeface="MS PGothic"/>
              </a:rPr>
              <a:t>独自項目</a:t>
            </a:r>
            <a:endParaRPr lang="ja-JP" sz="2400" dirty="0"/>
          </a:p>
        </p:txBody>
      </p:sp>
      <p:sp>
        <p:nvSpPr>
          <p:cNvPr id="6" name="テキスト ボックス 5">
            <a:extLst>
              <a:ext uri="{FF2B5EF4-FFF2-40B4-BE49-F238E27FC236}">
                <a16:creationId xmlns:a16="http://schemas.microsoft.com/office/drawing/2014/main" id="{E892A9B5-CBCD-0C14-E917-73449882191C}"/>
              </a:ext>
            </a:extLst>
          </p:cNvPr>
          <p:cNvSpPr txBox="1"/>
          <p:nvPr/>
        </p:nvSpPr>
        <p:spPr>
          <a:xfrm>
            <a:off x="1285537" y="3885976"/>
            <a:ext cx="6353101" cy="830997"/>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・授業内容をどれくらい知っていたか（前知識）</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「知らない～ほとんど知っている」</a:t>
            </a:r>
            <a:endParaRPr lang="en-US" altLang="ja-JP" sz="22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EE3F03FA-48DF-D1AA-11F9-0467615478D6}"/>
              </a:ext>
            </a:extLst>
          </p:cNvPr>
          <p:cNvSpPr txBox="1"/>
          <p:nvPr/>
        </p:nvSpPr>
        <p:spPr>
          <a:xfrm>
            <a:off x="1285538" y="4660349"/>
            <a:ext cx="5705348" cy="830997"/>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・スライドの見やすさ・わかりやすさ</a:t>
            </a:r>
            <a:endParaRPr lang="en-US" altLang="ja-JP" sz="2400" dirty="0">
              <a:latin typeface="ＭＳ Ｐゴシック" panose="020B0600070205080204" pitchFamily="50" charset="-128"/>
              <a:ea typeface="ＭＳ Ｐゴシック" panose="020B0600070205080204" pitchFamily="50" charset="-128"/>
            </a:endParaRPr>
          </a:p>
          <a:p>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「そう思わない～とてもそう思う」</a:t>
            </a:r>
            <a:endParaRPr lang="en-US" altLang="ja-JP" sz="2200"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F3450FAA-1149-8115-BE75-C7FE367225DF}"/>
              </a:ext>
            </a:extLst>
          </p:cNvPr>
          <p:cNvSpPr txBox="1"/>
          <p:nvPr/>
        </p:nvSpPr>
        <p:spPr>
          <a:xfrm>
            <a:off x="1285537" y="5500233"/>
            <a:ext cx="6353101" cy="830997"/>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・授業は興味を持てる内容だったか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a:t>
            </a:r>
            <a:r>
              <a:rPr lang="ja-JP" altLang="en-US" sz="2200" dirty="0">
                <a:latin typeface="ＭＳ Ｐゴシック" panose="020B0600070205080204" pitchFamily="50" charset="-128"/>
                <a:ea typeface="ＭＳ Ｐゴシック" panose="020B0600070205080204" pitchFamily="50" charset="-128"/>
              </a:rPr>
              <a:t>　「そう思わない～とてもそう思う」</a:t>
            </a:r>
            <a:endParaRPr lang="en-US" altLang="ja-JP" sz="2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47743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486174" y="433933"/>
            <a:ext cx="4039696"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方法　</a:t>
            </a:r>
            <a:r>
              <a:rPr kumimoji="1" lang="en-US" altLang="ja-JP" sz="2500" dirty="0">
                <a:latin typeface="ＭＳ Ｐゴシック" panose="020B0600070205080204" pitchFamily="50" charset="-128"/>
                <a:ea typeface="ＭＳ Ｐゴシック" panose="020B0600070205080204" pitchFamily="50" charset="-128"/>
              </a:rPr>
              <a:t>〈</a:t>
            </a:r>
            <a:r>
              <a:rPr kumimoji="1" lang="ja-JP" altLang="en-US" sz="2500" dirty="0">
                <a:latin typeface="ＭＳ Ｐゴシック" panose="020B0600070205080204" pitchFamily="50" charset="-128"/>
                <a:ea typeface="ＭＳ Ｐゴシック" panose="020B0600070205080204" pitchFamily="50" charset="-128"/>
              </a:rPr>
              <a:t>心理指標</a:t>
            </a:r>
            <a:r>
              <a:rPr lang="ja-JP" altLang="en-US" sz="2500" dirty="0">
                <a:latin typeface="ＭＳ Ｐゴシック" panose="020B0600070205080204" pitchFamily="50" charset="-128"/>
                <a:ea typeface="ＭＳ Ｐゴシック" panose="020B0600070205080204" pitchFamily="50" charset="-128"/>
              </a:rPr>
              <a:t>：</a:t>
            </a:r>
            <a:r>
              <a:rPr kumimoji="1" lang="ja-JP" altLang="en-US" sz="2500" dirty="0">
                <a:latin typeface="ＭＳ Ｐゴシック" panose="020B0600070205080204" pitchFamily="50" charset="-128"/>
                <a:ea typeface="ＭＳ Ｐゴシック" panose="020B0600070205080204" pitchFamily="50" charset="-128"/>
              </a:rPr>
              <a:t>実験前</a:t>
            </a:r>
            <a:r>
              <a:rPr kumimoji="1" lang="en-US" altLang="ja-JP" sz="2500" dirty="0">
                <a:latin typeface="ＭＳ Ｐゴシック" panose="020B0600070205080204" pitchFamily="50" charset="-128"/>
                <a:ea typeface="ＭＳ Ｐゴシック" panose="020B0600070205080204" pitchFamily="50" charset="-128"/>
              </a:rPr>
              <a:t>〉</a:t>
            </a:r>
            <a:endParaRPr kumimoji="1" lang="ja-JP" altLang="en-US" sz="2500" dirty="0">
              <a:latin typeface="ＭＳ Ｐゴシック" panose="020B0600070205080204" pitchFamily="50" charset="-128"/>
              <a:ea typeface="ＭＳ Ｐゴシック" panose="020B0600070205080204" pitchFamily="50" charset="-128"/>
            </a:endParaRPr>
          </a:p>
        </p:txBody>
      </p:sp>
      <p:pic>
        <p:nvPicPr>
          <p:cNvPr id="9" name="図 8">
            <a:extLst>
              <a:ext uri="{FF2B5EF4-FFF2-40B4-BE49-F238E27FC236}">
                <a16:creationId xmlns:a16="http://schemas.microsoft.com/office/drawing/2014/main" id="{39404265-A42A-5624-CC0E-4CF533AAB1EE}"/>
              </a:ext>
            </a:extLst>
          </p:cNvPr>
          <p:cNvPicPr>
            <a:picLocks noChangeAspect="1"/>
          </p:cNvPicPr>
          <p:nvPr/>
        </p:nvPicPr>
        <p:blipFill>
          <a:blip r:embed="rId3"/>
          <a:stretch>
            <a:fillRect/>
          </a:stretch>
        </p:blipFill>
        <p:spPr>
          <a:xfrm>
            <a:off x="788642" y="1958998"/>
            <a:ext cx="10987694" cy="2806454"/>
          </a:xfrm>
          <a:prstGeom prst="rect">
            <a:avLst/>
          </a:prstGeom>
        </p:spPr>
      </p:pic>
      <p:sp>
        <p:nvSpPr>
          <p:cNvPr id="2" name="左大かっこ 1">
            <a:extLst>
              <a:ext uri="{FF2B5EF4-FFF2-40B4-BE49-F238E27FC236}">
                <a16:creationId xmlns:a16="http://schemas.microsoft.com/office/drawing/2014/main" id="{DD45B68D-6C21-4775-BF25-C5DF518C2482}"/>
              </a:ext>
            </a:extLst>
          </p:cNvPr>
          <p:cNvSpPr/>
          <p:nvPr/>
        </p:nvSpPr>
        <p:spPr>
          <a:xfrm rot="16200000">
            <a:off x="7142271" y="3861711"/>
            <a:ext cx="182036" cy="217170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左大かっこ 5">
            <a:extLst>
              <a:ext uri="{FF2B5EF4-FFF2-40B4-BE49-F238E27FC236}">
                <a16:creationId xmlns:a16="http://schemas.microsoft.com/office/drawing/2014/main" id="{31918BA7-59DE-4993-B5C4-7204EEA6068D}"/>
              </a:ext>
            </a:extLst>
          </p:cNvPr>
          <p:cNvSpPr/>
          <p:nvPr/>
        </p:nvSpPr>
        <p:spPr>
          <a:xfrm rot="16200000">
            <a:off x="10387122" y="3877261"/>
            <a:ext cx="182036" cy="217170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882EFBA-B76D-4D64-8169-2E128E343C39}"/>
              </a:ext>
            </a:extLst>
          </p:cNvPr>
          <p:cNvSpPr txBox="1"/>
          <p:nvPr/>
        </p:nvSpPr>
        <p:spPr>
          <a:xfrm>
            <a:off x="6433189" y="5117075"/>
            <a:ext cx="1600200" cy="369332"/>
          </a:xfrm>
          <a:prstGeom prst="rect">
            <a:avLst/>
          </a:prstGeom>
          <a:noFill/>
        </p:spPr>
        <p:txBody>
          <a:bodyPr wrap="square" lIns="91440" tIns="45720" rIns="91440" bIns="45720" rtlCol="0" anchor="t">
            <a:spAutoFit/>
          </a:bodyPr>
          <a:lstStyle/>
          <a:p>
            <a:r>
              <a:rPr kumimoji="1" lang="ja-JP" altLang="en-US" dirty="0">
                <a:latin typeface="ＭＳ Ｐゴシック" panose="020B0600070205080204" pitchFamily="50" charset="-128"/>
                <a:ea typeface="ＭＳ Ｐゴシック" panose="020B0600070205080204" pitchFamily="50" charset="-128"/>
              </a:rPr>
              <a:t>視覚的学習者</a:t>
            </a:r>
          </a:p>
        </p:txBody>
      </p:sp>
      <p:sp>
        <p:nvSpPr>
          <p:cNvPr id="8" name="テキスト ボックス 7">
            <a:extLst>
              <a:ext uri="{FF2B5EF4-FFF2-40B4-BE49-F238E27FC236}">
                <a16:creationId xmlns:a16="http://schemas.microsoft.com/office/drawing/2014/main" id="{F1C9B981-6C7F-4674-A1FF-90C472933718}"/>
              </a:ext>
            </a:extLst>
          </p:cNvPr>
          <p:cNvSpPr txBox="1"/>
          <p:nvPr/>
        </p:nvSpPr>
        <p:spPr>
          <a:xfrm>
            <a:off x="9678040" y="5123044"/>
            <a:ext cx="1600200" cy="369332"/>
          </a:xfrm>
          <a:prstGeom prst="rect">
            <a:avLst/>
          </a:prstGeom>
          <a:noFill/>
        </p:spPr>
        <p:txBody>
          <a:bodyPr wrap="square" lIns="91440" tIns="45720" rIns="91440" bIns="45720" rtlCol="0" anchor="t">
            <a:spAutoFit/>
          </a:bodyPr>
          <a:lstStyle/>
          <a:p>
            <a:r>
              <a:rPr kumimoji="1" lang="ja-JP" altLang="en-US" dirty="0">
                <a:latin typeface="ＭＳ Ｐゴシック" panose="020B0600070205080204" pitchFamily="50" charset="-128"/>
                <a:ea typeface="ＭＳ Ｐゴシック" panose="020B0600070205080204" pitchFamily="50" charset="-128"/>
              </a:rPr>
              <a:t>言語的学習者</a:t>
            </a:r>
            <a:endParaRPr lang="ja-JP" altLang="en-US" dirty="0">
              <a:latin typeface="ＭＳ Ｐゴシック" panose="020B0600070205080204" pitchFamily="50" charset="-128"/>
              <a:ea typeface="ＭＳ Ｐゴシック" panose="020B0600070205080204" pitchFamily="50" charset="-128"/>
            </a:endParaRPr>
          </a:p>
        </p:txBody>
      </p:sp>
      <p:sp>
        <p:nvSpPr>
          <p:cNvPr id="7" name="楕円 6">
            <a:extLst>
              <a:ext uri="{FF2B5EF4-FFF2-40B4-BE49-F238E27FC236}">
                <a16:creationId xmlns:a16="http://schemas.microsoft.com/office/drawing/2014/main" id="{2BF0BA68-48CF-4F49-BBB5-23A5DA433813}"/>
              </a:ext>
            </a:extLst>
          </p:cNvPr>
          <p:cNvSpPr/>
          <p:nvPr/>
        </p:nvSpPr>
        <p:spPr>
          <a:xfrm>
            <a:off x="6034981" y="1862246"/>
            <a:ext cx="2597426" cy="28617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0FA62088-48D1-4DDC-9724-082B313C79D2}"/>
              </a:ext>
            </a:extLst>
          </p:cNvPr>
          <p:cNvSpPr/>
          <p:nvPr/>
        </p:nvSpPr>
        <p:spPr>
          <a:xfrm>
            <a:off x="9140407" y="1862246"/>
            <a:ext cx="2423585" cy="28617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FBDF187-B50C-4CBD-8B49-5B99C0058A7F}"/>
              </a:ext>
            </a:extLst>
          </p:cNvPr>
          <p:cNvSpPr txBox="1"/>
          <p:nvPr/>
        </p:nvSpPr>
        <p:spPr>
          <a:xfrm>
            <a:off x="913760" y="5800166"/>
            <a:ext cx="6964708"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a:t>
            </a:r>
            <a:r>
              <a:rPr lang="ja-JP" altLang="en-US" sz="2400" u="sng" dirty="0">
                <a:latin typeface="ＭＳ Ｐゴシック"/>
                <a:ea typeface="ＭＳ Ｐゴシック"/>
              </a:rPr>
              <a:t>言語的学習者</a:t>
            </a:r>
            <a:r>
              <a:rPr lang="ja-JP" altLang="en-US" sz="2400" dirty="0">
                <a:latin typeface="ＭＳ Ｐゴシック"/>
                <a:ea typeface="ＭＳ Ｐゴシック"/>
              </a:rPr>
              <a:t>/</a:t>
            </a:r>
            <a:r>
              <a:rPr lang="ja-JP" altLang="en-US" sz="2400" u="sng" dirty="0">
                <a:latin typeface="ＭＳ Ｐゴシック"/>
                <a:ea typeface="ＭＳ Ｐゴシック"/>
              </a:rPr>
              <a:t>視覚的学習者</a:t>
            </a:r>
            <a:r>
              <a:rPr lang="ja-JP" altLang="en-US" sz="2400" dirty="0">
                <a:latin typeface="ＭＳ Ｐゴシック"/>
                <a:ea typeface="ＭＳ Ｐゴシック"/>
              </a:rPr>
              <a:t>」 合計得点で分類</a:t>
            </a:r>
            <a:endParaRPr lang="en-US" altLang="ja-JP" sz="2400" dirty="0">
              <a:latin typeface="ＭＳ Ｐゴシック"/>
              <a:ea typeface="ＭＳ Ｐゴシック"/>
            </a:endParaRPr>
          </a:p>
        </p:txBody>
      </p:sp>
      <p:sp>
        <p:nvSpPr>
          <p:cNvPr id="12" name="テキスト ボックス 11">
            <a:extLst>
              <a:ext uri="{FF2B5EF4-FFF2-40B4-BE49-F238E27FC236}">
                <a16:creationId xmlns:a16="http://schemas.microsoft.com/office/drawing/2014/main" id="{AC4A421F-0589-CF89-581D-5DCED648277D}"/>
              </a:ext>
            </a:extLst>
          </p:cNvPr>
          <p:cNvSpPr txBox="1"/>
          <p:nvPr/>
        </p:nvSpPr>
        <p:spPr>
          <a:xfrm>
            <a:off x="662060" y="1227896"/>
            <a:ext cx="8275147" cy="461665"/>
          </a:xfrm>
          <a:prstGeom prst="rect">
            <a:avLst/>
          </a:prstGeom>
          <a:noFill/>
        </p:spPr>
        <p:txBody>
          <a:bodyPr wrap="square" lIns="91440" tIns="45720" rIns="91440" bIns="45720" rtlCol="0" anchor="t">
            <a:spAutoFit/>
          </a:bodyPr>
          <a:lstStyle/>
          <a:p>
            <a:pPr lvl="0">
              <a:defRPr/>
            </a:pPr>
            <a:r>
              <a:rPr lang="en-US" altLang="ja-JP" sz="2400" dirty="0">
                <a:latin typeface="ＭＳ Ｐゴシック"/>
                <a:ea typeface="ＭＳ Ｐゴシック"/>
              </a:rPr>
              <a:t>1. </a:t>
            </a:r>
            <a:r>
              <a:rPr lang="ja-JP" altLang="en-US" sz="2400" dirty="0">
                <a:latin typeface="ＭＳ Ｐゴシック"/>
                <a:ea typeface="ＭＳ Ｐゴシック"/>
              </a:rPr>
              <a:t>学習スタイル </a:t>
            </a:r>
            <a:r>
              <a:rPr lang="ja-JP" altLang="en-US" sz="2400" dirty="0">
                <a:latin typeface="Century" panose="02040604050505020304" pitchFamily="18" charset="0"/>
                <a:ea typeface="ＭＳ Ｐゴシック"/>
              </a:rPr>
              <a:t>(</a:t>
            </a:r>
            <a:r>
              <a:rPr lang="en-US" altLang="ja-JP" sz="2400" dirty="0">
                <a:latin typeface="Century" panose="02040604050505020304" pitchFamily="18" charset="0"/>
                <a:ea typeface="+mn-lt"/>
                <a:cs typeface="+mn-lt"/>
              </a:rPr>
              <a:t>INDEX OF</a:t>
            </a:r>
            <a:r>
              <a:rPr lang="ja-JP" altLang="en-US" sz="2400" dirty="0">
                <a:latin typeface="Century" panose="02040604050505020304" pitchFamily="18" charset="0"/>
                <a:ea typeface="+mn-lt"/>
                <a:cs typeface="+mn-lt"/>
              </a:rPr>
              <a:t> </a:t>
            </a:r>
            <a:r>
              <a:rPr lang="en-US" altLang="ja-JP" sz="2400" dirty="0">
                <a:latin typeface="Century" panose="02040604050505020304" pitchFamily="18" charset="0"/>
                <a:ea typeface="+mn-lt"/>
                <a:cs typeface="+mn-lt"/>
              </a:rPr>
              <a:t>LEARNING STYLES: ILS</a:t>
            </a:r>
            <a:r>
              <a:rPr lang="ja-JP" altLang="en-US" sz="2400" dirty="0">
                <a:latin typeface="Century" panose="02040604050505020304" pitchFamily="18" charset="0"/>
                <a:ea typeface="ＭＳ Ｐゴシック"/>
              </a:rPr>
              <a:t>)</a:t>
            </a:r>
            <a:endParaRPr lang="en-US" altLang="ja-JP" sz="2400" dirty="0">
              <a:latin typeface="Century" panose="02040604050505020304" pitchFamily="18" charset="0"/>
              <a:ea typeface="ＭＳ Ｐゴシック"/>
            </a:endParaRPr>
          </a:p>
        </p:txBody>
      </p:sp>
      <p:sp>
        <p:nvSpPr>
          <p:cNvPr id="13" name="テキスト ボックス 12">
            <a:extLst>
              <a:ext uri="{FF2B5EF4-FFF2-40B4-BE49-F238E27FC236}">
                <a16:creationId xmlns:a16="http://schemas.microsoft.com/office/drawing/2014/main" id="{6A9A7E86-9D3C-AB5D-F16F-AD83E5DE6108}"/>
              </a:ext>
            </a:extLst>
          </p:cNvPr>
          <p:cNvSpPr txBox="1"/>
          <p:nvPr/>
        </p:nvSpPr>
        <p:spPr>
          <a:xfrm>
            <a:off x="1850594" y="6231610"/>
            <a:ext cx="1181100" cy="400110"/>
          </a:xfrm>
          <a:prstGeom prst="rect">
            <a:avLst/>
          </a:prstGeom>
          <a:noFill/>
        </p:spPr>
        <p:txBody>
          <a:bodyPr wrap="square" rtlCol="0">
            <a:spAutoFit/>
          </a:bodyPr>
          <a:lstStyle/>
          <a:p>
            <a:r>
              <a:rPr kumimoji="1" lang="en-US" altLang="ja-JP" sz="2000" dirty="0">
                <a:latin typeface="Tahoma" panose="020B0604030504040204" pitchFamily="34" charset="0"/>
                <a:ea typeface="Tahoma" panose="020B0604030504040204" pitchFamily="34" charset="0"/>
                <a:cs typeface="Tahoma" panose="020B0604030504040204" pitchFamily="34" charset="0"/>
              </a:rPr>
              <a:t>1~5</a:t>
            </a:r>
            <a:r>
              <a:rPr kumimoji="1" lang="ja-JP" altLang="en-US" sz="2000" dirty="0">
                <a:latin typeface="Tahoma" panose="020B0604030504040204" pitchFamily="34" charset="0"/>
                <a:ea typeface="ＭＳ ゴシック" panose="020B0609070205080204" pitchFamily="49" charset="-128"/>
                <a:cs typeface="Tahoma" panose="020B0604030504040204" pitchFamily="34" charset="0"/>
              </a:rPr>
              <a:t>点</a:t>
            </a:r>
          </a:p>
        </p:txBody>
      </p:sp>
      <p:sp>
        <p:nvSpPr>
          <p:cNvPr id="14" name="テキスト ボックス 13">
            <a:extLst>
              <a:ext uri="{FF2B5EF4-FFF2-40B4-BE49-F238E27FC236}">
                <a16:creationId xmlns:a16="http://schemas.microsoft.com/office/drawing/2014/main" id="{E9DBC788-EDB8-7361-5B7E-41E38A2BF518}"/>
              </a:ext>
            </a:extLst>
          </p:cNvPr>
          <p:cNvSpPr txBox="1"/>
          <p:nvPr/>
        </p:nvSpPr>
        <p:spPr>
          <a:xfrm>
            <a:off x="3805564" y="6231610"/>
            <a:ext cx="1181100" cy="400110"/>
          </a:xfrm>
          <a:prstGeom prst="rect">
            <a:avLst/>
          </a:prstGeom>
          <a:noFill/>
        </p:spPr>
        <p:txBody>
          <a:bodyPr wrap="square" rtlCol="0">
            <a:spAutoFit/>
          </a:bodyPr>
          <a:lstStyle/>
          <a:p>
            <a:r>
              <a:rPr lang="en-US" altLang="ja-JP" sz="2000" dirty="0">
                <a:latin typeface="Tahoma" panose="020B0604030504040204" pitchFamily="34" charset="0"/>
                <a:ea typeface="Tahoma" panose="020B0604030504040204" pitchFamily="34" charset="0"/>
                <a:cs typeface="Tahoma" panose="020B0604030504040204" pitchFamily="34" charset="0"/>
              </a:rPr>
              <a:t>6</a:t>
            </a:r>
            <a:r>
              <a:rPr kumimoji="1" lang="en-US" altLang="ja-JP" sz="2000" dirty="0">
                <a:latin typeface="Tahoma" panose="020B0604030504040204" pitchFamily="34" charset="0"/>
                <a:ea typeface="Tahoma" panose="020B0604030504040204" pitchFamily="34" charset="0"/>
                <a:cs typeface="Tahoma" panose="020B0604030504040204" pitchFamily="34" charset="0"/>
              </a:rPr>
              <a:t>~11</a:t>
            </a:r>
            <a:r>
              <a:rPr kumimoji="1" lang="ja-JP" altLang="en-US" sz="2000" dirty="0">
                <a:latin typeface="Tahoma" panose="020B0604030504040204" pitchFamily="34" charset="0"/>
                <a:ea typeface="ＭＳ ゴシック" panose="020B0609070205080204" pitchFamily="49" charset="-128"/>
                <a:cs typeface="Tahoma" panose="020B0604030504040204" pitchFamily="34" charset="0"/>
              </a:rPr>
              <a:t>点</a:t>
            </a:r>
          </a:p>
        </p:txBody>
      </p:sp>
      <p:sp>
        <p:nvSpPr>
          <p:cNvPr id="15" name="テキスト ボックス 14">
            <a:extLst>
              <a:ext uri="{FF2B5EF4-FFF2-40B4-BE49-F238E27FC236}">
                <a16:creationId xmlns:a16="http://schemas.microsoft.com/office/drawing/2014/main" id="{BDA98D42-C4AA-1BA8-EEDE-41A829DFD748}"/>
              </a:ext>
            </a:extLst>
          </p:cNvPr>
          <p:cNvSpPr txBox="1"/>
          <p:nvPr/>
        </p:nvSpPr>
        <p:spPr>
          <a:xfrm>
            <a:off x="913760" y="5399271"/>
            <a:ext cx="3612110"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・計１１項目　2択で回答</a:t>
            </a:r>
            <a:endParaRPr lang="en-US" altLang="ja-JP" sz="2400" dirty="0">
              <a:latin typeface="ＭＳ Ｐゴシック"/>
              <a:ea typeface="ＭＳ Ｐゴシック"/>
            </a:endParaRPr>
          </a:p>
        </p:txBody>
      </p:sp>
    </p:spTree>
    <p:extLst>
      <p:ext uri="{BB962C8B-B14F-4D97-AF65-F5344CB8AC3E}">
        <p14:creationId xmlns:p14="http://schemas.microsoft.com/office/powerpoint/2010/main" val="78181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585978" y="518028"/>
            <a:ext cx="54338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方法　</a:t>
            </a:r>
            <a:r>
              <a:rPr kumimoji="1" lang="en-US" altLang="ja-JP" sz="2500" dirty="0">
                <a:latin typeface="ＭＳ Ｐゴシック" panose="020B0600070205080204" pitchFamily="50" charset="-128"/>
                <a:ea typeface="ＭＳ Ｐゴシック" panose="020B0600070205080204" pitchFamily="50" charset="-128"/>
              </a:rPr>
              <a:t>〈</a:t>
            </a:r>
            <a:r>
              <a:rPr kumimoji="1" lang="ja-JP" altLang="en-US" sz="2500" dirty="0">
                <a:latin typeface="ＭＳ Ｐゴシック" panose="020B0600070205080204" pitchFamily="50" charset="-128"/>
                <a:ea typeface="ＭＳ Ｐゴシック" panose="020B0600070205080204" pitchFamily="50" charset="-128"/>
              </a:rPr>
              <a:t>心理指標：実験後</a:t>
            </a:r>
            <a:r>
              <a:rPr kumimoji="1" lang="en-US" altLang="ja-JP" sz="2500" dirty="0">
                <a:latin typeface="ＭＳ Ｐゴシック" panose="020B0600070205080204" pitchFamily="50" charset="-128"/>
                <a:ea typeface="ＭＳ Ｐゴシック" panose="020B0600070205080204" pitchFamily="50" charset="-128"/>
              </a:rPr>
              <a:t>〉</a:t>
            </a:r>
            <a:endParaRPr kumimoji="1" lang="ja-JP" altLang="en-US" sz="25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6C7A6E0A-9C23-F096-5C0F-1A7B22186203}"/>
              </a:ext>
            </a:extLst>
          </p:cNvPr>
          <p:cNvSpPr txBox="1"/>
          <p:nvPr/>
        </p:nvSpPr>
        <p:spPr>
          <a:xfrm>
            <a:off x="966975" y="1307364"/>
            <a:ext cx="7121948" cy="461665"/>
          </a:xfrm>
          <a:prstGeom prst="rect">
            <a:avLst/>
          </a:prstGeom>
          <a:noFill/>
        </p:spPr>
        <p:txBody>
          <a:bodyPr wrap="square" rtlCol="0">
            <a:spAutoFit/>
          </a:bodyPr>
          <a:lstStyle/>
          <a:p>
            <a:r>
              <a:rPr lang="en-US" altLang="ja-JP" sz="2400" dirty="0">
                <a:latin typeface="ＭＳ Ｐゴシック" panose="020B0600070205080204" pitchFamily="50" charset="-128"/>
                <a:ea typeface="ＭＳ Ｐゴシック" panose="020B0600070205080204" pitchFamily="50" charset="-128"/>
              </a:rPr>
              <a:t>2. </a:t>
            </a:r>
            <a:r>
              <a:rPr lang="ja-JP" altLang="en-US" sz="2400" dirty="0">
                <a:latin typeface="ＭＳ Ｐゴシック" panose="020B0600070205080204" pitchFamily="50" charset="-128"/>
                <a:ea typeface="ＭＳ Ｐゴシック" panose="020B0600070205080204" pitchFamily="50" charset="-128"/>
              </a:rPr>
              <a:t>授業動画の内容から独自で確認テストを作成</a:t>
            </a:r>
            <a:endParaRPr lang="en-US" altLang="ja-JP" sz="2400" dirty="0">
              <a:latin typeface="ＭＳ Ｐゴシック" panose="020B0600070205080204" pitchFamily="50" charset="-128"/>
              <a:ea typeface="ＭＳ Ｐゴシック" panose="020B0600070205080204" pitchFamily="50" charset="-128"/>
            </a:endParaRPr>
          </a:p>
        </p:txBody>
      </p:sp>
      <p:pic>
        <p:nvPicPr>
          <p:cNvPr id="2" name="図 1">
            <a:extLst>
              <a:ext uri="{FF2B5EF4-FFF2-40B4-BE49-F238E27FC236}">
                <a16:creationId xmlns:a16="http://schemas.microsoft.com/office/drawing/2014/main" id="{7D1F247A-6AF8-C26C-991C-125F32E3DD48}"/>
              </a:ext>
            </a:extLst>
          </p:cNvPr>
          <p:cNvPicPr>
            <a:picLocks noChangeAspect="1"/>
          </p:cNvPicPr>
          <p:nvPr/>
        </p:nvPicPr>
        <p:blipFill>
          <a:blip r:embed="rId3"/>
          <a:stretch>
            <a:fillRect/>
          </a:stretch>
        </p:blipFill>
        <p:spPr>
          <a:xfrm>
            <a:off x="1045264" y="2156222"/>
            <a:ext cx="10101472" cy="2841881"/>
          </a:xfrm>
          <a:prstGeom prst="rect">
            <a:avLst/>
          </a:prstGeom>
        </p:spPr>
      </p:pic>
      <p:sp>
        <p:nvSpPr>
          <p:cNvPr id="3" name="楕円 2">
            <a:extLst>
              <a:ext uri="{FF2B5EF4-FFF2-40B4-BE49-F238E27FC236}">
                <a16:creationId xmlns:a16="http://schemas.microsoft.com/office/drawing/2014/main" id="{0FA742D9-CEEE-BFE9-CA1A-4675F296CA74}"/>
              </a:ext>
            </a:extLst>
          </p:cNvPr>
          <p:cNvSpPr/>
          <p:nvPr/>
        </p:nvSpPr>
        <p:spPr>
          <a:xfrm>
            <a:off x="9080732" y="2156222"/>
            <a:ext cx="2269067" cy="28617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6A545CF-C381-90D6-B983-46043A2E1A60}"/>
              </a:ext>
            </a:extLst>
          </p:cNvPr>
          <p:cNvSpPr txBox="1"/>
          <p:nvPr/>
        </p:nvSpPr>
        <p:spPr>
          <a:xfrm>
            <a:off x="9546536" y="5133167"/>
            <a:ext cx="1600200" cy="369332"/>
          </a:xfrm>
          <a:prstGeom prst="rect">
            <a:avLst/>
          </a:prstGeom>
          <a:noFill/>
        </p:spPr>
        <p:txBody>
          <a:bodyPr wrap="square" lIns="91440" tIns="45720" rIns="91440" bIns="45720" rtlCol="0" anchor="t">
            <a:spAutoFit/>
          </a:bodyPr>
          <a:lstStyle/>
          <a:p>
            <a:r>
              <a:rPr lang="ja-JP" altLang="en-US" dirty="0">
                <a:ea typeface="メイリオ"/>
              </a:rPr>
              <a:t>問題の答え</a:t>
            </a:r>
          </a:p>
        </p:txBody>
      </p:sp>
      <p:sp>
        <p:nvSpPr>
          <p:cNvPr id="7" name="テキスト ボックス 6">
            <a:extLst>
              <a:ext uri="{FF2B5EF4-FFF2-40B4-BE49-F238E27FC236}">
                <a16:creationId xmlns:a16="http://schemas.microsoft.com/office/drawing/2014/main" id="{BA524738-580C-48CC-AE6A-1B0017FC832F}"/>
              </a:ext>
            </a:extLst>
          </p:cNvPr>
          <p:cNvSpPr txBox="1"/>
          <p:nvPr/>
        </p:nvSpPr>
        <p:spPr>
          <a:xfrm>
            <a:off x="1347973" y="5385296"/>
            <a:ext cx="9285461" cy="461665"/>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・回答形式：選択肢</a:t>
            </a:r>
            <a:r>
              <a:rPr lang="en-US" altLang="ja-JP" sz="2400" dirty="0">
                <a:latin typeface="ＭＳ Ｐゴシック" panose="020B0600070205080204" pitchFamily="50" charset="-128"/>
                <a:ea typeface="ＭＳ Ｐゴシック" panose="020B0600070205080204" pitchFamily="50" charset="-128"/>
              </a:rPr>
              <a:t>2</a:t>
            </a:r>
            <a:r>
              <a:rPr lang="ja-JP" altLang="en-US" sz="2400" dirty="0">
                <a:latin typeface="ＭＳ Ｐゴシック" panose="020B0600070205080204" pitchFamily="50" charset="-128"/>
                <a:ea typeface="ＭＳ Ｐゴシック" panose="020B0600070205080204" pitchFamily="50" charset="-128"/>
              </a:rPr>
              <a:t>問</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自由記述</a:t>
            </a:r>
            <a:r>
              <a:rPr lang="en-US" altLang="ja-JP" sz="2400" dirty="0">
                <a:latin typeface="ＭＳ Ｐゴシック" panose="020B0600070205080204" pitchFamily="50" charset="-128"/>
                <a:ea typeface="ＭＳ Ｐゴシック" panose="020B0600070205080204" pitchFamily="50" charset="-128"/>
              </a:rPr>
              <a:t>8</a:t>
            </a:r>
            <a:r>
              <a:rPr lang="ja-JP" altLang="en-US" sz="2400" dirty="0">
                <a:latin typeface="ＭＳ Ｐゴシック" panose="020B0600070205080204" pitchFamily="50" charset="-128"/>
                <a:ea typeface="ＭＳ Ｐゴシック" panose="020B0600070205080204" pitchFamily="50" charset="-128"/>
              </a:rPr>
              <a:t>問 （</a:t>
            </a:r>
            <a:r>
              <a:rPr lang="ja-JP" altLang="en-US" sz="2400" dirty="0">
                <a:solidFill>
                  <a:srgbClr val="FF0000"/>
                </a:solidFill>
                <a:latin typeface="ＭＳ Ｐゴシック" panose="020B0600070205080204" pitchFamily="50" charset="-128"/>
                <a:ea typeface="ＭＳ Ｐゴシック" panose="020B0600070205080204" pitchFamily="50" charset="-128"/>
              </a:rPr>
              <a:t>勘で当たらないように</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B1CBBB8-AEBC-4AA4-A56F-A063AE581A32}"/>
              </a:ext>
            </a:extLst>
          </p:cNvPr>
          <p:cNvSpPr txBox="1"/>
          <p:nvPr/>
        </p:nvSpPr>
        <p:spPr>
          <a:xfrm>
            <a:off x="3095712" y="6234154"/>
            <a:ext cx="2180944" cy="415498"/>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cs typeface="Tahoma" panose="020B0604030504040204" pitchFamily="34" charset="0"/>
              </a:rPr>
              <a:t>図表から出題</a:t>
            </a:r>
          </a:p>
        </p:txBody>
      </p:sp>
      <p:sp>
        <p:nvSpPr>
          <p:cNvPr id="9" name="テキスト ボックス 8">
            <a:extLst>
              <a:ext uri="{FF2B5EF4-FFF2-40B4-BE49-F238E27FC236}">
                <a16:creationId xmlns:a16="http://schemas.microsoft.com/office/drawing/2014/main" id="{92D41A96-90EB-4C77-8863-7161C5D139A4}"/>
              </a:ext>
            </a:extLst>
          </p:cNvPr>
          <p:cNvSpPr txBox="1"/>
          <p:nvPr/>
        </p:nvSpPr>
        <p:spPr>
          <a:xfrm>
            <a:off x="5276656" y="6234154"/>
            <a:ext cx="2180944" cy="415498"/>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cs typeface="Tahoma" panose="020B0604030504040204" pitchFamily="34" charset="0"/>
              </a:rPr>
              <a:t>文字</a:t>
            </a:r>
            <a:r>
              <a:rPr kumimoji="1" lang="ja-JP" altLang="en-US" sz="2000" dirty="0">
                <a:latin typeface="ＭＳ Ｐゴシック" panose="020B0600070205080204" pitchFamily="50" charset="-128"/>
                <a:ea typeface="ＭＳ Ｐゴシック" panose="020B0600070205080204" pitchFamily="50" charset="-128"/>
                <a:cs typeface="Tahoma" panose="020B0604030504040204" pitchFamily="34" charset="0"/>
              </a:rPr>
              <a:t>から出題</a:t>
            </a:r>
          </a:p>
        </p:txBody>
      </p:sp>
      <p:sp>
        <p:nvSpPr>
          <p:cNvPr id="10" name="テキスト ボックス 9">
            <a:extLst>
              <a:ext uri="{FF2B5EF4-FFF2-40B4-BE49-F238E27FC236}">
                <a16:creationId xmlns:a16="http://schemas.microsoft.com/office/drawing/2014/main" id="{2CD48E61-5668-4D1F-BE77-1EC33AD4FCE0}"/>
              </a:ext>
            </a:extLst>
          </p:cNvPr>
          <p:cNvSpPr txBox="1"/>
          <p:nvPr/>
        </p:nvSpPr>
        <p:spPr>
          <a:xfrm>
            <a:off x="1347974" y="5843526"/>
            <a:ext cx="7079590" cy="461665"/>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・項目構成：</a:t>
            </a:r>
            <a:r>
              <a:rPr lang="ja-JP" altLang="en-US" sz="2400" u="sng" dirty="0">
                <a:latin typeface="ＭＳ Ｐゴシック" panose="020B0600070205080204" pitchFamily="50" charset="-128"/>
                <a:ea typeface="ＭＳ Ｐゴシック" panose="020B0600070205080204" pitchFamily="50" charset="-128"/>
              </a:rPr>
              <a:t>視覚的問題</a:t>
            </a:r>
            <a:r>
              <a:rPr lang="en-US" altLang="ja-JP" sz="2400" u="sng" dirty="0">
                <a:latin typeface="ＭＳ Ｐゴシック" panose="020B0600070205080204" pitchFamily="50" charset="-128"/>
                <a:ea typeface="ＭＳ Ｐゴシック" panose="020B0600070205080204" pitchFamily="50" charset="-128"/>
              </a:rPr>
              <a:t>4</a:t>
            </a:r>
            <a:r>
              <a:rPr lang="ja-JP" altLang="en-US" sz="2400" u="sng" dirty="0">
                <a:latin typeface="ＭＳ Ｐゴシック" panose="020B0600070205080204" pitchFamily="50" charset="-128"/>
                <a:ea typeface="ＭＳ Ｐゴシック" panose="020B0600070205080204" pitchFamily="50" charset="-128"/>
              </a:rPr>
              <a:t>問</a:t>
            </a:r>
            <a:r>
              <a:rPr lang="en-US" altLang="ja-JP" sz="2400" dirty="0">
                <a:latin typeface="ＭＳ Ｐゴシック" panose="020B0600070205080204" pitchFamily="50" charset="-128"/>
                <a:ea typeface="ＭＳ Ｐゴシック" panose="020B0600070205080204" pitchFamily="50" charset="-128"/>
              </a:rPr>
              <a:t>, </a:t>
            </a:r>
            <a:r>
              <a:rPr lang="ja-JP" altLang="en-US" sz="2400" u="sng" dirty="0">
                <a:latin typeface="ＭＳ Ｐゴシック" panose="020B0600070205080204" pitchFamily="50" charset="-128"/>
                <a:ea typeface="ＭＳ Ｐゴシック" panose="020B0600070205080204" pitchFamily="50" charset="-128"/>
              </a:rPr>
              <a:t>言語的問題</a:t>
            </a:r>
            <a:r>
              <a:rPr lang="en-US" altLang="ja-JP" sz="2400" u="sng" dirty="0">
                <a:latin typeface="ＭＳ Ｐゴシック" panose="020B0600070205080204" pitchFamily="50" charset="-128"/>
                <a:ea typeface="ＭＳ Ｐゴシック" panose="020B0600070205080204" pitchFamily="50" charset="-128"/>
              </a:rPr>
              <a:t>6</a:t>
            </a:r>
            <a:r>
              <a:rPr lang="ja-JP" altLang="en-US" sz="2400" u="sng" dirty="0">
                <a:latin typeface="ＭＳ Ｐゴシック" panose="020B0600070205080204" pitchFamily="50" charset="-128"/>
                <a:ea typeface="ＭＳ Ｐゴシック" panose="020B0600070205080204" pitchFamily="50" charset="-128"/>
              </a:rPr>
              <a:t>問</a:t>
            </a:r>
            <a:endParaRPr lang="en-US" altLang="ja-JP" sz="2400" u="sng"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0917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585978" y="518028"/>
            <a:ext cx="54338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方法　</a:t>
            </a:r>
            <a:r>
              <a:rPr kumimoji="1" lang="en-US" altLang="ja-JP" sz="2500" dirty="0">
                <a:latin typeface="ＭＳ Ｐゴシック" panose="020B0600070205080204" pitchFamily="50" charset="-128"/>
                <a:ea typeface="ＭＳ Ｐゴシック" panose="020B0600070205080204" pitchFamily="50" charset="-128"/>
              </a:rPr>
              <a:t>〈</a:t>
            </a:r>
            <a:r>
              <a:rPr kumimoji="1" lang="ja-JP" altLang="en-US" sz="2500" dirty="0">
                <a:latin typeface="ＭＳ Ｐゴシック" panose="020B0600070205080204" pitchFamily="50" charset="-128"/>
                <a:ea typeface="ＭＳ Ｐゴシック" panose="020B0600070205080204" pitchFamily="50" charset="-128"/>
              </a:rPr>
              <a:t>実験スケジュール</a:t>
            </a:r>
            <a:r>
              <a:rPr kumimoji="1" lang="en-US" altLang="ja-JP" sz="2500" dirty="0">
                <a:latin typeface="ＭＳ Ｐゴシック" panose="020B0600070205080204" pitchFamily="50" charset="-128"/>
                <a:ea typeface="ＭＳ Ｐゴシック" panose="020B0600070205080204" pitchFamily="50" charset="-128"/>
              </a:rPr>
              <a:t>〉</a:t>
            </a:r>
            <a:endParaRPr kumimoji="1" lang="ja-JP" altLang="en-US" sz="25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47622F23-F680-4543-87F7-0E4F8153C8F3}"/>
              </a:ext>
            </a:extLst>
          </p:cNvPr>
          <p:cNvSpPr txBox="1"/>
          <p:nvPr/>
        </p:nvSpPr>
        <p:spPr>
          <a:xfrm>
            <a:off x="498833" y="2264720"/>
            <a:ext cx="1280159" cy="523220"/>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開始</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18474DE6-ADC2-4BB1-A589-6F442986CF13}"/>
              </a:ext>
            </a:extLst>
          </p:cNvPr>
          <p:cNvSpPr txBox="1"/>
          <p:nvPr/>
        </p:nvSpPr>
        <p:spPr>
          <a:xfrm>
            <a:off x="10945102" y="2325250"/>
            <a:ext cx="1097038" cy="477054"/>
          </a:xfrm>
          <a:prstGeom prst="rect">
            <a:avLst/>
          </a:prstGeom>
          <a:noFill/>
        </p:spPr>
        <p:txBody>
          <a:bodyPr wrap="square" rtlCol="0">
            <a:spAutoFit/>
          </a:bodyPr>
          <a:lstStyle/>
          <a:p>
            <a:r>
              <a:rPr lang="ja-JP" altLang="en-US" sz="2500" dirty="0">
                <a:latin typeface="ＭＳ Ｐゴシック" panose="020B0600070205080204" pitchFamily="50" charset="-128"/>
                <a:ea typeface="ＭＳ Ｐゴシック" panose="020B0600070205080204" pitchFamily="50" charset="-128"/>
              </a:rPr>
              <a:t>終了</a:t>
            </a:r>
            <a:endParaRPr kumimoji="1" lang="ja-JP" altLang="en-US" sz="2500"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7AD8FF4A-F87C-4AB8-B0C6-57BA5F20F99C}"/>
              </a:ext>
            </a:extLst>
          </p:cNvPr>
          <p:cNvSpPr txBox="1"/>
          <p:nvPr/>
        </p:nvSpPr>
        <p:spPr>
          <a:xfrm>
            <a:off x="2777755" y="3644608"/>
            <a:ext cx="2656875" cy="430887"/>
          </a:xfrm>
          <a:prstGeom prst="rect">
            <a:avLst/>
          </a:prstGeom>
          <a:noFill/>
        </p:spPr>
        <p:txBody>
          <a:bodyPr wrap="square" rtlCol="0">
            <a:spAutoFit/>
          </a:bodyPr>
          <a:lstStyle/>
          <a:p>
            <a:r>
              <a:rPr kumimoji="1" lang="ja-JP" altLang="en-US" sz="2200" dirty="0">
                <a:latin typeface="ＭＳ Ｐゴシック" panose="020B0600070205080204" pitchFamily="50" charset="-128"/>
                <a:ea typeface="ＭＳ Ｐゴシック" panose="020B0600070205080204" pitchFamily="50" charset="-128"/>
              </a:rPr>
              <a:t>キャリブレーション</a:t>
            </a:r>
          </a:p>
        </p:txBody>
      </p:sp>
      <p:sp>
        <p:nvSpPr>
          <p:cNvPr id="22" name="テキスト ボックス 21">
            <a:extLst>
              <a:ext uri="{FF2B5EF4-FFF2-40B4-BE49-F238E27FC236}">
                <a16:creationId xmlns:a16="http://schemas.microsoft.com/office/drawing/2014/main" id="{9A407603-55C8-4CCD-80C5-6A260C88B572}"/>
              </a:ext>
            </a:extLst>
          </p:cNvPr>
          <p:cNvSpPr txBox="1"/>
          <p:nvPr/>
        </p:nvSpPr>
        <p:spPr>
          <a:xfrm>
            <a:off x="5243432" y="3637761"/>
            <a:ext cx="1984842" cy="430887"/>
          </a:xfrm>
          <a:prstGeom prst="rect">
            <a:avLst/>
          </a:prstGeom>
          <a:noFill/>
        </p:spPr>
        <p:txBody>
          <a:bodyPr wrap="square" rtlCol="0">
            <a:spAutoFit/>
          </a:bodyPr>
          <a:lstStyle/>
          <a:p>
            <a:r>
              <a:rPr kumimoji="1" lang="ja-JP" altLang="en-US" sz="2200" dirty="0">
                <a:latin typeface="ＭＳ Ｐゴシック" panose="020B0600070205080204" pitchFamily="50" charset="-128"/>
                <a:ea typeface="ＭＳ Ｐゴシック" panose="020B0600070205080204" pitchFamily="50" charset="-128"/>
              </a:rPr>
              <a:t>＊練習試行</a:t>
            </a:r>
          </a:p>
        </p:txBody>
      </p:sp>
      <p:sp>
        <p:nvSpPr>
          <p:cNvPr id="24" name="テキスト ボックス 23">
            <a:extLst>
              <a:ext uri="{FF2B5EF4-FFF2-40B4-BE49-F238E27FC236}">
                <a16:creationId xmlns:a16="http://schemas.microsoft.com/office/drawing/2014/main" id="{C0D8EC8A-11A6-4739-A64B-BF6373957658}"/>
              </a:ext>
            </a:extLst>
          </p:cNvPr>
          <p:cNvSpPr txBox="1"/>
          <p:nvPr/>
        </p:nvSpPr>
        <p:spPr>
          <a:xfrm>
            <a:off x="7438050" y="3637761"/>
            <a:ext cx="1217716" cy="430887"/>
          </a:xfrm>
          <a:prstGeom prst="rect">
            <a:avLst/>
          </a:prstGeom>
          <a:noFill/>
        </p:spPr>
        <p:txBody>
          <a:bodyPr wrap="square" rtlCol="0">
            <a:spAutoFit/>
          </a:bodyPr>
          <a:lstStyle/>
          <a:p>
            <a:r>
              <a:rPr lang="ja-JP" altLang="en-US" sz="2200" dirty="0">
                <a:latin typeface="ＭＳ Ｐゴシック" panose="020B0600070205080204" pitchFamily="50" charset="-128"/>
                <a:ea typeface="ＭＳ Ｐゴシック" panose="020B0600070205080204" pitchFamily="50" charset="-128"/>
              </a:rPr>
              <a:t>本</a:t>
            </a:r>
            <a:r>
              <a:rPr kumimoji="1" lang="ja-JP" altLang="en-US" sz="2200" dirty="0">
                <a:latin typeface="ＭＳ Ｐゴシック" panose="020B0600070205080204" pitchFamily="50" charset="-128"/>
                <a:ea typeface="ＭＳ Ｐゴシック" panose="020B0600070205080204" pitchFamily="50" charset="-128"/>
              </a:rPr>
              <a:t>試行</a:t>
            </a:r>
          </a:p>
        </p:txBody>
      </p:sp>
      <p:sp>
        <p:nvSpPr>
          <p:cNvPr id="26" name="テキスト ボックス 25">
            <a:extLst>
              <a:ext uri="{FF2B5EF4-FFF2-40B4-BE49-F238E27FC236}">
                <a16:creationId xmlns:a16="http://schemas.microsoft.com/office/drawing/2014/main" id="{A8E29FC3-ACAC-4E63-BDA8-8A45D9DAA84B}"/>
              </a:ext>
            </a:extLst>
          </p:cNvPr>
          <p:cNvSpPr txBox="1"/>
          <p:nvPr/>
        </p:nvSpPr>
        <p:spPr>
          <a:xfrm>
            <a:off x="9204285" y="3644607"/>
            <a:ext cx="1740817" cy="430887"/>
          </a:xfrm>
          <a:prstGeom prst="rect">
            <a:avLst/>
          </a:prstGeom>
          <a:noFill/>
        </p:spPr>
        <p:txBody>
          <a:bodyPr wrap="square" rtlCol="0">
            <a:spAutoFit/>
          </a:bodyPr>
          <a:lstStyle/>
          <a:p>
            <a:r>
              <a:rPr lang="ja-JP" altLang="en-US" sz="2200" dirty="0">
                <a:latin typeface="ＭＳ Ｐゴシック" panose="020B0600070205080204" pitchFamily="50" charset="-128"/>
                <a:ea typeface="ＭＳ Ｐゴシック" panose="020B0600070205080204" pitchFamily="50" charset="-128"/>
              </a:rPr>
              <a:t>確認テスト</a:t>
            </a:r>
            <a:endParaRPr kumimoji="1" lang="ja-JP" altLang="en-US" sz="2200"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362D32F9-8087-4DCE-B7A4-D03D5AD136A8}"/>
              </a:ext>
            </a:extLst>
          </p:cNvPr>
          <p:cNvSpPr txBox="1"/>
          <p:nvPr/>
        </p:nvSpPr>
        <p:spPr>
          <a:xfrm>
            <a:off x="835131" y="3644609"/>
            <a:ext cx="2124252" cy="430887"/>
          </a:xfrm>
          <a:prstGeom prst="rect">
            <a:avLst/>
          </a:prstGeom>
          <a:noFill/>
        </p:spPr>
        <p:txBody>
          <a:bodyPr wrap="square" rtlCol="0">
            <a:spAutoFit/>
          </a:bodyPr>
          <a:lstStyle/>
          <a:p>
            <a:r>
              <a:rPr kumimoji="1" lang="ja-JP" altLang="en-US" sz="2200" dirty="0">
                <a:latin typeface="ＭＳ Ｐゴシック" panose="020B0600070205080204" pitchFamily="50" charset="-128"/>
                <a:ea typeface="ＭＳ Ｐゴシック" panose="020B0600070205080204" pitchFamily="50" charset="-128"/>
              </a:rPr>
              <a:t>学習スタイル</a:t>
            </a:r>
          </a:p>
        </p:txBody>
      </p:sp>
      <p:sp>
        <p:nvSpPr>
          <p:cNvPr id="37" name="矢印: ストライプ 36">
            <a:extLst>
              <a:ext uri="{FF2B5EF4-FFF2-40B4-BE49-F238E27FC236}">
                <a16:creationId xmlns:a16="http://schemas.microsoft.com/office/drawing/2014/main" id="{EA017B2E-6AF7-40D1-8BD8-3D91B258D775}"/>
              </a:ext>
            </a:extLst>
          </p:cNvPr>
          <p:cNvSpPr/>
          <p:nvPr/>
        </p:nvSpPr>
        <p:spPr>
          <a:xfrm>
            <a:off x="1022953" y="2802304"/>
            <a:ext cx="10470668" cy="10152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E37360DB-4755-4A0E-B5B8-9A6D5DF0B7F2}"/>
              </a:ext>
            </a:extLst>
          </p:cNvPr>
          <p:cNvSpPr/>
          <p:nvPr/>
        </p:nvSpPr>
        <p:spPr>
          <a:xfrm>
            <a:off x="1532606" y="3070767"/>
            <a:ext cx="492772" cy="47705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E31A1717-2685-4F84-925F-2FD83115DF73}"/>
              </a:ext>
            </a:extLst>
          </p:cNvPr>
          <p:cNvSpPr/>
          <p:nvPr/>
        </p:nvSpPr>
        <p:spPr>
          <a:xfrm>
            <a:off x="3569440" y="3070767"/>
            <a:ext cx="492772" cy="47705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FFA52ECE-AEB7-424D-9DAD-72E16A31CB86}"/>
              </a:ext>
            </a:extLst>
          </p:cNvPr>
          <p:cNvSpPr/>
          <p:nvPr/>
        </p:nvSpPr>
        <p:spPr>
          <a:xfrm>
            <a:off x="5765515" y="3070767"/>
            <a:ext cx="492772" cy="47705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3D064E8A-F84B-4134-8D48-5C2E44A2BF88}"/>
              </a:ext>
            </a:extLst>
          </p:cNvPr>
          <p:cNvSpPr/>
          <p:nvPr/>
        </p:nvSpPr>
        <p:spPr>
          <a:xfrm>
            <a:off x="7711230" y="3070767"/>
            <a:ext cx="492772" cy="47705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D8E721E3-05BC-4A37-B069-C15E43444D41}"/>
              </a:ext>
            </a:extLst>
          </p:cNvPr>
          <p:cNvSpPr/>
          <p:nvPr/>
        </p:nvSpPr>
        <p:spPr>
          <a:xfrm>
            <a:off x="9657759" y="3070767"/>
            <a:ext cx="492772" cy="47705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3919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1775012" cy="477054"/>
          </a:xfrm>
          <a:prstGeom prst="rect">
            <a:avLst/>
          </a:prstGeom>
          <a:noFill/>
        </p:spPr>
        <p:txBody>
          <a:bodyPr wrap="square" lIns="91440" tIns="45720" rIns="91440" bIns="45720" rtlCol="0" anchor="t">
            <a:spAutoFit/>
          </a:bodyPr>
          <a:lstStyle/>
          <a:p>
            <a:r>
              <a:rPr kumimoji="1" lang="ja-JP" altLang="en-US" sz="2500" dirty="0">
                <a:latin typeface="ＭＳ Ｐゴシック"/>
                <a:ea typeface="ＭＳ Ｐゴシック"/>
              </a:rPr>
              <a:t>緒言</a:t>
            </a:r>
            <a:endParaRPr lang="ja-JP" altLang="en-US" sz="25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965C3BF9-D283-44B4-9E70-F52D0A57AAAB}"/>
              </a:ext>
            </a:extLst>
          </p:cNvPr>
          <p:cNvSpPr txBox="1"/>
          <p:nvPr/>
        </p:nvSpPr>
        <p:spPr>
          <a:xfrm>
            <a:off x="1363565" y="1484057"/>
            <a:ext cx="9099176" cy="1200329"/>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近年、コロナ渦でオンライン授業が増えた。受講する学生によって視聴形態が異なるため、</a:t>
            </a:r>
            <a:r>
              <a:rPr kumimoji="1" lang="ja-JP" altLang="en-US" sz="2400" u="sng" dirty="0">
                <a:latin typeface="ＭＳ Ｐゴシック" panose="020B0600070205080204" pitchFamily="50" charset="-128"/>
                <a:ea typeface="ＭＳ Ｐゴシック" panose="020B0600070205080204" pitchFamily="50" charset="-128"/>
              </a:rPr>
              <a:t>学習スタイルが学習行為に影響</a:t>
            </a:r>
            <a:r>
              <a:rPr kumimoji="1" lang="ja-JP" altLang="en-US" sz="2400" dirty="0">
                <a:latin typeface="ＭＳ Ｐゴシック" panose="020B0600070205080204" pitchFamily="50" charset="-128"/>
                <a:ea typeface="ＭＳ Ｐゴシック" panose="020B0600070205080204" pitchFamily="50" charset="-128"/>
              </a:rPr>
              <a:t>を与えることが</a:t>
            </a:r>
            <a:r>
              <a:rPr lang="ja-JP" altLang="en-US" sz="2400" dirty="0">
                <a:latin typeface="ＭＳ Ｐゴシック" panose="020B0600070205080204" pitchFamily="50" charset="-128"/>
                <a:ea typeface="ＭＳ Ｐゴシック" panose="020B0600070205080204" pitchFamily="50" charset="-128"/>
              </a:rPr>
              <a:t>懸念</a:t>
            </a:r>
            <a:r>
              <a:rPr kumimoji="1" lang="ja-JP" altLang="en-US" sz="2400" dirty="0">
                <a:latin typeface="ＭＳ Ｐゴシック" panose="020B0600070205080204" pitchFamily="50" charset="-128"/>
                <a:ea typeface="ＭＳ Ｐゴシック" panose="020B0600070205080204" pitchFamily="50" charset="-128"/>
              </a:rPr>
              <a:t>されている（大山ら</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a:t>
            </a:r>
            <a:r>
              <a:rPr kumimoji="1" lang="en-US" altLang="ja-JP" sz="2400" dirty="0">
                <a:latin typeface="ＭＳ Ｐゴシック" panose="020B0600070205080204" pitchFamily="50" charset="-128"/>
                <a:ea typeface="ＭＳ Ｐゴシック" panose="020B0600070205080204" pitchFamily="50" charset="-128"/>
              </a:rPr>
              <a:t>2010</a:t>
            </a:r>
            <a:r>
              <a:rPr kumimoji="1"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1CED41DF-2B45-4393-AAF6-69842473F054}"/>
              </a:ext>
            </a:extLst>
          </p:cNvPr>
          <p:cNvSpPr txBox="1"/>
          <p:nvPr/>
        </p:nvSpPr>
        <p:spPr>
          <a:xfrm>
            <a:off x="1363565" y="3101946"/>
            <a:ext cx="9099176" cy="1200329"/>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また、授業スライドにおいて「文字・画像」など重視するポイントは人によって異なり、</a:t>
            </a:r>
            <a:r>
              <a:rPr kumimoji="1" lang="ja-JP" altLang="en-US" sz="2400" u="sng" dirty="0">
                <a:latin typeface="ＭＳ Ｐゴシック" panose="020B0600070205080204" pitchFamily="50" charset="-128"/>
                <a:ea typeface="ＭＳ Ｐゴシック" panose="020B0600070205080204" pitchFamily="50" charset="-128"/>
              </a:rPr>
              <a:t>個人によって有用な方略</a:t>
            </a:r>
            <a:r>
              <a:rPr kumimoji="1" lang="ja-JP" altLang="en-US" sz="2400" dirty="0">
                <a:latin typeface="ＭＳ Ｐゴシック" panose="020B0600070205080204" pitchFamily="50" charset="-128"/>
                <a:ea typeface="ＭＳ Ｐゴシック" panose="020B0600070205080204" pitchFamily="50" charset="-128"/>
              </a:rPr>
              <a:t>が存在する（田原・伊藤</a:t>
            </a:r>
            <a:r>
              <a:rPr kumimoji="1" lang="en-US" altLang="ja-JP" sz="2400" dirty="0">
                <a:latin typeface="ＭＳ Ｐゴシック" panose="020B0600070205080204" pitchFamily="50" charset="-128"/>
                <a:ea typeface="ＭＳ Ｐゴシック" panose="020B0600070205080204" pitchFamily="50" charset="-128"/>
              </a:rPr>
              <a:t>, 2021</a:t>
            </a:r>
            <a:r>
              <a:rPr kumimoji="1" lang="ja-JP" altLang="en-US"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そのため、</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自分にあった学習方法</a:t>
            </a:r>
            <a:r>
              <a:rPr kumimoji="1" lang="ja-JP" altLang="en-US" sz="2400" dirty="0">
                <a:latin typeface="ＭＳ Ｐゴシック" panose="020B0600070205080204" pitchFamily="50" charset="-128"/>
                <a:ea typeface="ＭＳ Ｐゴシック" panose="020B0600070205080204" pitchFamily="50" charset="-128"/>
              </a:rPr>
              <a:t>を見つける必要</a:t>
            </a:r>
            <a:r>
              <a:rPr lang="ja-JP" altLang="en-US" sz="2400" dirty="0">
                <a:latin typeface="ＭＳ Ｐゴシック" panose="020B0600070205080204" pitchFamily="50" charset="-128"/>
                <a:ea typeface="ＭＳ Ｐゴシック" panose="020B0600070205080204" pitchFamily="50" charset="-128"/>
              </a:rPr>
              <a:t>が</a:t>
            </a:r>
            <a:r>
              <a:rPr kumimoji="1" lang="ja-JP" altLang="en-US" sz="2400" dirty="0">
                <a:latin typeface="ＭＳ Ｐゴシック" panose="020B0600070205080204" pitchFamily="50" charset="-128"/>
                <a:ea typeface="ＭＳ Ｐゴシック" panose="020B0600070205080204" pitchFamily="50" charset="-128"/>
              </a:rPr>
              <a:t>ある。</a:t>
            </a:r>
            <a:endParaRPr kumimoji="1" lang="en-US" altLang="ja-JP" sz="2400" dirty="0">
              <a:latin typeface="ＭＳ Ｐゴシック" panose="020B0600070205080204" pitchFamily="50" charset="-128"/>
              <a:ea typeface="ＭＳ Ｐゴシック" panose="020B0600070205080204" pitchFamily="50" charset="-128"/>
            </a:endParaRPr>
          </a:p>
        </p:txBody>
      </p:sp>
      <p:pic>
        <p:nvPicPr>
          <p:cNvPr id="3" name="図 2">
            <a:extLst>
              <a:ext uri="{FF2B5EF4-FFF2-40B4-BE49-F238E27FC236}">
                <a16:creationId xmlns:a16="http://schemas.microsoft.com/office/drawing/2014/main" id="{97DD5DBD-0B9C-43A3-B69F-A35C9D9A8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87" y="4005470"/>
            <a:ext cx="3127513" cy="2827397"/>
          </a:xfrm>
          <a:prstGeom prst="rect">
            <a:avLst/>
          </a:prstGeom>
        </p:spPr>
      </p:pic>
    </p:spTree>
    <p:extLst>
      <p:ext uri="{BB962C8B-B14F-4D97-AF65-F5344CB8AC3E}">
        <p14:creationId xmlns:p14="http://schemas.microsoft.com/office/powerpoint/2010/main" val="29436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2090548"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分析方法</a:t>
            </a:r>
          </a:p>
        </p:txBody>
      </p:sp>
      <p:sp>
        <p:nvSpPr>
          <p:cNvPr id="12" name="テキスト ボックス 11">
            <a:extLst>
              <a:ext uri="{FF2B5EF4-FFF2-40B4-BE49-F238E27FC236}">
                <a16:creationId xmlns:a16="http://schemas.microsoft.com/office/drawing/2014/main" id="{3E13A8A5-0150-B104-92B9-7B2F01A193F3}"/>
              </a:ext>
            </a:extLst>
          </p:cNvPr>
          <p:cNvSpPr txBox="1"/>
          <p:nvPr/>
        </p:nvSpPr>
        <p:spPr>
          <a:xfrm>
            <a:off x="1523999" y="1533525"/>
            <a:ext cx="2000251" cy="461665"/>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生理指標</a:t>
            </a:r>
            <a:r>
              <a:rPr kumimoji="1" lang="en-US" altLang="ja-JP" sz="2400" dirty="0">
                <a:latin typeface="ＭＳ Ｐゴシック" panose="020B0600070205080204" pitchFamily="50" charset="-128"/>
                <a:ea typeface="ＭＳ Ｐゴシック" panose="020B0600070205080204" pitchFamily="50" charset="-128"/>
              </a:rPr>
              <a:t>】</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37C80F82-5744-F407-7652-B0A44EF7A224}"/>
              </a:ext>
            </a:extLst>
          </p:cNvPr>
          <p:cNvSpPr txBox="1"/>
          <p:nvPr/>
        </p:nvSpPr>
        <p:spPr>
          <a:xfrm>
            <a:off x="1524001" y="3724275"/>
            <a:ext cx="2000250" cy="461665"/>
          </a:xfrm>
          <a:prstGeom prst="rect">
            <a:avLst/>
          </a:prstGeom>
          <a:noFill/>
        </p:spPr>
        <p:txBody>
          <a:bodyPr wrap="square" rtlCol="0">
            <a:spAutoFit/>
          </a:bodyPr>
          <a:lstStyle/>
          <a:p>
            <a:r>
              <a:rPr kumimoji="1"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心理</a:t>
            </a:r>
            <a:r>
              <a:rPr kumimoji="1" lang="ja-JP" altLang="en-US" sz="2400" dirty="0">
                <a:latin typeface="ＭＳ Ｐゴシック" panose="020B0600070205080204" pitchFamily="50" charset="-128"/>
                <a:ea typeface="ＭＳ Ｐゴシック" panose="020B0600070205080204" pitchFamily="50" charset="-128"/>
              </a:rPr>
              <a:t>指標</a:t>
            </a:r>
            <a:r>
              <a:rPr kumimoji="1" lang="en-US" altLang="ja-JP" sz="2400" dirty="0">
                <a:latin typeface="ＭＳ Ｐゴシック" panose="020B0600070205080204" pitchFamily="50" charset="-128"/>
                <a:ea typeface="ＭＳ Ｐゴシック" panose="020B0600070205080204" pitchFamily="50" charset="-128"/>
              </a:rPr>
              <a:t>】</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83FBFEDD-3D08-4985-CFF9-512E5A3B803B}"/>
              </a:ext>
            </a:extLst>
          </p:cNvPr>
          <p:cNvSpPr txBox="1"/>
          <p:nvPr/>
        </p:nvSpPr>
        <p:spPr>
          <a:xfrm>
            <a:off x="1943100" y="2210395"/>
            <a:ext cx="3575188"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音声の有無</a:t>
            </a:r>
            <a:r>
              <a:rPr lang="en-US" altLang="ja-JP" sz="2400" dirty="0">
                <a:latin typeface="ＭＳ Ｐゴシック"/>
                <a:ea typeface="ＭＳ Ｐゴシック"/>
              </a:rPr>
              <a:t>×</a:t>
            </a:r>
            <a:r>
              <a:rPr lang="ja-JP" altLang="en-US" sz="2400" dirty="0">
                <a:latin typeface="ＭＳ Ｐゴシック"/>
                <a:ea typeface="ＭＳ Ｐゴシック"/>
              </a:rPr>
              <a:t>視線運動</a:t>
            </a:r>
          </a:p>
        </p:txBody>
      </p:sp>
      <p:sp>
        <p:nvSpPr>
          <p:cNvPr id="15" name="テキスト ボックス 14">
            <a:extLst>
              <a:ext uri="{FF2B5EF4-FFF2-40B4-BE49-F238E27FC236}">
                <a16:creationId xmlns:a16="http://schemas.microsoft.com/office/drawing/2014/main" id="{4855A967-78E0-B54D-516C-4A2DBBAC4300}"/>
              </a:ext>
            </a:extLst>
          </p:cNvPr>
          <p:cNvSpPr txBox="1"/>
          <p:nvPr/>
        </p:nvSpPr>
        <p:spPr>
          <a:xfrm>
            <a:off x="1943100" y="4312593"/>
            <a:ext cx="3638550" cy="461665"/>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音声の有無</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課題成績</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1B346653-16AE-E212-551D-EC4BED727ABB}"/>
              </a:ext>
            </a:extLst>
          </p:cNvPr>
          <p:cNvSpPr txBox="1"/>
          <p:nvPr/>
        </p:nvSpPr>
        <p:spPr>
          <a:xfrm>
            <a:off x="1943100" y="4862810"/>
            <a:ext cx="3638550" cy="461665"/>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学習スタイル</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課題成績</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17" name="矢印: 右 16">
            <a:extLst>
              <a:ext uri="{FF2B5EF4-FFF2-40B4-BE49-F238E27FC236}">
                <a16:creationId xmlns:a16="http://schemas.microsoft.com/office/drawing/2014/main" id="{D6C2DDBC-3105-7069-47E8-AB61D5C9F4AD}"/>
              </a:ext>
            </a:extLst>
          </p:cNvPr>
          <p:cNvSpPr/>
          <p:nvPr/>
        </p:nvSpPr>
        <p:spPr>
          <a:xfrm>
            <a:off x="5775463" y="4601200"/>
            <a:ext cx="641074" cy="52322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225CE48-2FEB-B5D3-6347-4685D319EA4A}"/>
              </a:ext>
            </a:extLst>
          </p:cNvPr>
          <p:cNvSpPr txBox="1"/>
          <p:nvPr/>
        </p:nvSpPr>
        <p:spPr>
          <a:xfrm>
            <a:off x="6838950" y="4543425"/>
            <a:ext cx="3638550" cy="538609"/>
          </a:xfrm>
          <a:prstGeom prst="rect">
            <a:avLst/>
          </a:prstGeom>
          <a:noFill/>
        </p:spPr>
        <p:txBody>
          <a:bodyPr wrap="square" rtlCol="0">
            <a:spAutoFit/>
          </a:bodyPr>
          <a:lstStyle/>
          <a:p>
            <a:r>
              <a:rPr lang="en-US" altLang="ja-JP" sz="2900" dirty="0">
                <a:solidFill>
                  <a:srgbClr val="FF0000"/>
                </a:solidFill>
                <a:latin typeface="ＭＳ Ｐゴシック" panose="020B0600070205080204" pitchFamily="50" charset="-128"/>
                <a:ea typeface="ＭＳ Ｐゴシック" panose="020B0600070205080204" pitchFamily="50" charset="-128"/>
              </a:rPr>
              <a:t>『</a:t>
            </a:r>
            <a:r>
              <a:rPr lang="ja-JP" altLang="en-US" sz="2900" dirty="0">
                <a:solidFill>
                  <a:srgbClr val="FF0000"/>
                </a:solidFill>
                <a:latin typeface="ＭＳ Ｐゴシック" panose="020B0600070205080204" pitchFamily="50" charset="-128"/>
                <a:ea typeface="ＭＳ Ｐゴシック" panose="020B0600070205080204" pitchFamily="50" charset="-128"/>
              </a:rPr>
              <a:t>対応のない</a:t>
            </a:r>
            <a:r>
              <a:rPr lang="en-US" altLang="ja-JP" sz="2900" i="1" dirty="0">
                <a:solidFill>
                  <a:srgbClr val="FF0000"/>
                </a:solidFill>
                <a:latin typeface="ＭＳ Ｐゴシック" panose="020B0600070205080204" pitchFamily="50" charset="-128"/>
                <a:ea typeface="ＭＳ Ｐゴシック" panose="020B0600070205080204" pitchFamily="50" charset="-128"/>
              </a:rPr>
              <a:t>t </a:t>
            </a:r>
            <a:r>
              <a:rPr lang="ja-JP" altLang="en-US" sz="2900" dirty="0">
                <a:solidFill>
                  <a:srgbClr val="FF0000"/>
                </a:solidFill>
                <a:latin typeface="ＭＳ Ｐゴシック" panose="020B0600070205080204" pitchFamily="50" charset="-128"/>
                <a:ea typeface="ＭＳ Ｐゴシック" panose="020B0600070205080204" pitchFamily="50" charset="-128"/>
              </a:rPr>
              <a:t>検定</a:t>
            </a:r>
            <a:r>
              <a:rPr lang="en-US" altLang="ja-JP" sz="29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2900" dirty="0">
              <a:solidFill>
                <a:srgbClr val="FF0000"/>
              </a:solidFill>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FD282155-AF8F-2797-3716-19DA80FCB8C4}"/>
              </a:ext>
            </a:extLst>
          </p:cNvPr>
          <p:cNvSpPr txBox="1"/>
          <p:nvPr/>
        </p:nvSpPr>
        <p:spPr>
          <a:xfrm>
            <a:off x="1943100" y="2672060"/>
            <a:ext cx="3575188"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学習スタイル</a:t>
            </a:r>
            <a:r>
              <a:rPr lang="en-US" altLang="ja-JP" sz="2400" dirty="0">
                <a:latin typeface="ＭＳ Ｐゴシック"/>
                <a:ea typeface="ＭＳ Ｐゴシック"/>
              </a:rPr>
              <a:t>×</a:t>
            </a:r>
            <a:r>
              <a:rPr lang="ja-JP" altLang="en-US" sz="2400" dirty="0">
                <a:latin typeface="ＭＳ Ｐゴシック"/>
                <a:ea typeface="ＭＳ Ｐゴシック"/>
              </a:rPr>
              <a:t>視線運動</a:t>
            </a:r>
          </a:p>
        </p:txBody>
      </p:sp>
      <p:sp>
        <p:nvSpPr>
          <p:cNvPr id="3" name="矢印: 右 2">
            <a:extLst>
              <a:ext uri="{FF2B5EF4-FFF2-40B4-BE49-F238E27FC236}">
                <a16:creationId xmlns:a16="http://schemas.microsoft.com/office/drawing/2014/main" id="{F644786A-9941-E4E2-97F1-836C8DA0A0B3}"/>
              </a:ext>
            </a:extLst>
          </p:cNvPr>
          <p:cNvSpPr/>
          <p:nvPr/>
        </p:nvSpPr>
        <p:spPr>
          <a:xfrm>
            <a:off x="5775463" y="2458105"/>
            <a:ext cx="641074" cy="52322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E5EC3E8-F3CE-B874-E4E7-56B179A84DCC}"/>
              </a:ext>
            </a:extLst>
          </p:cNvPr>
          <p:cNvSpPr txBox="1"/>
          <p:nvPr/>
        </p:nvSpPr>
        <p:spPr>
          <a:xfrm>
            <a:off x="6838950" y="2407652"/>
            <a:ext cx="3638550" cy="538609"/>
          </a:xfrm>
          <a:prstGeom prst="rect">
            <a:avLst/>
          </a:prstGeom>
          <a:noFill/>
        </p:spPr>
        <p:txBody>
          <a:bodyPr wrap="square" rtlCol="0">
            <a:spAutoFit/>
          </a:bodyPr>
          <a:lstStyle/>
          <a:p>
            <a:r>
              <a:rPr lang="en-US" altLang="ja-JP" sz="2900" dirty="0">
                <a:solidFill>
                  <a:srgbClr val="FF0000"/>
                </a:solidFill>
                <a:latin typeface="ＭＳ Ｐゴシック" panose="020B0600070205080204" pitchFamily="50" charset="-128"/>
                <a:ea typeface="ＭＳ Ｐゴシック" panose="020B0600070205080204" pitchFamily="50" charset="-128"/>
              </a:rPr>
              <a:t>『</a:t>
            </a:r>
            <a:r>
              <a:rPr lang="ja-JP" altLang="en-US" sz="2900" dirty="0">
                <a:solidFill>
                  <a:srgbClr val="FF0000"/>
                </a:solidFill>
                <a:latin typeface="ＭＳ Ｐゴシック" panose="020B0600070205080204" pitchFamily="50" charset="-128"/>
                <a:ea typeface="ＭＳ Ｐゴシック" panose="020B0600070205080204" pitchFamily="50" charset="-128"/>
              </a:rPr>
              <a:t>実験者による解釈</a:t>
            </a:r>
            <a:r>
              <a:rPr lang="en-US" altLang="ja-JP" sz="2900" dirty="0">
                <a:solidFill>
                  <a:srgbClr val="FF0000"/>
                </a:solidFill>
                <a:latin typeface="ＭＳ Ｐゴシック" panose="020B0600070205080204" pitchFamily="50" charset="-128"/>
                <a:ea typeface="ＭＳ Ｐゴシック" panose="020B0600070205080204" pitchFamily="50" charset="-128"/>
              </a:rPr>
              <a:t>』</a:t>
            </a:r>
            <a:endParaRPr kumimoji="1" lang="ja-JP" altLang="en-US" sz="29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0953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7" y="678895"/>
            <a:ext cx="4662297"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 ＜</a:t>
            </a:r>
            <a:r>
              <a:rPr lang="ja-JP" altLang="en-US" sz="2500" dirty="0">
                <a:latin typeface="ＭＳ Ｐゴシック" panose="020B0600070205080204" pitchFamily="50" charset="-128"/>
                <a:ea typeface="ＭＳ Ｐゴシック" panose="020B0600070205080204" pitchFamily="50" charset="-128"/>
              </a:rPr>
              <a:t>生理</a:t>
            </a:r>
            <a:r>
              <a:rPr kumimoji="1" lang="ja-JP" altLang="en-US" sz="2500" dirty="0">
                <a:latin typeface="ＭＳ Ｐゴシック" panose="020B0600070205080204" pitchFamily="50" charset="-128"/>
                <a:ea typeface="ＭＳ Ｐゴシック" panose="020B0600070205080204" pitchFamily="50" charset="-128"/>
              </a:rPr>
              <a:t>指標＞</a:t>
            </a:r>
          </a:p>
        </p:txBody>
      </p:sp>
      <p:sp>
        <p:nvSpPr>
          <p:cNvPr id="12" name="コンテンツ プレースホルダー 2">
            <a:extLst>
              <a:ext uri="{FF2B5EF4-FFF2-40B4-BE49-F238E27FC236}">
                <a16:creationId xmlns:a16="http://schemas.microsoft.com/office/drawing/2014/main" id="{42792FE2-395D-1B27-691D-FC80B5E49E27}"/>
              </a:ext>
            </a:extLst>
          </p:cNvPr>
          <p:cNvSpPr>
            <a:spLocks noGrp="1"/>
          </p:cNvSpPr>
          <p:nvPr>
            <p:ph idx="1"/>
          </p:nvPr>
        </p:nvSpPr>
        <p:spPr>
          <a:xfrm>
            <a:off x="2602191" y="3033680"/>
            <a:ext cx="7184903" cy="790640"/>
          </a:xfrm>
        </p:spPr>
        <p:txBody>
          <a:bodyPr>
            <a:normAutofit/>
          </a:bodyPr>
          <a:lstStyle/>
          <a:p>
            <a:pPr marL="0" indent="0">
              <a:buNone/>
            </a:pPr>
            <a:r>
              <a:rPr kumimoji="1" lang="ja-JP" altLang="en-US" sz="2400" dirty="0">
                <a:latin typeface="ＭＳ Ｐゴシック" panose="020B0600070205080204" pitchFamily="50" charset="-128"/>
                <a:ea typeface="ＭＳ Ｐゴシック" panose="020B0600070205080204" pitchFamily="50" charset="-128"/>
              </a:rPr>
              <a:t>音声有無の動画：</a:t>
            </a:r>
            <a:r>
              <a:rPr lang="en-US" altLang="ja-JP" sz="2400" b="0" i="0" dirty="0">
                <a:effectLst/>
                <a:latin typeface="-apple-system"/>
                <a:hlinkClick r:id="rId3" tooltip="https://youtu.be/ca-wawnuhf8"/>
              </a:rPr>
              <a:t>https://youtu.be/CA-wAwNuHf8</a:t>
            </a:r>
            <a:endParaRPr lang="en-US" altLang="ja-JP" sz="1600" b="0" i="0" dirty="0">
              <a:effectLst/>
              <a:latin typeface="-apple-system"/>
            </a:endParaRPr>
          </a:p>
        </p:txBody>
      </p:sp>
    </p:spTree>
    <p:extLst>
      <p:ext uri="{BB962C8B-B14F-4D97-AF65-F5344CB8AC3E}">
        <p14:creationId xmlns:p14="http://schemas.microsoft.com/office/powerpoint/2010/main" val="220522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7" y="678895"/>
            <a:ext cx="4662297"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 ＜</a:t>
            </a:r>
            <a:r>
              <a:rPr lang="ja-JP" altLang="en-US" sz="2500" dirty="0">
                <a:latin typeface="ＭＳ Ｐゴシック" panose="020B0600070205080204" pitchFamily="50" charset="-128"/>
                <a:ea typeface="ＭＳ Ｐゴシック" panose="020B0600070205080204" pitchFamily="50" charset="-128"/>
              </a:rPr>
              <a:t>生理</a:t>
            </a:r>
            <a:r>
              <a:rPr kumimoji="1" lang="ja-JP" altLang="en-US" sz="2500" dirty="0">
                <a:latin typeface="ＭＳ Ｐゴシック" panose="020B0600070205080204" pitchFamily="50" charset="-128"/>
                <a:ea typeface="ＭＳ Ｐゴシック" panose="020B0600070205080204" pitchFamily="50" charset="-128"/>
              </a:rPr>
              <a:t>指標＞</a:t>
            </a:r>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1172898" y="2225919"/>
            <a:ext cx="2779977" cy="461665"/>
          </a:xfrm>
          <a:prstGeom prst="rect">
            <a:avLst/>
          </a:prstGeom>
          <a:noFill/>
        </p:spPr>
        <p:txBody>
          <a:bodyPr wrap="square" lIns="91440" tIns="45720" rIns="91440" bIns="45720" rtlCol="0" anchor="t">
            <a:spAutoFit/>
          </a:bodyPr>
          <a:lstStyle/>
          <a:p>
            <a:r>
              <a:rPr lang="en-US" altLang="ja-JP" sz="2400" dirty="0">
                <a:latin typeface="ＭＳ Ｐゴシック"/>
                <a:ea typeface="ＭＳ Ｐゴシック"/>
              </a:rPr>
              <a:t>【</a:t>
            </a:r>
            <a:r>
              <a:rPr lang="ja-JP" altLang="en-US" sz="2400" dirty="0">
                <a:latin typeface="ＭＳ Ｐゴシック"/>
                <a:ea typeface="ＭＳ Ｐゴシック"/>
              </a:rPr>
              <a:t>音声あり群</a:t>
            </a:r>
            <a:r>
              <a:rPr lang="en-US" altLang="ja-JP" sz="2400" dirty="0">
                <a:latin typeface="ＭＳ Ｐゴシック"/>
                <a:ea typeface="ＭＳ Ｐゴシック"/>
              </a:rPr>
              <a:t>】</a:t>
            </a:r>
            <a:endParaRPr lang="ja-JP" altLang="en-US" sz="2400" dirty="0">
              <a:latin typeface="ＭＳ Ｐゴシック"/>
              <a:ea typeface="ＭＳ Ｐゴシック"/>
            </a:endParaRPr>
          </a:p>
        </p:txBody>
      </p:sp>
      <p:sp>
        <p:nvSpPr>
          <p:cNvPr id="2" name="テキスト ボックス 1">
            <a:extLst>
              <a:ext uri="{FF2B5EF4-FFF2-40B4-BE49-F238E27FC236}">
                <a16:creationId xmlns:a16="http://schemas.microsoft.com/office/drawing/2014/main" id="{5E322910-7378-558A-42C2-E16B2FE5E0CA}"/>
              </a:ext>
            </a:extLst>
          </p:cNvPr>
          <p:cNvSpPr txBox="1"/>
          <p:nvPr/>
        </p:nvSpPr>
        <p:spPr>
          <a:xfrm>
            <a:off x="1052703" y="1500554"/>
            <a:ext cx="4801314" cy="461665"/>
          </a:xfrm>
          <a:prstGeom prst="rect">
            <a:avLst/>
          </a:prstGeom>
          <a:noFill/>
        </p:spPr>
        <p:txBody>
          <a:bodyPr wrap="none" rtlCol="0">
            <a:spAutoFit/>
          </a:bodyPr>
          <a:lstStyle/>
          <a:p>
            <a:r>
              <a:rPr kumimoji="1" lang="ja-JP" altLang="en-US" sz="2400" b="1" dirty="0"/>
              <a:t>音声の有無による視線運動の違い</a:t>
            </a:r>
          </a:p>
        </p:txBody>
      </p:sp>
      <p:sp>
        <p:nvSpPr>
          <p:cNvPr id="7" name="テキスト ボックス 6">
            <a:extLst>
              <a:ext uri="{FF2B5EF4-FFF2-40B4-BE49-F238E27FC236}">
                <a16:creationId xmlns:a16="http://schemas.microsoft.com/office/drawing/2014/main" id="{058D20B2-12E7-31C2-FD80-D8BFD05D1E06}"/>
              </a:ext>
            </a:extLst>
          </p:cNvPr>
          <p:cNvSpPr txBox="1"/>
          <p:nvPr/>
        </p:nvSpPr>
        <p:spPr>
          <a:xfrm>
            <a:off x="6181725" y="2225919"/>
            <a:ext cx="2552700" cy="461665"/>
          </a:xfrm>
          <a:prstGeom prst="rect">
            <a:avLst/>
          </a:prstGeom>
          <a:noFill/>
        </p:spPr>
        <p:txBody>
          <a:bodyPr wrap="square" lIns="91440" tIns="45720" rIns="91440" bIns="45720" rtlCol="0" anchor="t">
            <a:spAutoFit/>
          </a:bodyPr>
          <a:lstStyle/>
          <a:p>
            <a:r>
              <a:rPr lang="en-US" altLang="ja-JP" sz="2400" dirty="0">
                <a:latin typeface="ＭＳ Ｐゴシック"/>
                <a:ea typeface="ＭＳ Ｐゴシック"/>
              </a:rPr>
              <a:t>【</a:t>
            </a:r>
            <a:r>
              <a:rPr lang="ja-JP" altLang="en-US" sz="2400" dirty="0">
                <a:latin typeface="ＭＳ Ｐゴシック"/>
                <a:ea typeface="ＭＳ Ｐゴシック"/>
              </a:rPr>
              <a:t>音声なし群</a:t>
            </a:r>
            <a:r>
              <a:rPr lang="en-US" altLang="ja-JP" sz="2400" dirty="0">
                <a:latin typeface="ＭＳ Ｐゴシック"/>
                <a:ea typeface="ＭＳ Ｐゴシック"/>
              </a:rPr>
              <a:t>】</a:t>
            </a:r>
          </a:p>
        </p:txBody>
      </p:sp>
      <p:sp>
        <p:nvSpPr>
          <p:cNvPr id="8" name="テキスト ボックス 7">
            <a:extLst>
              <a:ext uri="{FF2B5EF4-FFF2-40B4-BE49-F238E27FC236}">
                <a16:creationId xmlns:a16="http://schemas.microsoft.com/office/drawing/2014/main" id="{B130BD57-403C-E7DA-4F53-B759747185CB}"/>
              </a:ext>
            </a:extLst>
          </p:cNvPr>
          <p:cNvSpPr txBox="1"/>
          <p:nvPr/>
        </p:nvSpPr>
        <p:spPr>
          <a:xfrm>
            <a:off x="1172898" y="2784956"/>
            <a:ext cx="4923102"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・音声の説明に沿ってスライドを見る</a:t>
            </a:r>
            <a:endParaRPr lang="en-US" altLang="ja-JP" sz="2400" dirty="0">
              <a:latin typeface="ＭＳ Ｐゴシック"/>
              <a:ea typeface="ＭＳ Ｐゴシック"/>
            </a:endParaRPr>
          </a:p>
        </p:txBody>
      </p:sp>
      <p:sp>
        <p:nvSpPr>
          <p:cNvPr id="9" name="テキスト ボックス 8">
            <a:extLst>
              <a:ext uri="{FF2B5EF4-FFF2-40B4-BE49-F238E27FC236}">
                <a16:creationId xmlns:a16="http://schemas.microsoft.com/office/drawing/2014/main" id="{468CFCB0-6E84-A2E5-45BB-34ABE1401D1D}"/>
              </a:ext>
            </a:extLst>
          </p:cNvPr>
          <p:cNvSpPr txBox="1"/>
          <p:nvPr/>
        </p:nvSpPr>
        <p:spPr>
          <a:xfrm>
            <a:off x="6181725" y="2784956"/>
            <a:ext cx="5129022"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・見るところがバラバラで纏まりがない</a:t>
            </a:r>
            <a:endParaRPr lang="en-US" altLang="ja-JP" sz="2400" dirty="0">
              <a:latin typeface="ＭＳ Ｐゴシック"/>
              <a:ea typeface="ＭＳ Ｐゴシック"/>
            </a:endParaRPr>
          </a:p>
        </p:txBody>
      </p:sp>
      <p:sp>
        <p:nvSpPr>
          <p:cNvPr id="5" name="テキスト ボックス 4">
            <a:extLst>
              <a:ext uri="{FF2B5EF4-FFF2-40B4-BE49-F238E27FC236}">
                <a16:creationId xmlns:a16="http://schemas.microsoft.com/office/drawing/2014/main" id="{D0F85C19-6B22-77E2-2862-EB820C7B813F}"/>
              </a:ext>
            </a:extLst>
          </p:cNvPr>
          <p:cNvSpPr txBox="1"/>
          <p:nvPr/>
        </p:nvSpPr>
        <p:spPr>
          <a:xfrm>
            <a:off x="1172898" y="4180024"/>
            <a:ext cx="4923102"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・画像を見る人が多かった</a:t>
            </a:r>
            <a:endParaRPr lang="en-US" altLang="ja-JP" sz="2400" dirty="0">
              <a:latin typeface="ＭＳ Ｐゴシック"/>
              <a:ea typeface="ＭＳ Ｐゴシック"/>
            </a:endParaRPr>
          </a:p>
        </p:txBody>
      </p:sp>
      <p:sp>
        <p:nvSpPr>
          <p:cNvPr id="6" name="テキスト ボックス 5">
            <a:extLst>
              <a:ext uri="{FF2B5EF4-FFF2-40B4-BE49-F238E27FC236}">
                <a16:creationId xmlns:a16="http://schemas.microsoft.com/office/drawing/2014/main" id="{6DECE786-FCB0-0BD7-A8CA-B2D753D4E3B1}"/>
              </a:ext>
            </a:extLst>
          </p:cNvPr>
          <p:cNvSpPr txBox="1"/>
          <p:nvPr/>
        </p:nvSpPr>
        <p:spPr>
          <a:xfrm>
            <a:off x="1172898" y="3297824"/>
            <a:ext cx="4923102" cy="830997"/>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・スライドが切り替わると左上から順　　</a:t>
            </a:r>
            <a:endParaRPr lang="en-US" altLang="ja-JP" sz="2400" dirty="0">
              <a:latin typeface="ＭＳ Ｐゴシック"/>
              <a:ea typeface="ＭＳ Ｐゴシック"/>
            </a:endParaRPr>
          </a:p>
          <a:p>
            <a:r>
              <a:rPr lang="ja-JP" altLang="en-US" sz="2400" dirty="0">
                <a:latin typeface="ＭＳ Ｐゴシック"/>
                <a:ea typeface="ＭＳ Ｐゴシック"/>
              </a:rPr>
              <a:t>　番に見る人が多い</a:t>
            </a:r>
            <a:endParaRPr lang="en-US" altLang="ja-JP" sz="2400" dirty="0">
              <a:latin typeface="ＭＳ Ｐゴシック"/>
              <a:ea typeface="ＭＳ Ｐゴシック"/>
            </a:endParaRPr>
          </a:p>
        </p:txBody>
      </p:sp>
      <p:sp>
        <p:nvSpPr>
          <p:cNvPr id="10" name="テキスト ボックス 9">
            <a:extLst>
              <a:ext uri="{FF2B5EF4-FFF2-40B4-BE49-F238E27FC236}">
                <a16:creationId xmlns:a16="http://schemas.microsoft.com/office/drawing/2014/main" id="{10921811-BD9B-D422-5AD6-5D95B0660939}"/>
              </a:ext>
            </a:extLst>
          </p:cNvPr>
          <p:cNvSpPr txBox="1"/>
          <p:nvPr/>
        </p:nvSpPr>
        <p:spPr>
          <a:xfrm>
            <a:off x="6181725" y="3297824"/>
            <a:ext cx="5129022" cy="830997"/>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・スライドが切り替わると目線の</a:t>
            </a:r>
            <a:endParaRPr lang="en-US" altLang="ja-JP" sz="2400" dirty="0">
              <a:latin typeface="ＭＳ Ｐゴシック"/>
              <a:ea typeface="ＭＳ Ｐゴシック"/>
            </a:endParaRPr>
          </a:p>
          <a:p>
            <a:r>
              <a:rPr lang="ja-JP" altLang="en-US" sz="2400" dirty="0">
                <a:latin typeface="ＭＳ Ｐゴシック"/>
                <a:ea typeface="ＭＳ Ｐゴシック"/>
              </a:rPr>
              <a:t>　動きが活発になる</a:t>
            </a:r>
            <a:endParaRPr lang="en-US" altLang="ja-JP" sz="2400" dirty="0">
              <a:latin typeface="ＭＳ Ｐゴシック"/>
              <a:ea typeface="ＭＳ Ｐゴシック"/>
            </a:endParaRPr>
          </a:p>
        </p:txBody>
      </p:sp>
      <p:sp>
        <p:nvSpPr>
          <p:cNvPr id="11" name="テキスト ボックス 10">
            <a:extLst>
              <a:ext uri="{FF2B5EF4-FFF2-40B4-BE49-F238E27FC236}">
                <a16:creationId xmlns:a16="http://schemas.microsoft.com/office/drawing/2014/main" id="{FD708DE1-10E5-F835-3803-8323C43B15BF}"/>
              </a:ext>
            </a:extLst>
          </p:cNvPr>
          <p:cNvSpPr txBox="1"/>
          <p:nvPr/>
        </p:nvSpPr>
        <p:spPr>
          <a:xfrm>
            <a:off x="6181725" y="4180024"/>
            <a:ext cx="5129022"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・文字を見返す人が多かった</a:t>
            </a:r>
            <a:endParaRPr lang="en-US" altLang="ja-JP" sz="2400" dirty="0">
              <a:latin typeface="ＭＳ Ｐゴシック"/>
              <a:ea typeface="ＭＳ Ｐゴシック"/>
            </a:endParaRPr>
          </a:p>
        </p:txBody>
      </p:sp>
    </p:spTree>
    <p:extLst>
      <p:ext uri="{BB962C8B-B14F-4D97-AF65-F5344CB8AC3E}">
        <p14:creationId xmlns:p14="http://schemas.microsoft.com/office/powerpoint/2010/main" val="2341795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7" y="678895"/>
            <a:ext cx="4662297"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 ＜</a:t>
            </a:r>
            <a:r>
              <a:rPr lang="ja-JP" altLang="en-US" sz="2500" dirty="0">
                <a:latin typeface="ＭＳ Ｐゴシック" panose="020B0600070205080204" pitchFamily="50" charset="-128"/>
                <a:ea typeface="ＭＳ Ｐゴシック" panose="020B0600070205080204" pitchFamily="50" charset="-128"/>
              </a:rPr>
              <a:t>生理</a:t>
            </a:r>
            <a:r>
              <a:rPr kumimoji="1" lang="ja-JP" altLang="en-US" sz="2500" dirty="0">
                <a:latin typeface="ＭＳ Ｐゴシック" panose="020B0600070205080204" pitchFamily="50" charset="-128"/>
                <a:ea typeface="ＭＳ Ｐゴシック" panose="020B0600070205080204" pitchFamily="50" charset="-128"/>
              </a:rPr>
              <a:t>指標＞</a:t>
            </a:r>
          </a:p>
        </p:txBody>
      </p:sp>
      <p:sp>
        <p:nvSpPr>
          <p:cNvPr id="12" name="コンテンツ プレースホルダー 2">
            <a:extLst>
              <a:ext uri="{FF2B5EF4-FFF2-40B4-BE49-F238E27FC236}">
                <a16:creationId xmlns:a16="http://schemas.microsoft.com/office/drawing/2014/main" id="{42792FE2-395D-1B27-691D-FC80B5E49E27}"/>
              </a:ext>
            </a:extLst>
          </p:cNvPr>
          <p:cNvSpPr>
            <a:spLocks noGrp="1"/>
          </p:cNvSpPr>
          <p:nvPr>
            <p:ph idx="1"/>
          </p:nvPr>
        </p:nvSpPr>
        <p:spPr>
          <a:xfrm>
            <a:off x="2309486" y="2919290"/>
            <a:ext cx="7573027" cy="754902"/>
          </a:xfrm>
        </p:spPr>
        <p:txBody>
          <a:bodyPr>
            <a:normAutofit/>
          </a:bodyPr>
          <a:lstStyle/>
          <a:p>
            <a:pPr marL="0" indent="0">
              <a:buNone/>
            </a:pPr>
            <a:r>
              <a:rPr kumimoji="1" lang="ja-JP" altLang="en-US" sz="2400" dirty="0">
                <a:latin typeface="ＭＳ Ｐゴシック" panose="020B0600070205080204" pitchFamily="50" charset="-128"/>
                <a:ea typeface="ＭＳ Ｐゴシック" panose="020B0600070205080204" pitchFamily="50" charset="-128"/>
              </a:rPr>
              <a:t>学習スタイルの動画：</a:t>
            </a:r>
            <a:r>
              <a:rPr lang="en-US" altLang="ja-JP" sz="2400" dirty="0">
                <a:hlinkClick r:id="rId3" tooltip="https://youtu.be/z_bthg6cuha"/>
              </a:rPr>
              <a:t>https://youtu.be/Z_BtHg6cuHA</a:t>
            </a:r>
            <a:endParaRPr lang="en-US" altLang="ja-JP" sz="2400" dirty="0"/>
          </a:p>
        </p:txBody>
      </p:sp>
    </p:spTree>
    <p:extLst>
      <p:ext uri="{BB962C8B-B14F-4D97-AF65-F5344CB8AC3E}">
        <p14:creationId xmlns:p14="http://schemas.microsoft.com/office/powerpoint/2010/main" val="825525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35542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 ＜</a:t>
            </a:r>
            <a:r>
              <a:rPr lang="ja-JP" altLang="en-US" sz="2500" dirty="0">
                <a:latin typeface="ＭＳ Ｐゴシック" panose="020B0600070205080204" pitchFamily="50" charset="-128"/>
                <a:ea typeface="ＭＳ Ｐゴシック" panose="020B0600070205080204" pitchFamily="50" charset="-128"/>
              </a:rPr>
              <a:t>生理</a:t>
            </a:r>
            <a:r>
              <a:rPr kumimoji="1" lang="ja-JP" altLang="en-US" sz="2500" dirty="0">
                <a:latin typeface="ＭＳ Ｐゴシック" panose="020B0600070205080204" pitchFamily="50" charset="-128"/>
                <a:ea typeface="ＭＳ Ｐゴシック" panose="020B0600070205080204" pitchFamily="50" charset="-128"/>
              </a:rPr>
              <a:t>指標＞</a:t>
            </a:r>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1307391" y="2321894"/>
            <a:ext cx="3348302" cy="461665"/>
          </a:xfrm>
          <a:prstGeom prst="rect">
            <a:avLst/>
          </a:prstGeom>
          <a:noFill/>
        </p:spPr>
        <p:txBody>
          <a:bodyPr wrap="square" lIns="91440" tIns="45720" rIns="91440" bIns="45720" rtlCol="0" anchor="t">
            <a:spAutoFit/>
          </a:bodyPr>
          <a:lstStyle/>
          <a:p>
            <a:r>
              <a:rPr lang="en-US" altLang="ja-JP" sz="2400" dirty="0">
                <a:latin typeface="ＭＳ Ｐゴシック"/>
                <a:ea typeface="ＭＳ Ｐゴシック"/>
              </a:rPr>
              <a:t>【</a:t>
            </a:r>
            <a:r>
              <a:rPr lang="ja-JP" altLang="en-US" sz="2400" dirty="0">
                <a:latin typeface="ＭＳ Ｐゴシック"/>
                <a:ea typeface="ＭＳ Ｐゴシック"/>
              </a:rPr>
              <a:t>視覚的学習者</a:t>
            </a:r>
            <a:r>
              <a:rPr lang="en-US" altLang="ja-JP" sz="2400" dirty="0">
                <a:latin typeface="ＭＳ Ｐゴシック"/>
                <a:ea typeface="ＭＳ Ｐゴシック"/>
              </a:rPr>
              <a:t>】</a:t>
            </a:r>
            <a:endParaRPr lang="ja-JP" altLang="en-US" sz="2400" dirty="0">
              <a:latin typeface="ＭＳ Ｐゴシック"/>
              <a:ea typeface="ＭＳ Ｐゴシック"/>
            </a:endParaRPr>
          </a:p>
        </p:txBody>
      </p:sp>
      <p:sp>
        <p:nvSpPr>
          <p:cNvPr id="2" name="テキスト ボックス 1">
            <a:extLst>
              <a:ext uri="{FF2B5EF4-FFF2-40B4-BE49-F238E27FC236}">
                <a16:creationId xmlns:a16="http://schemas.microsoft.com/office/drawing/2014/main" id="{5E322910-7378-558A-42C2-E16B2FE5E0CA}"/>
              </a:ext>
            </a:extLst>
          </p:cNvPr>
          <p:cNvSpPr txBox="1"/>
          <p:nvPr/>
        </p:nvSpPr>
        <p:spPr>
          <a:xfrm>
            <a:off x="1108380" y="1580385"/>
            <a:ext cx="5109091" cy="461665"/>
          </a:xfrm>
          <a:prstGeom prst="rect">
            <a:avLst/>
          </a:prstGeom>
          <a:noFill/>
        </p:spPr>
        <p:txBody>
          <a:bodyPr wrap="none" rtlCol="0">
            <a:spAutoFit/>
          </a:bodyPr>
          <a:lstStyle/>
          <a:p>
            <a:r>
              <a:rPr kumimoji="1" lang="ja-JP" altLang="en-US" sz="2400" b="1" dirty="0"/>
              <a:t>学習スタイルの違いによる視線運動</a:t>
            </a:r>
          </a:p>
        </p:txBody>
      </p:sp>
      <p:sp>
        <p:nvSpPr>
          <p:cNvPr id="7" name="テキスト ボックス 6">
            <a:extLst>
              <a:ext uri="{FF2B5EF4-FFF2-40B4-BE49-F238E27FC236}">
                <a16:creationId xmlns:a16="http://schemas.microsoft.com/office/drawing/2014/main" id="{058D20B2-12E7-31C2-FD80-D8BFD05D1E06}"/>
              </a:ext>
            </a:extLst>
          </p:cNvPr>
          <p:cNvSpPr txBox="1"/>
          <p:nvPr/>
        </p:nvSpPr>
        <p:spPr>
          <a:xfrm>
            <a:off x="6230493" y="2321894"/>
            <a:ext cx="3095625" cy="461665"/>
          </a:xfrm>
          <a:prstGeom prst="rect">
            <a:avLst/>
          </a:prstGeom>
          <a:noFill/>
        </p:spPr>
        <p:txBody>
          <a:bodyPr wrap="square" lIns="91440" tIns="45720" rIns="91440" bIns="45720" rtlCol="0" anchor="t">
            <a:spAutoFit/>
          </a:bodyPr>
          <a:lstStyle/>
          <a:p>
            <a:r>
              <a:rPr lang="en-US" altLang="ja-JP" sz="2400" dirty="0">
                <a:latin typeface="ＭＳ Ｐゴシック"/>
                <a:ea typeface="ＭＳ Ｐゴシック"/>
              </a:rPr>
              <a:t>【</a:t>
            </a:r>
            <a:r>
              <a:rPr lang="ja-JP" altLang="en-US" sz="2400" dirty="0">
                <a:latin typeface="ＭＳ Ｐゴシック"/>
                <a:ea typeface="ＭＳ Ｐゴシック"/>
              </a:rPr>
              <a:t>言語的学習者</a:t>
            </a:r>
            <a:r>
              <a:rPr lang="en-US" altLang="ja-JP" sz="2400" dirty="0">
                <a:latin typeface="ＭＳ Ｐゴシック"/>
                <a:ea typeface="ＭＳ Ｐゴシック"/>
              </a:rPr>
              <a:t>】</a:t>
            </a:r>
          </a:p>
        </p:txBody>
      </p:sp>
      <p:sp>
        <p:nvSpPr>
          <p:cNvPr id="8" name="テキスト ボックス 7">
            <a:extLst>
              <a:ext uri="{FF2B5EF4-FFF2-40B4-BE49-F238E27FC236}">
                <a16:creationId xmlns:a16="http://schemas.microsoft.com/office/drawing/2014/main" id="{B130BD57-403C-E7DA-4F53-B759747185CB}"/>
              </a:ext>
            </a:extLst>
          </p:cNvPr>
          <p:cNvSpPr txBox="1"/>
          <p:nvPr/>
        </p:nvSpPr>
        <p:spPr>
          <a:xfrm>
            <a:off x="1410848" y="2868284"/>
            <a:ext cx="4082286"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・文字を見る時間が短い</a:t>
            </a:r>
            <a:endParaRPr lang="en-US" altLang="ja-JP" sz="2400" dirty="0">
              <a:latin typeface="ＭＳ Ｐゴシック"/>
              <a:ea typeface="ＭＳ Ｐゴシック"/>
            </a:endParaRPr>
          </a:p>
        </p:txBody>
      </p:sp>
      <p:sp>
        <p:nvSpPr>
          <p:cNvPr id="9" name="テキスト ボックス 8">
            <a:extLst>
              <a:ext uri="{FF2B5EF4-FFF2-40B4-BE49-F238E27FC236}">
                <a16:creationId xmlns:a16="http://schemas.microsoft.com/office/drawing/2014/main" id="{468CFCB0-6E84-A2E5-45BB-34ABE1401D1D}"/>
              </a:ext>
            </a:extLst>
          </p:cNvPr>
          <p:cNvSpPr txBox="1"/>
          <p:nvPr/>
        </p:nvSpPr>
        <p:spPr>
          <a:xfrm>
            <a:off x="6307906" y="2865180"/>
            <a:ext cx="5129022"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・文字を見る時間が長い</a:t>
            </a:r>
            <a:endParaRPr lang="en-US" altLang="ja-JP" sz="2400" dirty="0">
              <a:latin typeface="ＭＳ Ｐゴシック"/>
              <a:ea typeface="ＭＳ Ｐゴシック"/>
            </a:endParaRPr>
          </a:p>
        </p:txBody>
      </p:sp>
      <p:sp>
        <p:nvSpPr>
          <p:cNvPr id="5" name="テキスト ボックス 4">
            <a:extLst>
              <a:ext uri="{FF2B5EF4-FFF2-40B4-BE49-F238E27FC236}">
                <a16:creationId xmlns:a16="http://schemas.microsoft.com/office/drawing/2014/main" id="{958CBD4F-6E37-D235-7828-2D02D6BC8617}"/>
              </a:ext>
            </a:extLst>
          </p:cNvPr>
          <p:cNvSpPr txBox="1"/>
          <p:nvPr/>
        </p:nvSpPr>
        <p:spPr>
          <a:xfrm>
            <a:off x="1410848" y="3432104"/>
            <a:ext cx="4910080"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・文字と画像を交互に見る人が多い</a:t>
            </a:r>
            <a:endParaRPr lang="en-US" altLang="ja-JP" sz="2400" dirty="0">
              <a:latin typeface="ＭＳ Ｐゴシック"/>
              <a:ea typeface="ＭＳ Ｐゴシック"/>
            </a:endParaRPr>
          </a:p>
        </p:txBody>
      </p:sp>
      <p:sp>
        <p:nvSpPr>
          <p:cNvPr id="6" name="テキスト ボックス 5">
            <a:extLst>
              <a:ext uri="{FF2B5EF4-FFF2-40B4-BE49-F238E27FC236}">
                <a16:creationId xmlns:a16="http://schemas.microsoft.com/office/drawing/2014/main" id="{B544AE4F-C925-2084-8B29-8119B88EC4B6}"/>
              </a:ext>
            </a:extLst>
          </p:cNvPr>
          <p:cNvSpPr txBox="1"/>
          <p:nvPr/>
        </p:nvSpPr>
        <p:spPr>
          <a:xfrm>
            <a:off x="6307906" y="3429000"/>
            <a:ext cx="5129022"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・説明文を見た後に画像を見る</a:t>
            </a:r>
            <a:endParaRPr lang="en-US" altLang="ja-JP" sz="2400" dirty="0">
              <a:latin typeface="ＭＳ Ｐゴシック"/>
              <a:ea typeface="ＭＳ Ｐゴシック"/>
            </a:endParaRPr>
          </a:p>
        </p:txBody>
      </p:sp>
    </p:spTree>
    <p:extLst>
      <p:ext uri="{BB962C8B-B14F-4D97-AF65-F5344CB8AC3E}">
        <p14:creationId xmlns:p14="http://schemas.microsoft.com/office/powerpoint/2010/main" val="115515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35542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結果＜心理指標＞</a:t>
            </a:r>
          </a:p>
        </p:txBody>
      </p:sp>
      <p:sp>
        <p:nvSpPr>
          <p:cNvPr id="10" name="左大かっこ 9">
            <a:extLst>
              <a:ext uri="{FF2B5EF4-FFF2-40B4-BE49-F238E27FC236}">
                <a16:creationId xmlns:a16="http://schemas.microsoft.com/office/drawing/2014/main" id="{ED050FA7-704E-496B-BBEC-AE948EFF2732}"/>
              </a:ext>
            </a:extLst>
          </p:cNvPr>
          <p:cNvSpPr/>
          <p:nvPr/>
        </p:nvSpPr>
        <p:spPr>
          <a:xfrm>
            <a:off x="955246" y="3348613"/>
            <a:ext cx="137081" cy="575036"/>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左大かっこ 10">
            <a:extLst>
              <a:ext uri="{FF2B5EF4-FFF2-40B4-BE49-F238E27FC236}">
                <a16:creationId xmlns:a16="http://schemas.microsoft.com/office/drawing/2014/main" id="{574EF5A1-8319-48A1-8B2F-2F1411F6D9A4}"/>
              </a:ext>
            </a:extLst>
          </p:cNvPr>
          <p:cNvSpPr/>
          <p:nvPr/>
        </p:nvSpPr>
        <p:spPr>
          <a:xfrm>
            <a:off x="964672" y="4019487"/>
            <a:ext cx="127655" cy="575036"/>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98C7958-29BC-4D05-AC0E-E2F4BBF48123}"/>
              </a:ext>
            </a:extLst>
          </p:cNvPr>
          <p:cNvSpPr txBox="1"/>
          <p:nvPr/>
        </p:nvSpPr>
        <p:spPr>
          <a:xfrm>
            <a:off x="0" y="3373180"/>
            <a:ext cx="1125322"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音声</a:t>
            </a:r>
          </a:p>
        </p:txBody>
      </p:sp>
      <p:sp>
        <p:nvSpPr>
          <p:cNvPr id="13" name="テキスト ボックス 12">
            <a:extLst>
              <a:ext uri="{FF2B5EF4-FFF2-40B4-BE49-F238E27FC236}">
                <a16:creationId xmlns:a16="http://schemas.microsoft.com/office/drawing/2014/main" id="{31CB3525-0DAC-4FBF-9804-4C37A31A1933}"/>
              </a:ext>
            </a:extLst>
          </p:cNvPr>
          <p:cNvSpPr txBox="1"/>
          <p:nvPr/>
        </p:nvSpPr>
        <p:spPr>
          <a:xfrm>
            <a:off x="32994" y="4019487"/>
            <a:ext cx="1125322" cy="461665"/>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学習</a:t>
            </a:r>
            <a:endParaRPr kumimoji="1" lang="ja-JP" altLang="en-US" sz="2400" dirty="0">
              <a:latin typeface="ＭＳ Ｐゴシック" panose="020B0600070205080204" pitchFamily="50" charset="-128"/>
              <a:ea typeface="ＭＳ Ｐゴシック" panose="020B0600070205080204" pitchFamily="50" charset="-128"/>
            </a:endParaRPr>
          </a:p>
        </p:txBody>
      </p:sp>
      <p:pic>
        <p:nvPicPr>
          <p:cNvPr id="2" name="図 1">
            <a:extLst>
              <a:ext uri="{FF2B5EF4-FFF2-40B4-BE49-F238E27FC236}">
                <a16:creationId xmlns:a16="http://schemas.microsoft.com/office/drawing/2014/main" id="{88650CA5-2BFA-F604-64AC-098639A13713}"/>
              </a:ext>
            </a:extLst>
          </p:cNvPr>
          <p:cNvPicPr>
            <a:picLocks noChangeAspect="1"/>
          </p:cNvPicPr>
          <p:nvPr/>
        </p:nvPicPr>
        <p:blipFill>
          <a:blip r:embed="rId3"/>
          <a:stretch>
            <a:fillRect/>
          </a:stretch>
        </p:blipFill>
        <p:spPr>
          <a:xfrm>
            <a:off x="1158316" y="2383378"/>
            <a:ext cx="10175173" cy="2327523"/>
          </a:xfrm>
          <a:prstGeom prst="rect">
            <a:avLst/>
          </a:prstGeom>
        </p:spPr>
      </p:pic>
      <p:sp>
        <p:nvSpPr>
          <p:cNvPr id="3" name="楕円 2">
            <a:extLst>
              <a:ext uri="{FF2B5EF4-FFF2-40B4-BE49-F238E27FC236}">
                <a16:creationId xmlns:a16="http://schemas.microsoft.com/office/drawing/2014/main" id="{B6DCC2E3-1C13-F25E-24FA-4D5F49987137}"/>
              </a:ext>
            </a:extLst>
          </p:cNvPr>
          <p:cNvSpPr/>
          <p:nvPr/>
        </p:nvSpPr>
        <p:spPr>
          <a:xfrm>
            <a:off x="6181520" y="2186447"/>
            <a:ext cx="960722" cy="26669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BD8547D-9D7F-CD1E-791E-76CE41145B49}"/>
              </a:ext>
            </a:extLst>
          </p:cNvPr>
          <p:cNvSpPr/>
          <p:nvPr/>
        </p:nvSpPr>
        <p:spPr>
          <a:xfrm>
            <a:off x="8687037" y="2147240"/>
            <a:ext cx="960722" cy="2745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E47FF15-A471-085E-4668-DA749D6CC458}"/>
              </a:ext>
            </a:extLst>
          </p:cNvPr>
          <p:cNvSpPr/>
          <p:nvPr/>
        </p:nvSpPr>
        <p:spPr>
          <a:xfrm>
            <a:off x="9529902" y="2218566"/>
            <a:ext cx="960722" cy="26508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5DAABC4-6559-0BBF-2E63-6278EB00AD39}"/>
              </a:ext>
            </a:extLst>
          </p:cNvPr>
          <p:cNvSpPr txBox="1"/>
          <p:nvPr/>
        </p:nvSpPr>
        <p:spPr>
          <a:xfrm>
            <a:off x="5019517" y="1916407"/>
            <a:ext cx="3737987"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問題ごとの正答率</a:t>
            </a:r>
          </a:p>
        </p:txBody>
      </p:sp>
      <p:sp>
        <p:nvSpPr>
          <p:cNvPr id="14" name="左大かっこ 13">
            <a:extLst>
              <a:ext uri="{FF2B5EF4-FFF2-40B4-BE49-F238E27FC236}">
                <a16:creationId xmlns:a16="http://schemas.microsoft.com/office/drawing/2014/main" id="{0BD01134-B358-7E75-3229-4B734B2C2685}"/>
              </a:ext>
            </a:extLst>
          </p:cNvPr>
          <p:cNvSpPr/>
          <p:nvPr/>
        </p:nvSpPr>
        <p:spPr>
          <a:xfrm rot="16200000">
            <a:off x="9438574" y="4408357"/>
            <a:ext cx="182655" cy="1247417"/>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41024B9-B58C-06AE-54CB-CBBE05BE1F5B}"/>
              </a:ext>
            </a:extLst>
          </p:cNvPr>
          <p:cNvSpPr txBox="1"/>
          <p:nvPr/>
        </p:nvSpPr>
        <p:spPr>
          <a:xfrm>
            <a:off x="8906193" y="5231662"/>
            <a:ext cx="1755108"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図から出題</a:t>
            </a:r>
          </a:p>
        </p:txBody>
      </p:sp>
      <p:sp>
        <p:nvSpPr>
          <p:cNvPr id="18" name="左大かっこ 17">
            <a:extLst>
              <a:ext uri="{FF2B5EF4-FFF2-40B4-BE49-F238E27FC236}">
                <a16:creationId xmlns:a16="http://schemas.microsoft.com/office/drawing/2014/main" id="{487C60FB-6376-C802-1DB4-C383559F6FB4}"/>
              </a:ext>
            </a:extLst>
          </p:cNvPr>
          <p:cNvSpPr/>
          <p:nvPr/>
        </p:nvSpPr>
        <p:spPr>
          <a:xfrm rot="16200000">
            <a:off x="6570553" y="4551704"/>
            <a:ext cx="182656" cy="96072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CBDFB32-FEE2-F3CD-9571-DF46B2F7E101}"/>
              </a:ext>
            </a:extLst>
          </p:cNvPr>
          <p:cNvSpPr txBox="1"/>
          <p:nvPr/>
        </p:nvSpPr>
        <p:spPr>
          <a:xfrm>
            <a:off x="6030030" y="5231662"/>
            <a:ext cx="1755108"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図から出題</a:t>
            </a:r>
          </a:p>
        </p:txBody>
      </p:sp>
    </p:spTree>
    <p:extLst>
      <p:ext uri="{BB962C8B-B14F-4D97-AF65-F5344CB8AC3E}">
        <p14:creationId xmlns:p14="http://schemas.microsoft.com/office/powerpoint/2010/main" val="339451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4" grpId="0" animBg="1"/>
      <p:bldP spid="15" grpId="0"/>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35542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結果＜心理指標＞</a:t>
            </a:r>
          </a:p>
        </p:txBody>
      </p:sp>
      <p:pic>
        <p:nvPicPr>
          <p:cNvPr id="6" name="図 5">
            <a:extLst>
              <a:ext uri="{FF2B5EF4-FFF2-40B4-BE49-F238E27FC236}">
                <a16:creationId xmlns:a16="http://schemas.microsoft.com/office/drawing/2014/main" id="{FEEB9B71-BF5F-42D4-E156-6C5F69900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43" y="407504"/>
            <a:ext cx="11350487" cy="602311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9" name="楕円 8">
            <a:extLst>
              <a:ext uri="{FF2B5EF4-FFF2-40B4-BE49-F238E27FC236}">
                <a16:creationId xmlns:a16="http://schemas.microsoft.com/office/drawing/2014/main" id="{BA1198FB-F68F-A793-EF2A-E865916B8049}"/>
              </a:ext>
            </a:extLst>
          </p:cNvPr>
          <p:cNvSpPr/>
          <p:nvPr/>
        </p:nvSpPr>
        <p:spPr>
          <a:xfrm rot="16200000">
            <a:off x="10034692" y="1435414"/>
            <a:ext cx="929560" cy="25501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530DDEF-A06F-DA02-86EE-2D0044E40E79}"/>
              </a:ext>
            </a:extLst>
          </p:cNvPr>
          <p:cNvSpPr txBox="1"/>
          <p:nvPr/>
        </p:nvSpPr>
        <p:spPr>
          <a:xfrm>
            <a:off x="10984158" y="1722499"/>
            <a:ext cx="783772" cy="523220"/>
          </a:xfrm>
          <a:prstGeom prst="rect">
            <a:avLst/>
          </a:prstGeom>
          <a:noFill/>
        </p:spPr>
        <p:txBody>
          <a:bodyPr wrap="square" rtlCol="0">
            <a:spAutoFit/>
          </a:bodyPr>
          <a:lstStyle/>
          <a:p>
            <a:r>
              <a:rPr kumimoji="1" lang="en-US" altLang="ja-JP" sz="2800" b="1" dirty="0">
                <a:latin typeface="ＭＳ Ｐゴシック" panose="020B0600070205080204" pitchFamily="50" charset="-128"/>
                <a:ea typeface="ＭＳ Ｐゴシック" panose="020B0600070205080204" pitchFamily="50" charset="-128"/>
              </a:rPr>
              <a:t>Q8</a:t>
            </a:r>
            <a:endParaRPr kumimoji="1" lang="ja-JP" altLang="en-US" sz="28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6324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35542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結果＜心理指標＞</a:t>
            </a:r>
          </a:p>
        </p:txBody>
      </p:sp>
      <p:pic>
        <p:nvPicPr>
          <p:cNvPr id="2" name="図 1">
            <a:extLst>
              <a:ext uri="{FF2B5EF4-FFF2-40B4-BE49-F238E27FC236}">
                <a16:creationId xmlns:a16="http://schemas.microsoft.com/office/drawing/2014/main" id="{892CBD35-0CF7-8D3B-2982-7507F5F2A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26" y="437322"/>
            <a:ext cx="11370365" cy="604299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楕円 2">
            <a:extLst>
              <a:ext uri="{FF2B5EF4-FFF2-40B4-BE49-F238E27FC236}">
                <a16:creationId xmlns:a16="http://schemas.microsoft.com/office/drawing/2014/main" id="{B020BBE1-3E51-0228-88E9-2C161225C32B}"/>
              </a:ext>
            </a:extLst>
          </p:cNvPr>
          <p:cNvSpPr/>
          <p:nvPr/>
        </p:nvSpPr>
        <p:spPr>
          <a:xfrm rot="16200000">
            <a:off x="9518257" y="4815629"/>
            <a:ext cx="969754" cy="27432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80266F5-7523-9A1D-9317-489E47D916C3}"/>
              </a:ext>
            </a:extLst>
          </p:cNvPr>
          <p:cNvSpPr txBox="1"/>
          <p:nvPr/>
        </p:nvSpPr>
        <p:spPr>
          <a:xfrm>
            <a:off x="7847762" y="5957094"/>
            <a:ext cx="783772" cy="523220"/>
          </a:xfrm>
          <a:prstGeom prst="rect">
            <a:avLst/>
          </a:prstGeom>
          <a:noFill/>
        </p:spPr>
        <p:txBody>
          <a:bodyPr wrap="square" rtlCol="0">
            <a:spAutoFit/>
          </a:bodyPr>
          <a:lstStyle/>
          <a:p>
            <a:r>
              <a:rPr kumimoji="1" lang="en-US" altLang="ja-JP" sz="2800" b="1" dirty="0">
                <a:latin typeface="ＭＳ Ｐゴシック" panose="020B0600070205080204" pitchFamily="50" charset="-128"/>
                <a:ea typeface="ＭＳ Ｐゴシック" panose="020B0600070205080204" pitchFamily="50" charset="-128"/>
              </a:rPr>
              <a:t>Q5</a:t>
            </a:r>
            <a:endParaRPr kumimoji="1" lang="ja-JP" altLang="en-US" sz="28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0654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35542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結果＜心理指標＞</a:t>
            </a:r>
          </a:p>
        </p:txBody>
      </p:sp>
      <p:pic>
        <p:nvPicPr>
          <p:cNvPr id="3" name="図 2">
            <a:extLst>
              <a:ext uri="{FF2B5EF4-FFF2-40B4-BE49-F238E27FC236}">
                <a16:creationId xmlns:a16="http://schemas.microsoft.com/office/drawing/2014/main" id="{2CA7E83C-C936-276C-FA41-B56DCD681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61" y="445086"/>
            <a:ext cx="11310730" cy="596782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楕円 4">
            <a:extLst>
              <a:ext uri="{FF2B5EF4-FFF2-40B4-BE49-F238E27FC236}">
                <a16:creationId xmlns:a16="http://schemas.microsoft.com/office/drawing/2014/main" id="{E2D469D3-C936-EF5A-7A1D-AEB69FBD8460}"/>
              </a:ext>
            </a:extLst>
          </p:cNvPr>
          <p:cNvSpPr/>
          <p:nvPr/>
        </p:nvSpPr>
        <p:spPr>
          <a:xfrm rot="16200000">
            <a:off x="6292736" y="3911277"/>
            <a:ext cx="969754" cy="27432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DA1987D-2573-1E8B-EFB6-9A8A272CCDB3}"/>
              </a:ext>
            </a:extLst>
          </p:cNvPr>
          <p:cNvSpPr txBox="1"/>
          <p:nvPr/>
        </p:nvSpPr>
        <p:spPr>
          <a:xfrm>
            <a:off x="5014127" y="5671501"/>
            <a:ext cx="783772" cy="523220"/>
          </a:xfrm>
          <a:prstGeom prst="rect">
            <a:avLst/>
          </a:prstGeom>
          <a:noFill/>
        </p:spPr>
        <p:txBody>
          <a:bodyPr wrap="square" rtlCol="0">
            <a:spAutoFit/>
          </a:bodyPr>
          <a:lstStyle/>
          <a:p>
            <a:r>
              <a:rPr kumimoji="1" lang="en-US" altLang="ja-JP" sz="2800" b="1" dirty="0">
                <a:latin typeface="ＭＳ Ｐゴシック" panose="020B0600070205080204" pitchFamily="50" charset="-128"/>
                <a:ea typeface="ＭＳ Ｐゴシック" panose="020B0600070205080204" pitchFamily="50" charset="-128"/>
              </a:rPr>
              <a:t>Q9</a:t>
            </a:r>
            <a:endParaRPr kumimoji="1" lang="ja-JP" altLang="en-US" sz="28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4476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35542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結果＜課題成績＞</a:t>
            </a:r>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1488354" y="2023774"/>
            <a:ext cx="5634579" cy="830997"/>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音声あり群：平均得点　</a:t>
            </a:r>
            <a:r>
              <a:rPr lang="en-US" altLang="ja-JP" sz="2400" dirty="0">
                <a:latin typeface="ＭＳ Ｐゴシック"/>
                <a:ea typeface="ＭＳ Ｐゴシック"/>
              </a:rPr>
              <a:t>2.89 / 10 </a:t>
            </a:r>
            <a:r>
              <a:rPr lang="ja-JP" altLang="en-US" sz="2400" dirty="0">
                <a:latin typeface="ＭＳ Ｐゴシック"/>
                <a:ea typeface="ＭＳ Ｐゴシック"/>
              </a:rPr>
              <a:t>点</a:t>
            </a:r>
            <a:endParaRPr lang="en-US" altLang="ja-JP" sz="2400" dirty="0">
              <a:latin typeface="ＭＳ Ｐゴシック"/>
              <a:ea typeface="ＭＳ Ｐゴシック"/>
            </a:endParaRPr>
          </a:p>
          <a:p>
            <a:r>
              <a:rPr lang="ja-JP" altLang="en-US" sz="2400" dirty="0">
                <a:latin typeface="ＭＳ Ｐゴシック"/>
                <a:ea typeface="ＭＳ Ｐゴシック"/>
              </a:rPr>
              <a:t>音声なし群：平均得点　</a:t>
            </a:r>
            <a:r>
              <a:rPr lang="en-US" altLang="ja-JP" sz="2400" dirty="0">
                <a:solidFill>
                  <a:srgbClr val="FF0000"/>
                </a:solidFill>
                <a:latin typeface="ＭＳ Ｐゴシック"/>
                <a:ea typeface="ＭＳ Ｐゴシック"/>
              </a:rPr>
              <a:t>3.55</a:t>
            </a:r>
            <a:r>
              <a:rPr lang="en-US" altLang="ja-JP" sz="2400" dirty="0">
                <a:latin typeface="ＭＳ Ｐゴシック"/>
                <a:ea typeface="ＭＳ Ｐゴシック"/>
              </a:rPr>
              <a:t> / 10 </a:t>
            </a:r>
            <a:r>
              <a:rPr lang="ja-JP" altLang="en-US" sz="2400" dirty="0">
                <a:latin typeface="ＭＳ Ｐゴシック"/>
                <a:ea typeface="ＭＳ Ｐゴシック"/>
              </a:rPr>
              <a:t>点</a:t>
            </a:r>
            <a:endParaRPr lang="en-US" altLang="ja-JP" sz="2400" dirty="0">
              <a:latin typeface="ＭＳ Ｐゴシック"/>
              <a:ea typeface="ＭＳ Ｐゴシック"/>
            </a:endParaRPr>
          </a:p>
        </p:txBody>
      </p:sp>
      <p:sp>
        <p:nvSpPr>
          <p:cNvPr id="2" name="テキスト ボックス 1">
            <a:extLst>
              <a:ext uri="{FF2B5EF4-FFF2-40B4-BE49-F238E27FC236}">
                <a16:creationId xmlns:a16="http://schemas.microsoft.com/office/drawing/2014/main" id="{5E322910-7378-558A-42C2-E16B2FE5E0CA}"/>
              </a:ext>
            </a:extLst>
          </p:cNvPr>
          <p:cNvSpPr txBox="1"/>
          <p:nvPr/>
        </p:nvSpPr>
        <p:spPr>
          <a:xfrm>
            <a:off x="1136661" y="1500554"/>
            <a:ext cx="4818948" cy="461665"/>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音声の有無によるテスト得点の違い</a:t>
            </a:r>
          </a:p>
        </p:txBody>
      </p:sp>
      <p:sp>
        <p:nvSpPr>
          <p:cNvPr id="5" name="テキスト ボックス 4">
            <a:extLst>
              <a:ext uri="{FF2B5EF4-FFF2-40B4-BE49-F238E27FC236}">
                <a16:creationId xmlns:a16="http://schemas.microsoft.com/office/drawing/2014/main" id="{FC669E34-2F1B-FB81-46B4-E3CB76E40096}"/>
              </a:ext>
            </a:extLst>
          </p:cNvPr>
          <p:cNvSpPr txBox="1"/>
          <p:nvPr/>
        </p:nvSpPr>
        <p:spPr>
          <a:xfrm>
            <a:off x="1136661" y="4138099"/>
            <a:ext cx="5876930" cy="461665"/>
          </a:xfrm>
          <a:prstGeom prst="rect">
            <a:avLst/>
          </a:prstGeom>
          <a:noFill/>
        </p:spPr>
        <p:txBody>
          <a:bodyPr wrap="none" rtlCol="0">
            <a:spAutoFit/>
          </a:bodyPr>
          <a:lstStyle/>
          <a:p>
            <a:r>
              <a:rPr lang="ja-JP" altLang="en-US" sz="2400" dirty="0">
                <a:latin typeface="ＭＳ Ｐゴシック" panose="020B0600070205080204" pitchFamily="50" charset="-128"/>
                <a:ea typeface="ＭＳ Ｐゴシック" panose="020B0600070205080204" pitchFamily="50" charset="-128"/>
              </a:rPr>
              <a:t>学習スタイルの違いによる</a:t>
            </a:r>
            <a:r>
              <a:rPr kumimoji="1" lang="ja-JP" altLang="en-US" sz="2400" dirty="0">
                <a:latin typeface="ＭＳ Ｐゴシック" panose="020B0600070205080204" pitchFamily="50" charset="-128"/>
                <a:ea typeface="ＭＳ Ｐゴシック" panose="020B0600070205080204" pitchFamily="50" charset="-128"/>
              </a:rPr>
              <a:t>テスト得点の違い</a:t>
            </a:r>
          </a:p>
        </p:txBody>
      </p:sp>
      <p:sp>
        <p:nvSpPr>
          <p:cNvPr id="6" name="テキスト ボックス 5">
            <a:extLst>
              <a:ext uri="{FF2B5EF4-FFF2-40B4-BE49-F238E27FC236}">
                <a16:creationId xmlns:a16="http://schemas.microsoft.com/office/drawing/2014/main" id="{C9E7A707-58DD-7D39-B677-75E686C48E6F}"/>
              </a:ext>
            </a:extLst>
          </p:cNvPr>
          <p:cNvSpPr txBox="1"/>
          <p:nvPr/>
        </p:nvSpPr>
        <p:spPr>
          <a:xfrm>
            <a:off x="1488354" y="4661319"/>
            <a:ext cx="9501729" cy="830997"/>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視覚的学習者：平均得点　</a:t>
            </a:r>
            <a:r>
              <a:rPr lang="en-US" altLang="ja-JP" sz="2400" dirty="0">
                <a:latin typeface="ＭＳ Ｐゴシック"/>
                <a:ea typeface="ＭＳ Ｐゴシック"/>
              </a:rPr>
              <a:t>2.41 / 10 </a:t>
            </a:r>
            <a:r>
              <a:rPr lang="ja-JP" altLang="en-US" sz="2400" dirty="0">
                <a:latin typeface="ＭＳ Ｐゴシック"/>
                <a:ea typeface="ＭＳ Ｐゴシック"/>
              </a:rPr>
              <a:t>点</a:t>
            </a:r>
            <a:endParaRPr lang="en-US" altLang="ja-JP" sz="2400" dirty="0">
              <a:latin typeface="ＭＳ Ｐゴシック"/>
              <a:ea typeface="ＭＳ Ｐゴシック"/>
            </a:endParaRPr>
          </a:p>
          <a:p>
            <a:r>
              <a:rPr lang="ja-JP" altLang="en-US" sz="2400" dirty="0">
                <a:latin typeface="ＭＳ Ｐゴシック"/>
                <a:ea typeface="ＭＳ Ｐゴシック"/>
              </a:rPr>
              <a:t>言語的学習者：平均得点　</a:t>
            </a:r>
            <a:r>
              <a:rPr lang="en-US" altLang="ja-JP" sz="2400" dirty="0">
                <a:solidFill>
                  <a:srgbClr val="FF0000"/>
                </a:solidFill>
                <a:latin typeface="ＭＳ Ｐゴシック"/>
                <a:ea typeface="ＭＳ Ｐゴシック"/>
              </a:rPr>
              <a:t>4.00</a:t>
            </a:r>
            <a:r>
              <a:rPr lang="en-US" altLang="ja-JP" sz="2400" dirty="0">
                <a:latin typeface="ＭＳ Ｐゴシック"/>
                <a:ea typeface="ＭＳ Ｐゴシック"/>
              </a:rPr>
              <a:t> / 10 </a:t>
            </a:r>
            <a:r>
              <a:rPr lang="ja-JP" altLang="en-US" sz="2400" dirty="0">
                <a:latin typeface="ＭＳ Ｐゴシック"/>
                <a:ea typeface="ＭＳ Ｐゴシック"/>
              </a:rPr>
              <a:t>点</a:t>
            </a:r>
          </a:p>
        </p:txBody>
      </p:sp>
      <p:sp>
        <p:nvSpPr>
          <p:cNvPr id="7" name="テキスト ボックス 6">
            <a:extLst>
              <a:ext uri="{FF2B5EF4-FFF2-40B4-BE49-F238E27FC236}">
                <a16:creationId xmlns:a16="http://schemas.microsoft.com/office/drawing/2014/main" id="{14025EC5-996F-ADFB-2476-657935A61F88}"/>
              </a:ext>
            </a:extLst>
          </p:cNvPr>
          <p:cNvSpPr txBox="1"/>
          <p:nvPr/>
        </p:nvSpPr>
        <p:spPr>
          <a:xfrm>
            <a:off x="1488354" y="2883346"/>
            <a:ext cx="9501728" cy="830997"/>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分析結果：両群の間に</a:t>
            </a:r>
            <a:r>
              <a:rPr lang="ja-JP" altLang="en-US" sz="2400" dirty="0">
                <a:solidFill>
                  <a:srgbClr val="0070C0"/>
                </a:solidFill>
                <a:latin typeface="ＭＳ Ｐゴシック"/>
                <a:ea typeface="ＭＳ Ｐゴシック"/>
              </a:rPr>
              <a:t>有意な差が認められなかった</a:t>
            </a:r>
            <a:endParaRPr lang="en-US" altLang="ja-JP" sz="2400" dirty="0">
              <a:solidFill>
                <a:srgbClr val="0070C0"/>
              </a:solidFill>
              <a:latin typeface="ＭＳ Ｐゴシック"/>
              <a:ea typeface="ＭＳ Ｐゴシック"/>
            </a:endParaRPr>
          </a:p>
          <a:p>
            <a:pPr algn="r"/>
            <a:r>
              <a:rPr lang="ja-JP" altLang="en-US" sz="2400" dirty="0">
                <a:latin typeface="ＭＳ Ｐゴシック"/>
                <a:ea typeface="ＭＳ Ｐゴシック"/>
              </a:rPr>
              <a:t>　（</a:t>
            </a:r>
            <a:r>
              <a:rPr lang="en-US" altLang="ja-JP" sz="2400" i="1" dirty="0">
                <a:latin typeface="ＭＳ Ｐゴシック"/>
                <a:ea typeface="ＭＳ Ｐゴシック"/>
              </a:rPr>
              <a:t>t</a:t>
            </a:r>
            <a:r>
              <a:rPr lang="en-US" altLang="ja-JP" sz="2400" dirty="0">
                <a:latin typeface="ＭＳ Ｐゴシック"/>
                <a:ea typeface="ＭＳ Ｐゴシック"/>
              </a:rPr>
              <a:t> (17) = 0.77, </a:t>
            </a:r>
            <a:r>
              <a:rPr lang="en-US" altLang="ja-JP" sz="2400" i="1" dirty="0" err="1">
                <a:latin typeface="ＭＳ Ｐゴシック"/>
                <a:ea typeface="ＭＳ Ｐゴシック"/>
              </a:rPr>
              <a:t>n.s</a:t>
            </a:r>
            <a:r>
              <a:rPr lang="en-US" altLang="ja-JP" sz="2400" i="1" dirty="0">
                <a:latin typeface="ＭＳ Ｐゴシック"/>
                <a:ea typeface="ＭＳ Ｐゴシック"/>
              </a:rPr>
              <a:t>.</a:t>
            </a:r>
            <a:r>
              <a:rPr lang="ja-JP" altLang="en-US" sz="2400" dirty="0">
                <a:latin typeface="ＭＳ Ｐゴシック"/>
                <a:ea typeface="ＭＳ Ｐゴシック"/>
              </a:rPr>
              <a:t>）</a:t>
            </a:r>
            <a:endParaRPr lang="en-US" altLang="ja-JP" sz="24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B2780CF8-32FF-195D-B411-B3C7188C0C1F}"/>
              </a:ext>
            </a:extLst>
          </p:cNvPr>
          <p:cNvSpPr txBox="1"/>
          <p:nvPr/>
        </p:nvSpPr>
        <p:spPr>
          <a:xfrm>
            <a:off x="1488354" y="5492316"/>
            <a:ext cx="9501729" cy="830997"/>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分析結果：両学習者の間に</a:t>
            </a:r>
            <a:r>
              <a:rPr lang="ja-JP" altLang="en-US" sz="2400" dirty="0">
                <a:solidFill>
                  <a:srgbClr val="0070C0"/>
                </a:solidFill>
                <a:latin typeface="ＭＳ Ｐゴシック"/>
                <a:ea typeface="ＭＳ Ｐゴシック"/>
              </a:rPr>
              <a:t>有意な差が認められなかった</a:t>
            </a:r>
            <a:endParaRPr lang="en-US" altLang="ja-JP" sz="2400" dirty="0">
              <a:solidFill>
                <a:srgbClr val="0070C0"/>
              </a:solidFill>
              <a:latin typeface="ＭＳ Ｐゴシック"/>
              <a:ea typeface="ＭＳ Ｐゴシック"/>
            </a:endParaRPr>
          </a:p>
          <a:p>
            <a:pPr algn="r"/>
            <a:r>
              <a:rPr lang="ja-JP" altLang="en-US" sz="2400" dirty="0">
                <a:latin typeface="ＭＳ Ｐゴシック"/>
                <a:ea typeface="ＭＳ Ｐゴシック"/>
              </a:rPr>
              <a:t>（</a:t>
            </a:r>
            <a:r>
              <a:rPr lang="en-US" altLang="ja-JP" sz="2400" i="1" dirty="0">
                <a:latin typeface="ＭＳ Ｐゴシック"/>
                <a:ea typeface="ＭＳ Ｐゴシック"/>
              </a:rPr>
              <a:t>t</a:t>
            </a:r>
            <a:r>
              <a:rPr lang="en-US" altLang="ja-JP" sz="2400" dirty="0">
                <a:latin typeface="ＭＳ Ｐゴシック"/>
                <a:ea typeface="ＭＳ Ｐゴシック"/>
              </a:rPr>
              <a:t> (17) = 0.90, </a:t>
            </a:r>
            <a:r>
              <a:rPr lang="en-US" altLang="ja-JP" sz="2400" i="1" dirty="0" err="1">
                <a:latin typeface="ＭＳ Ｐゴシック"/>
                <a:ea typeface="ＭＳ Ｐゴシック"/>
              </a:rPr>
              <a:t>n.s</a:t>
            </a:r>
            <a:r>
              <a:rPr lang="en-US" altLang="ja-JP" sz="2400" i="1" dirty="0">
                <a:latin typeface="ＭＳ Ｐゴシック"/>
                <a:ea typeface="ＭＳ Ｐゴシック"/>
              </a:rPr>
              <a:t>.</a:t>
            </a:r>
            <a:r>
              <a:rPr lang="ja-JP" altLang="en-US" sz="2400" dirty="0">
                <a:latin typeface="ＭＳ Ｐゴシック"/>
                <a:ea typeface="ＭＳ Ｐゴシック"/>
              </a:rPr>
              <a:t>）</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027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76503" y="678895"/>
            <a:ext cx="1328961" cy="477054"/>
          </a:xfrm>
          <a:prstGeom prst="rect">
            <a:avLst/>
          </a:prstGeom>
          <a:noFill/>
        </p:spPr>
        <p:txBody>
          <a:bodyPr wrap="square" lIns="91440" tIns="45720" rIns="91440" bIns="45720" rtlCol="0" anchor="t">
            <a:spAutoFit/>
          </a:bodyPr>
          <a:lstStyle/>
          <a:p>
            <a:r>
              <a:rPr kumimoji="1" lang="ja-JP" altLang="en-US" sz="2500" dirty="0">
                <a:latin typeface="ＭＳ Ｐゴシック"/>
                <a:ea typeface="ＭＳ Ｐゴシック"/>
              </a:rPr>
              <a:t>目的</a:t>
            </a:r>
            <a:endParaRPr lang="ja-JP" altLang="en-US" sz="25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CC0631F9-A79D-6B8B-2E90-556D795FA527}"/>
              </a:ext>
            </a:extLst>
          </p:cNvPr>
          <p:cNvSpPr txBox="1"/>
          <p:nvPr/>
        </p:nvSpPr>
        <p:spPr>
          <a:xfrm>
            <a:off x="2028278" y="2418806"/>
            <a:ext cx="2096893"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音声の有無</a:t>
            </a:r>
            <a:endParaRPr kumimoji="1" lang="en-US" altLang="ja-JP" sz="25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5EF60ED8-47AC-43F4-A8CB-900095AF1DFD}"/>
              </a:ext>
            </a:extLst>
          </p:cNvPr>
          <p:cNvSpPr txBox="1"/>
          <p:nvPr/>
        </p:nvSpPr>
        <p:spPr>
          <a:xfrm>
            <a:off x="1397082" y="1500515"/>
            <a:ext cx="9416886" cy="461665"/>
          </a:xfrm>
          <a:prstGeom prst="rect">
            <a:avLst/>
          </a:prstGeom>
          <a:noFill/>
        </p:spPr>
        <p:txBody>
          <a:bodyPr wrap="square" rtlCol="0">
            <a:spAutoFit/>
          </a:bodyPr>
          <a:lstStyle/>
          <a:p>
            <a:r>
              <a:rPr lang="ja-JP" altLang="en-US" sz="2400" dirty="0">
                <a:latin typeface="ＭＳ Ｐゴシック" panose="020B0600070205080204" pitchFamily="50" charset="-128"/>
                <a:ea typeface="ＭＳ Ｐゴシック" panose="020B0600070205080204" pitchFamily="50" charset="-128"/>
              </a:rPr>
              <a:t>効果的</a:t>
            </a:r>
            <a:r>
              <a:rPr kumimoji="1" lang="ja-JP" altLang="en-US" sz="2400" dirty="0">
                <a:latin typeface="ＭＳ Ｐゴシック" panose="020B0600070205080204" pitchFamily="50" charset="-128"/>
                <a:ea typeface="ＭＳ Ｐゴシック" panose="020B0600070205080204" pitchFamily="50" charset="-128"/>
              </a:rPr>
              <a:t>な学習方法を模索すべく、、、</a:t>
            </a:r>
            <a:endParaRPr kumimoji="1" lang="ja-JP" altLang="en-US" sz="2400" dirty="0"/>
          </a:p>
        </p:txBody>
      </p:sp>
      <p:sp>
        <p:nvSpPr>
          <p:cNvPr id="6" name="テキスト ボックス 5">
            <a:extLst>
              <a:ext uri="{FF2B5EF4-FFF2-40B4-BE49-F238E27FC236}">
                <a16:creationId xmlns:a16="http://schemas.microsoft.com/office/drawing/2014/main" id="{FB426E9D-3A33-4FB7-AA57-FC2A327313CE}"/>
              </a:ext>
            </a:extLst>
          </p:cNvPr>
          <p:cNvSpPr txBox="1"/>
          <p:nvPr/>
        </p:nvSpPr>
        <p:spPr>
          <a:xfrm>
            <a:off x="1397082" y="4755423"/>
            <a:ext cx="4360395" cy="461665"/>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kumimoji="1" lang="ja-JP" altLang="en-US" sz="2400" dirty="0">
                <a:latin typeface="ＭＳ Ｐゴシック" panose="020B0600070205080204" pitchFamily="50" charset="-128"/>
                <a:ea typeface="ＭＳ Ｐゴシック" panose="020B0600070205080204" pitchFamily="50" charset="-128"/>
                <a:cs typeface="+mj-cs"/>
              </a:rPr>
              <a:t>学習スタイル</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Felder,1995</a:t>
            </a:r>
            <a:r>
              <a:rPr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cs typeface="+mj-cs"/>
            </a:endParaRPr>
          </a:p>
        </p:txBody>
      </p:sp>
      <p:sp>
        <p:nvSpPr>
          <p:cNvPr id="8" name="テキスト ボックス 7">
            <a:extLst>
              <a:ext uri="{FF2B5EF4-FFF2-40B4-BE49-F238E27FC236}">
                <a16:creationId xmlns:a16="http://schemas.microsoft.com/office/drawing/2014/main" id="{B8A0939C-B7A2-4A39-B653-AE1E5538F1E4}"/>
              </a:ext>
            </a:extLst>
          </p:cNvPr>
          <p:cNvSpPr txBox="1"/>
          <p:nvPr/>
        </p:nvSpPr>
        <p:spPr>
          <a:xfrm>
            <a:off x="1630781" y="5214755"/>
            <a:ext cx="7845717" cy="1054785"/>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cs typeface="+mj-cs"/>
              </a:rPr>
              <a:t>視覚</a:t>
            </a:r>
            <a:r>
              <a:rPr kumimoji="1" lang="ja-JP" altLang="en-US" sz="2400" dirty="0">
                <a:latin typeface="ＭＳ Ｐゴシック" panose="020B0600070205080204" pitchFamily="50" charset="-128"/>
                <a:ea typeface="ＭＳ Ｐゴシック" panose="020B0600070205080204" pitchFamily="50" charset="-128"/>
                <a:cs typeface="+mj-cs"/>
              </a:rPr>
              <a:t>的学習者：写真・図</a:t>
            </a:r>
            <a:r>
              <a:rPr lang="ja-JP" altLang="en-US" sz="2400" dirty="0">
                <a:latin typeface="ＭＳ Ｐゴシック" panose="020B0600070205080204" pitchFamily="50" charset="-128"/>
                <a:ea typeface="ＭＳ Ｐゴシック" panose="020B0600070205080204" pitchFamily="50" charset="-128"/>
                <a:cs typeface="+mj-cs"/>
              </a:rPr>
              <a:t>表</a:t>
            </a:r>
            <a:r>
              <a:rPr kumimoji="1" lang="ja-JP" altLang="en-US" sz="2400" dirty="0">
                <a:latin typeface="ＭＳ Ｐゴシック" panose="020B0600070205080204" pitchFamily="50" charset="-128"/>
                <a:ea typeface="ＭＳ Ｐゴシック" panose="020B0600070205080204" pitchFamily="50" charset="-128"/>
                <a:cs typeface="+mj-cs"/>
              </a:rPr>
              <a:t>を学習の中で注目</a:t>
            </a:r>
            <a:endParaRPr kumimoji="1" lang="en-US" altLang="ja-JP" sz="2400" dirty="0">
              <a:latin typeface="ＭＳ Ｐゴシック" panose="020B0600070205080204" pitchFamily="50" charset="-128"/>
              <a:ea typeface="ＭＳ Ｐゴシック" panose="020B0600070205080204" pitchFamily="50" charset="-128"/>
              <a:cs typeface="+mj-cs"/>
            </a:endParaRPr>
          </a:p>
          <a:p>
            <a:pPr>
              <a:spcBef>
                <a:spcPts val="1000"/>
              </a:spcBef>
              <a:buClr>
                <a:schemeClr val="bg2">
                  <a:lumMod val="40000"/>
                  <a:lumOff val="60000"/>
                </a:schemeClr>
              </a:buClr>
              <a:buSzPct val="80000"/>
            </a:pPr>
            <a:r>
              <a:rPr kumimoji="1" lang="ja-JP" altLang="en-US" sz="2400" dirty="0">
                <a:latin typeface="ＭＳ Ｐゴシック" panose="020B0600070205080204" pitchFamily="50" charset="-128"/>
                <a:ea typeface="ＭＳ Ｐゴシック" panose="020B0600070205080204" pitchFamily="50" charset="-128"/>
                <a:cs typeface="+mj-cs"/>
              </a:rPr>
              <a:t>言語的学習者：文章や説明文など言葉から理解を得る</a:t>
            </a:r>
            <a:endParaRPr kumimoji="1" lang="en-US" altLang="ja-JP" sz="2400" dirty="0">
              <a:latin typeface="ＭＳ Ｐゴシック" panose="020B0600070205080204" pitchFamily="50" charset="-128"/>
              <a:ea typeface="ＭＳ Ｐゴシック" panose="020B0600070205080204" pitchFamily="50" charset="-128"/>
              <a:cs typeface="+mj-cs"/>
            </a:endParaRPr>
          </a:p>
        </p:txBody>
      </p:sp>
      <p:sp>
        <p:nvSpPr>
          <p:cNvPr id="17" name="矢印: 右 16">
            <a:extLst>
              <a:ext uri="{FF2B5EF4-FFF2-40B4-BE49-F238E27FC236}">
                <a16:creationId xmlns:a16="http://schemas.microsoft.com/office/drawing/2014/main" id="{341019DA-5A9B-ED0A-BD0A-5275207CCA6B}"/>
              </a:ext>
            </a:extLst>
          </p:cNvPr>
          <p:cNvSpPr/>
          <p:nvPr/>
        </p:nvSpPr>
        <p:spPr>
          <a:xfrm>
            <a:off x="4912566" y="2421712"/>
            <a:ext cx="641074" cy="52322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DD804315-A169-2055-25D4-C24B24C6D2C9}"/>
              </a:ext>
            </a:extLst>
          </p:cNvPr>
          <p:cNvSpPr txBox="1"/>
          <p:nvPr/>
        </p:nvSpPr>
        <p:spPr>
          <a:xfrm>
            <a:off x="6118513" y="2421712"/>
            <a:ext cx="3786810" cy="52322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「課題成績・視線運動」</a:t>
            </a:r>
            <a:endParaRPr kumimoji="1" lang="en-US" altLang="ja-JP" sz="2800" dirty="0">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D6BB2BD2-9674-CB14-65F4-63E4C56875EC}"/>
              </a:ext>
            </a:extLst>
          </p:cNvPr>
          <p:cNvSpPr txBox="1"/>
          <p:nvPr/>
        </p:nvSpPr>
        <p:spPr>
          <a:xfrm>
            <a:off x="7248261" y="3027462"/>
            <a:ext cx="3210340" cy="461665"/>
          </a:xfrm>
          <a:prstGeom prst="rect">
            <a:avLst/>
          </a:prstGeom>
          <a:noFill/>
        </p:spPr>
        <p:txBody>
          <a:bodyPr wrap="square" rtlCol="0">
            <a:spAutoFit/>
          </a:bodyPr>
          <a:lstStyle/>
          <a:p>
            <a:pPr algn="ctr"/>
            <a:r>
              <a:rPr lang="ja-JP" altLang="en-US" sz="2400" dirty="0">
                <a:latin typeface="ＭＳ Ｐゴシック" panose="020B0600070205080204" pitchFamily="50" charset="-128"/>
                <a:ea typeface="ＭＳ Ｐゴシック" panose="020B0600070205080204" pitchFamily="50" charset="-128"/>
              </a:rPr>
              <a:t>影響はあるのか？</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3" name="吹き出し: 角を丸めた四角形 2">
            <a:extLst>
              <a:ext uri="{FF2B5EF4-FFF2-40B4-BE49-F238E27FC236}">
                <a16:creationId xmlns:a16="http://schemas.microsoft.com/office/drawing/2014/main" id="{B6D22F4D-C0D2-4730-95A1-E3ECD72A084E}"/>
              </a:ext>
            </a:extLst>
          </p:cNvPr>
          <p:cNvSpPr/>
          <p:nvPr/>
        </p:nvSpPr>
        <p:spPr>
          <a:xfrm>
            <a:off x="3577279" y="3350639"/>
            <a:ext cx="3424887" cy="859569"/>
          </a:xfrm>
          <a:prstGeom prst="wedgeRoundRectCallout">
            <a:avLst>
              <a:gd name="adj1" fmla="val -4771"/>
              <a:gd name="adj2" fmla="val -94032"/>
              <a:gd name="adj3"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ja-JP" altLang="en-US" sz="2400" dirty="0">
                <a:solidFill>
                  <a:schemeClr val="tx1"/>
                </a:solidFill>
                <a:latin typeface="ＭＳ Ｐゴシック" panose="020B0600070205080204" pitchFamily="50" charset="-128"/>
                <a:ea typeface="ＭＳ Ｐゴシック" panose="020B0600070205080204" pitchFamily="50" charset="-128"/>
              </a:rPr>
              <a:t>学習スタイルの違いも</a:t>
            </a:r>
            <a:br>
              <a:rPr lang="en-US" altLang="ja-JP" sz="2000" dirty="0">
                <a:solidFill>
                  <a:schemeClr val="tx1"/>
                </a:solidFill>
                <a:latin typeface="ＭＳ Ｐゴシック" panose="020B0600070205080204" pitchFamily="50" charset="-128"/>
                <a:ea typeface="ＭＳ Ｐゴシック" panose="020B0600070205080204" pitchFamily="50" charset="-128"/>
              </a:rPr>
            </a:br>
            <a:r>
              <a:rPr lang="ja-JP" altLang="en-US" sz="2400" dirty="0">
                <a:solidFill>
                  <a:schemeClr val="tx1"/>
                </a:solidFill>
                <a:latin typeface="ＭＳ Ｐゴシック" panose="020B0600070205080204" pitchFamily="50" charset="-128"/>
                <a:ea typeface="ＭＳ Ｐゴシック" panose="020B0600070205080204" pitchFamily="50" charset="-128"/>
              </a:rPr>
              <a:t>影響する？</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45310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672780" y="287469"/>
            <a:ext cx="35542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考察＜音声の有無＞</a:t>
            </a:r>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904241" y="1089233"/>
            <a:ext cx="2152740" cy="400110"/>
          </a:xfrm>
          <a:prstGeom prst="rect">
            <a:avLst/>
          </a:prstGeom>
          <a:noFill/>
        </p:spPr>
        <p:txBody>
          <a:bodyPr wrap="square" lIns="91440" tIns="45720" rIns="91440" bIns="45720" rtlCol="0" anchor="t">
            <a:spAutoFit/>
          </a:bodyPr>
          <a:lstStyle/>
          <a:p>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a:ea typeface="ＭＳ Ｐゴシック"/>
              </a:rPr>
              <a:t>生理指標</a:t>
            </a:r>
            <a:r>
              <a:rPr lang="en-US" altLang="ja-JP" sz="2000" dirty="0">
                <a:latin typeface="ＭＳ Ｐゴシック" panose="020B0600070205080204" pitchFamily="50" charset="-128"/>
                <a:ea typeface="ＭＳ Ｐゴシック" panose="020B0600070205080204" pitchFamily="50" charset="-128"/>
              </a:rPr>
              <a:t>】</a:t>
            </a:r>
          </a:p>
        </p:txBody>
      </p:sp>
      <p:sp>
        <p:nvSpPr>
          <p:cNvPr id="7" name="テキスト ボックス 6">
            <a:extLst>
              <a:ext uri="{FF2B5EF4-FFF2-40B4-BE49-F238E27FC236}">
                <a16:creationId xmlns:a16="http://schemas.microsoft.com/office/drawing/2014/main" id="{8AA5BB2D-4476-A475-237D-ED908B0D4FB7}"/>
              </a:ext>
            </a:extLst>
          </p:cNvPr>
          <p:cNvSpPr txBox="1"/>
          <p:nvPr/>
        </p:nvSpPr>
        <p:spPr>
          <a:xfrm>
            <a:off x="7282195" y="1582617"/>
            <a:ext cx="3971977" cy="400110"/>
          </a:xfrm>
          <a:prstGeom prst="rect">
            <a:avLst/>
          </a:prstGeom>
          <a:noFill/>
        </p:spPr>
        <p:txBody>
          <a:bodyPr wrap="square" lIns="91440" tIns="45720" rIns="91440" bIns="45720" rtlCol="0" anchor="t">
            <a:spAutoFit/>
          </a:bodyPr>
          <a:lstStyle/>
          <a:p>
            <a:r>
              <a:rPr lang="ja-JP" altLang="en-US" sz="2000" dirty="0">
                <a:latin typeface="ＭＳ Ｐゴシック"/>
                <a:ea typeface="ＭＳ Ｐゴシック"/>
              </a:rPr>
              <a:t>「</a:t>
            </a:r>
            <a:r>
              <a:rPr lang="ja-JP" altLang="en-US" sz="2000" u="sng" dirty="0">
                <a:latin typeface="ＭＳ Ｐゴシック"/>
                <a:ea typeface="ＭＳ Ｐゴシック"/>
              </a:rPr>
              <a:t>音声あり群　＜　音声なし群</a:t>
            </a:r>
            <a:r>
              <a:rPr lang="ja-JP" altLang="en-US" sz="2000" dirty="0">
                <a:latin typeface="ＭＳ Ｐゴシック"/>
                <a:ea typeface="ＭＳ Ｐゴシック"/>
              </a:rPr>
              <a:t>」</a:t>
            </a:r>
            <a:endParaRPr lang="en-US" altLang="ja-JP" sz="2000" dirty="0">
              <a:latin typeface="ＭＳ Ｐゴシック"/>
              <a:ea typeface="ＭＳ Ｐゴシック"/>
            </a:endParaRPr>
          </a:p>
        </p:txBody>
      </p:sp>
      <p:sp>
        <p:nvSpPr>
          <p:cNvPr id="8" name="テキスト ボックス 7">
            <a:extLst>
              <a:ext uri="{FF2B5EF4-FFF2-40B4-BE49-F238E27FC236}">
                <a16:creationId xmlns:a16="http://schemas.microsoft.com/office/drawing/2014/main" id="{4911655C-315A-70A7-16E1-3F5B3F7CF7D7}"/>
              </a:ext>
            </a:extLst>
          </p:cNvPr>
          <p:cNvSpPr txBox="1"/>
          <p:nvPr/>
        </p:nvSpPr>
        <p:spPr>
          <a:xfrm>
            <a:off x="6942581" y="1151730"/>
            <a:ext cx="1964165" cy="400110"/>
          </a:xfrm>
          <a:prstGeom prst="rect">
            <a:avLst/>
          </a:prstGeom>
          <a:noFill/>
        </p:spPr>
        <p:txBody>
          <a:bodyPr wrap="square" lIns="91440" tIns="45720" rIns="91440" bIns="45720" rtlCol="0" anchor="t">
            <a:spAutoFit/>
          </a:bodyPr>
          <a:lstStyle/>
          <a:p>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a:ea typeface="ＭＳ Ｐゴシック"/>
              </a:rPr>
              <a:t>課題成績</a:t>
            </a:r>
            <a:r>
              <a:rPr lang="en-US" altLang="ja-JP" sz="2000" dirty="0">
                <a:latin typeface="ＭＳ Ｐゴシック" panose="020B0600070205080204" pitchFamily="50" charset="-128"/>
                <a:ea typeface="ＭＳ Ｐゴシック" panose="020B0600070205080204" pitchFamily="50" charset="-128"/>
              </a:rPr>
              <a:t>】</a:t>
            </a:r>
            <a:endParaRPr lang="ja-JP" altLang="en-US" sz="20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EE66744E-6E56-D59D-85AF-50195165AA36}"/>
              </a:ext>
            </a:extLst>
          </p:cNvPr>
          <p:cNvSpPr txBox="1"/>
          <p:nvPr/>
        </p:nvSpPr>
        <p:spPr>
          <a:xfrm>
            <a:off x="1103077" y="1582617"/>
            <a:ext cx="6570805" cy="1015663"/>
          </a:xfrm>
          <a:prstGeom prst="rect">
            <a:avLst/>
          </a:prstGeom>
          <a:noFill/>
        </p:spPr>
        <p:txBody>
          <a:bodyPr wrap="square" lIns="91440" tIns="45720" rIns="91440" bIns="45720" rtlCol="0" anchor="t">
            <a:spAutoFit/>
          </a:bodyPr>
          <a:lstStyle/>
          <a:p>
            <a:r>
              <a:rPr lang="ja-JP" altLang="en-US" sz="2000" dirty="0">
                <a:latin typeface="ＭＳ Ｐゴシック"/>
                <a:ea typeface="ＭＳ Ｐゴシック"/>
              </a:rPr>
              <a:t>音声あり：説明によって、見る場所が制限される。</a:t>
            </a:r>
          </a:p>
          <a:p>
            <a:r>
              <a:rPr lang="ja-JP" altLang="en-US" sz="2000" dirty="0">
                <a:latin typeface="ＭＳ Ｐゴシック"/>
                <a:ea typeface="ＭＳ Ｐゴシック"/>
              </a:rPr>
              <a:t>音声なし：自分のペースでスライドが確認できる。</a:t>
            </a:r>
            <a:endParaRPr lang="en-US" altLang="ja-JP" sz="2000" dirty="0">
              <a:latin typeface="ＭＳ Ｐゴシック"/>
              <a:ea typeface="ＭＳ Ｐゴシック"/>
            </a:endParaRPr>
          </a:p>
          <a:p>
            <a:r>
              <a:rPr lang="ja-JP" altLang="en-US" sz="2000" dirty="0">
                <a:latin typeface="ＭＳ Ｐゴシック"/>
                <a:ea typeface="ＭＳ Ｐゴシック"/>
              </a:rPr>
              <a:t>　　　　　　 見る場所が人によってバラバラになりやすい。</a:t>
            </a:r>
            <a:endParaRPr lang="en-US" altLang="ja-JP" sz="2000" dirty="0">
              <a:latin typeface="ＭＳ Ｐゴシック"/>
              <a:ea typeface="ＭＳ Ｐゴシック"/>
            </a:endParaRPr>
          </a:p>
        </p:txBody>
      </p:sp>
      <p:sp>
        <p:nvSpPr>
          <p:cNvPr id="5" name="テキスト ボックス 4">
            <a:extLst>
              <a:ext uri="{FF2B5EF4-FFF2-40B4-BE49-F238E27FC236}">
                <a16:creationId xmlns:a16="http://schemas.microsoft.com/office/drawing/2014/main" id="{7A801759-303D-3A54-CE22-D83C05363204}"/>
              </a:ext>
            </a:extLst>
          </p:cNvPr>
          <p:cNvSpPr txBox="1"/>
          <p:nvPr/>
        </p:nvSpPr>
        <p:spPr>
          <a:xfrm>
            <a:off x="1103077" y="3558300"/>
            <a:ext cx="5839504" cy="430887"/>
          </a:xfrm>
          <a:prstGeom prst="rect">
            <a:avLst/>
          </a:prstGeom>
          <a:noFill/>
        </p:spPr>
        <p:txBody>
          <a:bodyPr wrap="square" lIns="91440" tIns="45720" rIns="91440" bIns="45720" rtlCol="0" anchor="t">
            <a:spAutoFit/>
          </a:bodyPr>
          <a:lstStyle/>
          <a:p>
            <a:r>
              <a:rPr lang="ja-JP" altLang="en-US" sz="2200" dirty="0">
                <a:latin typeface="ＭＳ Ｐゴシック"/>
                <a:ea typeface="ＭＳ Ｐゴシック"/>
              </a:rPr>
              <a:t>有馬・森田（２０２２）　　 </a:t>
            </a:r>
            <a:r>
              <a:rPr lang="en-US" altLang="ja-JP" sz="2200" b="1" dirty="0">
                <a:latin typeface="ＭＳ Ｐゴシック"/>
                <a:ea typeface="ＭＳ Ｐゴシック"/>
              </a:rPr>
              <a:t>Redundancy</a:t>
            </a:r>
            <a:r>
              <a:rPr lang="ja-JP" altLang="en-US" sz="2200" b="1" dirty="0">
                <a:latin typeface="ＭＳ Ｐゴシック"/>
                <a:ea typeface="ＭＳ Ｐゴシック"/>
              </a:rPr>
              <a:t>効果</a:t>
            </a:r>
            <a:endParaRPr lang="en-US" altLang="ja-JP" sz="2200" b="1" dirty="0">
              <a:latin typeface="ＭＳ Ｐゴシック"/>
              <a:ea typeface="ＭＳ Ｐゴシック"/>
            </a:endParaRPr>
          </a:p>
        </p:txBody>
      </p:sp>
      <p:sp>
        <p:nvSpPr>
          <p:cNvPr id="6" name="矢印: 下 5">
            <a:extLst>
              <a:ext uri="{FF2B5EF4-FFF2-40B4-BE49-F238E27FC236}">
                <a16:creationId xmlns:a16="http://schemas.microsoft.com/office/drawing/2014/main" id="{59172A49-9CB3-FD8F-B7B5-C62BCD387509}"/>
              </a:ext>
            </a:extLst>
          </p:cNvPr>
          <p:cNvSpPr/>
          <p:nvPr/>
        </p:nvSpPr>
        <p:spPr>
          <a:xfrm>
            <a:off x="5252569" y="2823588"/>
            <a:ext cx="1345238" cy="509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DF23712-73C4-F818-D269-D335D4673133}"/>
              </a:ext>
            </a:extLst>
          </p:cNvPr>
          <p:cNvSpPr txBox="1"/>
          <p:nvPr/>
        </p:nvSpPr>
        <p:spPr>
          <a:xfrm>
            <a:off x="1344923" y="3998811"/>
            <a:ext cx="7654981" cy="769441"/>
          </a:xfrm>
          <a:prstGeom prst="rect">
            <a:avLst/>
          </a:prstGeom>
          <a:noFill/>
        </p:spPr>
        <p:txBody>
          <a:bodyPr wrap="square" lIns="91440" tIns="45720" rIns="91440" bIns="45720" rtlCol="0" anchor="t">
            <a:spAutoFit/>
          </a:bodyPr>
          <a:lstStyle/>
          <a:p>
            <a:r>
              <a:rPr lang="ja-JP" altLang="en-US" sz="2200" dirty="0">
                <a:latin typeface="ＭＳ Ｐゴシック"/>
                <a:ea typeface="ＭＳ Ｐゴシック"/>
              </a:rPr>
              <a:t>読解が得意でない学習者　　　　　 →　音声は有効な支援</a:t>
            </a:r>
            <a:endParaRPr lang="en-US" altLang="ja-JP" sz="2200" dirty="0">
              <a:latin typeface="ＭＳ Ｐゴシック"/>
              <a:ea typeface="ＭＳ Ｐゴシック"/>
            </a:endParaRPr>
          </a:p>
          <a:p>
            <a:r>
              <a:rPr lang="ja-JP" altLang="en-US" sz="2200" dirty="0">
                <a:latin typeface="ＭＳ Ｐゴシック"/>
                <a:ea typeface="ＭＳ Ｐゴシック"/>
              </a:rPr>
              <a:t>文章のみで読解が行える学習者　→　</a:t>
            </a:r>
            <a:r>
              <a:rPr lang="ja-JP" altLang="en-US" sz="2200" b="1" dirty="0">
                <a:solidFill>
                  <a:srgbClr val="7030A0"/>
                </a:solidFill>
                <a:latin typeface="ＭＳ Ｐゴシック"/>
                <a:ea typeface="ＭＳ Ｐゴシック"/>
              </a:rPr>
              <a:t>音声が学習を阻害する</a:t>
            </a:r>
            <a:endParaRPr lang="en-US" altLang="ja-JP" sz="2200" b="1" dirty="0">
              <a:solidFill>
                <a:srgbClr val="7030A0"/>
              </a:solidFill>
              <a:latin typeface="ＭＳ Ｐゴシック"/>
              <a:ea typeface="ＭＳ Ｐゴシック"/>
            </a:endParaRPr>
          </a:p>
        </p:txBody>
      </p:sp>
      <p:sp>
        <p:nvSpPr>
          <p:cNvPr id="10" name="テキスト ボックス 9">
            <a:extLst>
              <a:ext uri="{FF2B5EF4-FFF2-40B4-BE49-F238E27FC236}">
                <a16:creationId xmlns:a16="http://schemas.microsoft.com/office/drawing/2014/main" id="{353718B4-7F30-1678-F19F-3C1848D83596}"/>
              </a:ext>
            </a:extLst>
          </p:cNvPr>
          <p:cNvSpPr txBox="1"/>
          <p:nvPr/>
        </p:nvSpPr>
        <p:spPr>
          <a:xfrm>
            <a:off x="1103076" y="5122195"/>
            <a:ext cx="10553011" cy="430887"/>
          </a:xfrm>
          <a:prstGeom prst="rect">
            <a:avLst/>
          </a:prstGeom>
          <a:noFill/>
        </p:spPr>
        <p:txBody>
          <a:bodyPr wrap="square" lIns="91440" tIns="45720" rIns="91440" bIns="45720" rtlCol="0" anchor="t">
            <a:spAutoFit/>
          </a:bodyPr>
          <a:lstStyle/>
          <a:p>
            <a:r>
              <a:rPr lang="ja-JP" altLang="en-US" sz="2200" dirty="0">
                <a:latin typeface="ＭＳ Ｐゴシック"/>
                <a:ea typeface="ＭＳ Ｐゴシック"/>
              </a:rPr>
              <a:t>内省報告：「スライドが見やすい」「図と文章を見比べられ、普段よりも覚えやすかった」</a:t>
            </a:r>
            <a:endParaRPr lang="en-US" altLang="ja-JP" sz="2200" dirty="0">
              <a:latin typeface="ＭＳ Ｐゴシック"/>
              <a:ea typeface="ＭＳ Ｐゴシック"/>
            </a:endParaRPr>
          </a:p>
        </p:txBody>
      </p:sp>
      <p:sp>
        <p:nvSpPr>
          <p:cNvPr id="14" name="テキスト ボックス 13">
            <a:extLst>
              <a:ext uri="{FF2B5EF4-FFF2-40B4-BE49-F238E27FC236}">
                <a16:creationId xmlns:a16="http://schemas.microsoft.com/office/drawing/2014/main" id="{8BBFD017-6ADC-FC57-DF4E-1672A912B6F9}"/>
              </a:ext>
            </a:extLst>
          </p:cNvPr>
          <p:cNvSpPr txBox="1"/>
          <p:nvPr/>
        </p:nvSpPr>
        <p:spPr>
          <a:xfrm>
            <a:off x="1344923" y="5620550"/>
            <a:ext cx="9064486" cy="769441"/>
          </a:xfrm>
          <a:prstGeom prst="rect">
            <a:avLst/>
          </a:prstGeom>
          <a:noFill/>
        </p:spPr>
        <p:txBody>
          <a:bodyPr wrap="square" rtlCol="0">
            <a:spAutoFit/>
          </a:bodyPr>
          <a:lstStyle/>
          <a:p>
            <a:r>
              <a:rPr lang="ja-JP" altLang="en-US" sz="2200" dirty="0">
                <a:latin typeface="ＭＳ Ｐゴシック"/>
                <a:ea typeface="ＭＳ Ｐゴシック"/>
              </a:rPr>
              <a:t>解説者の音声によって、「スライドの見る場所の制限」「理解している最中に次の説明に移行する」など混乱を招き</a:t>
            </a:r>
            <a:r>
              <a:rPr lang="ja-JP" altLang="en-US" sz="2200" b="1" u="sng" dirty="0">
                <a:solidFill>
                  <a:srgbClr val="7030A0"/>
                </a:solidFill>
                <a:latin typeface="ＭＳ Ｐゴシック"/>
                <a:ea typeface="ＭＳ Ｐゴシック"/>
              </a:rPr>
              <a:t>学習が阻害された恐れ</a:t>
            </a:r>
            <a:r>
              <a:rPr lang="ja-JP" altLang="en-US" sz="2200" dirty="0">
                <a:latin typeface="ＭＳ Ｐゴシック"/>
                <a:ea typeface="ＭＳ Ｐゴシック"/>
              </a:rPr>
              <a:t>がある。</a:t>
            </a:r>
            <a:endParaRPr lang="en-US" altLang="ja-JP" sz="2200" dirty="0">
              <a:latin typeface="ＭＳ Ｐゴシック"/>
              <a:ea typeface="ＭＳ Ｐゴシック"/>
            </a:endParaRPr>
          </a:p>
        </p:txBody>
      </p:sp>
    </p:spTree>
    <p:extLst>
      <p:ext uri="{BB962C8B-B14F-4D97-AF65-F5344CB8AC3E}">
        <p14:creationId xmlns:p14="http://schemas.microsoft.com/office/powerpoint/2010/main" val="36998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593267" y="321086"/>
            <a:ext cx="3554222" cy="477054"/>
          </a:xfrm>
          <a:prstGeom prst="rect">
            <a:avLst/>
          </a:prstGeom>
          <a:noFill/>
        </p:spPr>
        <p:txBody>
          <a:bodyPr wrap="square" rtlCol="0">
            <a:spAutoFit/>
          </a:bodyPr>
          <a:lstStyle/>
          <a:p>
            <a:r>
              <a:rPr kumimoji="1" lang="ja-JP" altLang="en-US" sz="2500" dirty="0">
                <a:latin typeface="ＭＳ Ｐゴシック" panose="020B0600070205080204" pitchFamily="50" charset="-128"/>
                <a:ea typeface="ＭＳ Ｐゴシック" panose="020B0600070205080204" pitchFamily="50" charset="-128"/>
              </a:rPr>
              <a:t>考察＜学習スタイル＞</a:t>
            </a:r>
          </a:p>
        </p:txBody>
      </p:sp>
      <p:sp>
        <p:nvSpPr>
          <p:cNvPr id="7" name="テキスト ボックス 6">
            <a:extLst>
              <a:ext uri="{FF2B5EF4-FFF2-40B4-BE49-F238E27FC236}">
                <a16:creationId xmlns:a16="http://schemas.microsoft.com/office/drawing/2014/main" id="{8AA5BB2D-4476-A475-237D-ED908B0D4FB7}"/>
              </a:ext>
            </a:extLst>
          </p:cNvPr>
          <p:cNvSpPr txBox="1"/>
          <p:nvPr/>
        </p:nvSpPr>
        <p:spPr>
          <a:xfrm>
            <a:off x="1083275" y="1387205"/>
            <a:ext cx="10464315" cy="707886"/>
          </a:xfrm>
          <a:prstGeom prst="rect">
            <a:avLst/>
          </a:prstGeom>
          <a:noFill/>
        </p:spPr>
        <p:txBody>
          <a:bodyPr wrap="square" lIns="91440" tIns="45720" rIns="91440" bIns="45720" rtlCol="0" anchor="t">
            <a:spAutoFit/>
          </a:bodyPr>
          <a:lstStyle/>
          <a:p>
            <a:r>
              <a:rPr lang="ja-JP" altLang="en-US" sz="2000" dirty="0">
                <a:latin typeface="ＭＳ Ｐゴシック"/>
                <a:ea typeface="ＭＳ Ｐゴシック"/>
              </a:rPr>
              <a:t>・視覚的学習者：内容の</a:t>
            </a:r>
            <a:r>
              <a:rPr lang="ja-JP" altLang="en-US" sz="2000" dirty="0">
                <a:solidFill>
                  <a:srgbClr val="FF0000"/>
                </a:solidFill>
                <a:latin typeface="ＭＳ Ｐゴシック"/>
                <a:ea typeface="ＭＳ Ｐゴシック"/>
              </a:rPr>
              <a:t>全体像</a:t>
            </a:r>
            <a:r>
              <a:rPr lang="ja-JP" altLang="en-US" sz="2000" dirty="0">
                <a:latin typeface="ＭＳ Ｐゴシック"/>
                <a:ea typeface="ＭＳ Ｐゴシック"/>
              </a:rPr>
              <a:t>をとらえようとする傾向にあるのではないか。</a:t>
            </a:r>
            <a:endParaRPr lang="en-US" altLang="ja-JP" sz="2000" dirty="0">
              <a:latin typeface="ＭＳ Ｐゴシック"/>
              <a:ea typeface="ＭＳ Ｐゴシック"/>
            </a:endParaRPr>
          </a:p>
          <a:p>
            <a:r>
              <a:rPr lang="ja-JP" altLang="en-US" sz="2000" dirty="0">
                <a:latin typeface="ＭＳ Ｐゴシック"/>
                <a:ea typeface="ＭＳ Ｐゴシック"/>
              </a:rPr>
              <a:t>・言語的学習者：内容の</a:t>
            </a:r>
            <a:r>
              <a:rPr lang="ja-JP" altLang="en-US" sz="2000" dirty="0">
                <a:solidFill>
                  <a:srgbClr val="FF0000"/>
                </a:solidFill>
                <a:latin typeface="ＭＳ Ｐゴシック"/>
                <a:ea typeface="ＭＳ Ｐゴシック"/>
              </a:rPr>
              <a:t>詳細</a:t>
            </a:r>
            <a:r>
              <a:rPr lang="ja-JP" altLang="en-US" sz="2000" dirty="0">
                <a:latin typeface="ＭＳ Ｐゴシック"/>
                <a:ea typeface="ＭＳ Ｐゴシック"/>
              </a:rPr>
              <a:t>まで理解しようとする傾向にあるのではないか。</a:t>
            </a:r>
            <a:endParaRPr lang="en-US" altLang="ja-JP" sz="2000" dirty="0">
              <a:latin typeface="ＭＳ Ｐゴシック"/>
              <a:ea typeface="ＭＳ Ｐゴシック"/>
            </a:endParaRPr>
          </a:p>
        </p:txBody>
      </p:sp>
      <p:sp>
        <p:nvSpPr>
          <p:cNvPr id="8" name="テキスト ボックス 7">
            <a:extLst>
              <a:ext uri="{FF2B5EF4-FFF2-40B4-BE49-F238E27FC236}">
                <a16:creationId xmlns:a16="http://schemas.microsoft.com/office/drawing/2014/main" id="{4911655C-315A-70A7-16E1-3F5B3F7CF7D7}"/>
              </a:ext>
            </a:extLst>
          </p:cNvPr>
          <p:cNvSpPr txBox="1"/>
          <p:nvPr/>
        </p:nvSpPr>
        <p:spPr>
          <a:xfrm>
            <a:off x="911154" y="989076"/>
            <a:ext cx="2325028" cy="400110"/>
          </a:xfrm>
          <a:prstGeom prst="rect">
            <a:avLst/>
          </a:prstGeom>
          <a:noFill/>
        </p:spPr>
        <p:txBody>
          <a:bodyPr wrap="square" lIns="91440" tIns="45720" rIns="91440" bIns="45720" rtlCol="0" anchor="t">
            <a:spAutoFit/>
          </a:bodyPr>
          <a:lstStyle/>
          <a:p>
            <a:r>
              <a:rPr lang="en-US" altLang="ja-JP" sz="2000" dirty="0">
                <a:latin typeface="ＭＳ Ｐゴシック"/>
                <a:ea typeface="ＭＳ Ｐゴシック"/>
              </a:rPr>
              <a:t>【</a:t>
            </a:r>
            <a:r>
              <a:rPr lang="ja-JP" altLang="en-US" sz="2000" dirty="0">
                <a:latin typeface="ＭＳ Ｐゴシック"/>
                <a:ea typeface="ＭＳ Ｐゴシック"/>
              </a:rPr>
              <a:t>生理指標</a:t>
            </a:r>
            <a:r>
              <a:rPr lang="en-US" altLang="ja-JP" sz="2000" dirty="0">
                <a:latin typeface="ＭＳ Ｐゴシック"/>
                <a:ea typeface="ＭＳ Ｐゴシック"/>
              </a:rPr>
              <a:t>】</a:t>
            </a:r>
            <a:endParaRPr lang="ja-JP" altLang="en-US" sz="20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F5829F65-FB78-F59A-FBA9-338C5893D5BE}"/>
              </a:ext>
            </a:extLst>
          </p:cNvPr>
          <p:cNvSpPr txBox="1"/>
          <p:nvPr/>
        </p:nvSpPr>
        <p:spPr>
          <a:xfrm>
            <a:off x="911154" y="2296959"/>
            <a:ext cx="2325028" cy="400110"/>
          </a:xfrm>
          <a:prstGeom prst="rect">
            <a:avLst/>
          </a:prstGeom>
          <a:noFill/>
        </p:spPr>
        <p:txBody>
          <a:bodyPr wrap="square" lIns="91440" tIns="45720" rIns="91440" bIns="45720" rtlCol="0" anchor="t">
            <a:spAutoFit/>
          </a:bodyPr>
          <a:lstStyle/>
          <a:p>
            <a:r>
              <a:rPr lang="en-US" altLang="ja-JP" sz="2000" dirty="0">
                <a:latin typeface="ＭＳ Ｐゴシック"/>
                <a:ea typeface="ＭＳ Ｐゴシック"/>
              </a:rPr>
              <a:t>【</a:t>
            </a:r>
            <a:r>
              <a:rPr lang="ja-JP" altLang="en-US" sz="2000" dirty="0">
                <a:latin typeface="ＭＳ Ｐゴシック"/>
                <a:ea typeface="ＭＳ Ｐゴシック"/>
              </a:rPr>
              <a:t>課題成績</a:t>
            </a:r>
            <a:r>
              <a:rPr lang="en-US" altLang="ja-JP" sz="2000" dirty="0">
                <a:latin typeface="ＭＳ Ｐゴシック"/>
                <a:ea typeface="ＭＳ Ｐゴシック"/>
              </a:rPr>
              <a:t>】</a:t>
            </a:r>
            <a:endParaRPr lang="ja-JP" altLang="en-US" sz="2000"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1948A881-9515-D021-8F67-4C40970A004B}"/>
              </a:ext>
            </a:extLst>
          </p:cNvPr>
          <p:cNvSpPr txBox="1"/>
          <p:nvPr/>
        </p:nvSpPr>
        <p:spPr>
          <a:xfrm>
            <a:off x="1083275" y="2681291"/>
            <a:ext cx="9106625" cy="400110"/>
          </a:xfrm>
          <a:prstGeom prst="rect">
            <a:avLst/>
          </a:prstGeom>
          <a:noFill/>
        </p:spPr>
        <p:txBody>
          <a:bodyPr wrap="square" lIns="91440" tIns="45720" rIns="91440" bIns="45720" rtlCol="0" anchor="t">
            <a:spAutoFit/>
          </a:bodyPr>
          <a:lstStyle/>
          <a:p>
            <a:r>
              <a:rPr lang="ja-JP" altLang="en-US" sz="2000" dirty="0">
                <a:latin typeface="ＭＳ Ｐゴシック"/>
                <a:ea typeface="ＭＳ Ｐゴシック"/>
              </a:rPr>
              <a:t>・課題成績： 「</a:t>
            </a:r>
            <a:r>
              <a:rPr lang="ja-JP" altLang="en-US" sz="2000" u="sng" dirty="0">
                <a:latin typeface="ＭＳ Ｐゴシック"/>
                <a:ea typeface="ＭＳ Ｐゴシック"/>
              </a:rPr>
              <a:t>視覚的学習者　＜　言語的学習者</a:t>
            </a:r>
            <a:r>
              <a:rPr lang="ja-JP" altLang="en-US" sz="2000" dirty="0">
                <a:latin typeface="ＭＳ Ｐゴシック"/>
                <a:ea typeface="ＭＳ Ｐゴシック"/>
              </a:rPr>
              <a:t>」</a:t>
            </a:r>
            <a:endParaRPr lang="en-US" altLang="ja-JP" sz="2000" dirty="0">
              <a:latin typeface="ＭＳ Ｐゴシック"/>
              <a:ea typeface="ＭＳ Ｐゴシック"/>
            </a:endParaRPr>
          </a:p>
        </p:txBody>
      </p:sp>
      <p:sp>
        <p:nvSpPr>
          <p:cNvPr id="3" name="テキスト ボックス 2">
            <a:extLst>
              <a:ext uri="{FF2B5EF4-FFF2-40B4-BE49-F238E27FC236}">
                <a16:creationId xmlns:a16="http://schemas.microsoft.com/office/drawing/2014/main" id="{47BD357A-53B2-1043-F4C7-0FF4FB07B542}"/>
              </a:ext>
            </a:extLst>
          </p:cNvPr>
          <p:cNvSpPr txBox="1"/>
          <p:nvPr/>
        </p:nvSpPr>
        <p:spPr>
          <a:xfrm>
            <a:off x="1236523" y="5345079"/>
            <a:ext cx="10464315" cy="1015663"/>
          </a:xfrm>
          <a:prstGeom prst="rect">
            <a:avLst/>
          </a:prstGeom>
          <a:noFill/>
        </p:spPr>
        <p:txBody>
          <a:bodyPr wrap="square" lIns="91440" tIns="45720" rIns="91440" bIns="45720" rtlCol="0" anchor="t">
            <a:spAutoFit/>
          </a:bodyPr>
          <a:lstStyle/>
          <a:p>
            <a:r>
              <a:rPr lang="en-US" altLang="ja-JP" sz="2000" dirty="0">
                <a:latin typeface="ＭＳ Ｐゴシック"/>
                <a:ea typeface="ＭＳ Ｐゴシック"/>
              </a:rPr>
              <a:t>2. </a:t>
            </a:r>
            <a:r>
              <a:rPr lang="ja-JP" altLang="en-US" sz="2000" dirty="0">
                <a:latin typeface="ＭＳ Ｐゴシック"/>
                <a:ea typeface="ＭＳ Ｐゴシック"/>
              </a:rPr>
              <a:t>外れ値の影響</a:t>
            </a:r>
            <a:endParaRPr lang="en-US" altLang="ja-JP" sz="2000" dirty="0">
              <a:latin typeface="ＭＳ Ｐゴシック"/>
              <a:ea typeface="ＭＳ Ｐゴシック"/>
            </a:endParaRPr>
          </a:p>
          <a:p>
            <a:r>
              <a:rPr lang="ja-JP" altLang="en-US" sz="2000" dirty="0">
                <a:latin typeface="ＭＳ Ｐゴシック"/>
                <a:ea typeface="ＭＳ Ｐゴシック"/>
              </a:rPr>
              <a:t>　・音声ありの言語的学習者</a:t>
            </a:r>
            <a:r>
              <a:rPr lang="en-US" altLang="ja-JP" sz="2000" dirty="0">
                <a:latin typeface="ＭＳ Ｐゴシック"/>
                <a:ea typeface="ＭＳ Ｐゴシック"/>
              </a:rPr>
              <a:t>2</a:t>
            </a:r>
            <a:r>
              <a:rPr lang="ja-JP" altLang="en-US" sz="2000" dirty="0">
                <a:latin typeface="ＭＳ Ｐゴシック"/>
                <a:ea typeface="ＭＳ Ｐゴシック"/>
              </a:rPr>
              <a:t>名中、</a:t>
            </a:r>
            <a:r>
              <a:rPr lang="en-US" altLang="ja-JP" sz="2000" dirty="0">
                <a:latin typeface="ＭＳ Ｐゴシック"/>
                <a:ea typeface="ＭＳ Ｐゴシック"/>
              </a:rPr>
              <a:t>1</a:t>
            </a:r>
            <a:r>
              <a:rPr lang="ja-JP" altLang="en-US" sz="2000" dirty="0">
                <a:latin typeface="ＭＳ Ｐゴシック"/>
                <a:ea typeface="ＭＳ Ｐゴシック"/>
              </a:rPr>
              <a:t>名が</a:t>
            </a:r>
            <a:r>
              <a:rPr lang="en-US" altLang="ja-JP" sz="2000" dirty="0">
                <a:latin typeface="ＭＳ Ｐゴシック"/>
                <a:ea typeface="ＭＳ Ｐゴシック"/>
              </a:rPr>
              <a:t>7/10</a:t>
            </a:r>
            <a:r>
              <a:rPr lang="ja-JP" altLang="en-US" sz="2000" dirty="0">
                <a:latin typeface="ＭＳ Ｐゴシック"/>
                <a:ea typeface="ＭＳ Ｐゴシック"/>
              </a:rPr>
              <a:t>点と得点が高かった。</a:t>
            </a:r>
            <a:endParaRPr lang="en-US" altLang="ja-JP" sz="2000" dirty="0">
              <a:latin typeface="ＭＳ Ｐゴシック"/>
              <a:ea typeface="ＭＳ Ｐゴシック"/>
            </a:endParaRPr>
          </a:p>
          <a:p>
            <a:r>
              <a:rPr lang="ja-JP" altLang="en-US" sz="2000" dirty="0">
                <a:latin typeface="ＭＳ Ｐゴシック"/>
                <a:ea typeface="ＭＳ Ｐゴシック"/>
              </a:rPr>
              <a:t>　・</a:t>
            </a:r>
            <a:r>
              <a:rPr lang="ja-JP" altLang="en-US" sz="2000" u="sng" dirty="0">
                <a:latin typeface="ＭＳ Ｐゴシック"/>
                <a:ea typeface="ＭＳ Ｐゴシック"/>
              </a:rPr>
              <a:t>授業内容の事前知識</a:t>
            </a:r>
            <a:r>
              <a:rPr lang="ja-JP" altLang="en-US" sz="2000" dirty="0">
                <a:latin typeface="ＭＳ Ｐゴシック"/>
                <a:ea typeface="ＭＳ Ｐゴシック"/>
              </a:rPr>
              <a:t>があり、結果に影響を及ぼしたと考えられる。</a:t>
            </a:r>
            <a:endParaRPr lang="en-US" altLang="ja-JP" sz="2000" dirty="0">
              <a:latin typeface="ＭＳ Ｐゴシック"/>
              <a:ea typeface="ＭＳ Ｐゴシック"/>
            </a:endParaRPr>
          </a:p>
        </p:txBody>
      </p:sp>
      <p:sp>
        <p:nvSpPr>
          <p:cNvPr id="9" name="矢印: 下 8">
            <a:extLst>
              <a:ext uri="{FF2B5EF4-FFF2-40B4-BE49-F238E27FC236}">
                <a16:creationId xmlns:a16="http://schemas.microsoft.com/office/drawing/2014/main" id="{B1A4E5BD-0DC5-D515-B8A7-6AEC26A65904}"/>
              </a:ext>
            </a:extLst>
          </p:cNvPr>
          <p:cNvSpPr/>
          <p:nvPr/>
        </p:nvSpPr>
        <p:spPr>
          <a:xfrm>
            <a:off x="5388940" y="3267492"/>
            <a:ext cx="1106536" cy="5091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 name="テキスト ボックス 9">
            <a:extLst>
              <a:ext uri="{FF2B5EF4-FFF2-40B4-BE49-F238E27FC236}">
                <a16:creationId xmlns:a16="http://schemas.microsoft.com/office/drawing/2014/main" id="{1775CE98-A664-6B14-B6A7-27EC6EAD3CE6}"/>
              </a:ext>
            </a:extLst>
          </p:cNvPr>
          <p:cNvSpPr txBox="1"/>
          <p:nvPr/>
        </p:nvSpPr>
        <p:spPr>
          <a:xfrm>
            <a:off x="1236522" y="3864464"/>
            <a:ext cx="10710967" cy="1323439"/>
          </a:xfrm>
          <a:prstGeom prst="rect">
            <a:avLst/>
          </a:prstGeom>
          <a:noFill/>
        </p:spPr>
        <p:txBody>
          <a:bodyPr wrap="square" lIns="91440" tIns="45720" rIns="91440" bIns="45720" rtlCol="0" anchor="t">
            <a:spAutoFit/>
          </a:bodyPr>
          <a:lstStyle/>
          <a:p>
            <a:r>
              <a:rPr lang="en-US" altLang="ja-JP" sz="2000" dirty="0">
                <a:latin typeface="ＭＳ Ｐゴシック"/>
                <a:ea typeface="ＭＳ Ｐゴシック"/>
              </a:rPr>
              <a:t>1. </a:t>
            </a:r>
            <a:r>
              <a:rPr lang="ja-JP" altLang="en-US" sz="2000" dirty="0">
                <a:latin typeface="ＭＳ Ｐゴシック"/>
                <a:ea typeface="ＭＳ Ｐゴシック"/>
              </a:rPr>
              <a:t>スライド内の画像</a:t>
            </a:r>
            <a:endParaRPr lang="en-US" altLang="ja-JP" sz="2000" dirty="0">
              <a:latin typeface="ＭＳ Ｐゴシック"/>
              <a:ea typeface="ＭＳ Ｐゴシック"/>
            </a:endParaRPr>
          </a:p>
          <a:p>
            <a:r>
              <a:rPr lang="ja-JP" altLang="en-US" sz="2000" dirty="0">
                <a:latin typeface="ＭＳ Ｐゴシック" panose="020B0600070205080204" pitchFamily="50" charset="-128"/>
                <a:ea typeface="ＭＳ Ｐゴシック" panose="020B0600070205080204" pitchFamily="50" charset="-128"/>
              </a:rPr>
              <a:t>　・「問題ごとの正答率」</a:t>
            </a:r>
            <a:r>
              <a:rPr lang="ja-JP" altLang="en-US" sz="2000" dirty="0">
                <a:latin typeface="ＭＳ Ｐゴシック"/>
                <a:ea typeface="ＭＳ Ｐゴシック"/>
              </a:rPr>
              <a:t>の表より、図から出題された問題（</a:t>
            </a:r>
            <a:r>
              <a:rPr lang="en-US" altLang="ja-JP" sz="2000" dirty="0">
                <a:latin typeface="ＭＳ Ｐゴシック"/>
                <a:ea typeface="ＭＳ Ｐゴシック"/>
              </a:rPr>
              <a:t>Q5, 9</a:t>
            </a:r>
            <a:r>
              <a:rPr lang="ja-JP" altLang="en-US" sz="2000" dirty="0">
                <a:latin typeface="ＭＳ Ｐゴシック"/>
                <a:ea typeface="ＭＳ Ｐゴシック"/>
              </a:rPr>
              <a:t>）の正答率が低かった。</a:t>
            </a:r>
            <a:endParaRPr lang="en-US" altLang="ja-JP" sz="2000" dirty="0">
              <a:latin typeface="ＭＳ Ｐゴシック"/>
              <a:ea typeface="ＭＳ Ｐゴシック"/>
            </a:endParaRPr>
          </a:p>
          <a:p>
            <a:r>
              <a:rPr lang="ja-JP" altLang="en-US" sz="2000" dirty="0">
                <a:latin typeface="ＭＳ Ｐゴシック"/>
                <a:ea typeface="ＭＳ Ｐゴシック"/>
              </a:rPr>
              <a:t>　・出題した部分の文字が小さく、見にくい。</a:t>
            </a:r>
            <a:endParaRPr lang="en-US" altLang="ja-JP" sz="2000" dirty="0">
              <a:latin typeface="ＭＳ Ｐゴシック"/>
              <a:ea typeface="ＭＳ Ｐゴシック"/>
            </a:endParaRPr>
          </a:p>
          <a:p>
            <a:r>
              <a:rPr lang="ja-JP" altLang="en-US" sz="2000" dirty="0">
                <a:latin typeface="ＭＳ Ｐゴシック"/>
                <a:ea typeface="ＭＳ Ｐゴシック"/>
              </a:rPr>
              <a:t>　・画像内の手裏剣・キャラクタなど</a:t>
            </a:r>
            <a:r>
              <a:rPr lang="ja-JP" altLang="en-US" sz="2000" u="sng" dirty="0">
                <a:latin typeface="ＭＳ Ｐゴシック"/>
                <a:ea typeface="ＭＳ Ｐゴシック"/>
              </a:rPr>
              <a:t>目立つ物体などに視線が集中</a:t>
            </a:r>
            <a:r>
              <a:rPr lang="ja-JP" altLang="en-US" sz="2000" dirty="0">
                <a:latin typeface="ＭＳ Ｐゴシック"/>
                <a:ea typeface="ＭＳ Ｐゴシック"/>
              </a:rPr>
              <a:t>しており、気をとられてしまった。</a:t>
            </a:r>
            <a:endParaRPr lang="en-US" altLang="ja-JP" sz="2000" dirty="0">
              <a:latin typeface="ＭＳ Ｐゴシック"/>
              <a:ea typeface="ＭＳ Ｐゴシック"/>
            </a:endParaRPr>
          </a:p>
        </p:txBody>
      </p:sp>
    </p:spTree>
    <p:extLst>
      <p:ext uri="{BB962C8B-B14F-4D97-AF65-F5344CB8AC3E}">
        <p14:creationId xmlns:p14="http://schemas.microsoft.com/office/powerpoint/2010/main" val="24439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721881" y="578228"/>
            <a:ext cx="3554222" cy="477054"/>
          </a:xfrm>
          <a:prstGeom prst="rect">
            <a:avLst/>
          </a:prstGeom>
          <a:noFill/>
        </p:spPr>
        <p:txBody>
          <a:bodyPr wrap="square" rtlCol="0">
            <a:spAutoFit/>
          </a:bodyPr>
          <a:lstStyle/>
          <a:p>
            <a:r>
              <a:rPr lang="ja-JP" altLang="en-US" sz="2500" dirty="0">
                <a:latin typeface="ＭＳ Ｐゴシック" panose="020B0600070205080204" pitchFamily="50" charset="-128"/>
                <a:ea typeface="ＭＳ Ｐゴシック" panose="020B0600070205080204" pitchFamily="50" charset="-128"/>
              </a:rPr>
              <a:t>本実験の課題</a:t>
            </a:r>
            <a:endParaRPr kumimoji="1" lang="ja-JP" altLang="en-US" sz="2500" dirty="0">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1014113" y="1265389"/>
            <a:ext cx="9640062" cy="461665"/>
          </a:xfrm>
          <a:prstGeom prst="rect">
            <a:avLst/>
          </a:prstGeom>
          <a:noFill/>
        </p:spPr>
        <p:txBody>
          <a:bodyPr wrap="square" lIns="91440" tIns="45720" rIns="91440" bIns="45720" rtlCol="0" anchor="t">
            <a:spAutoFit/>
          </a:bodyPr>
          <a:lstStyle/>
          <a:p>
            <a:r>
              <a:rPr lang="ja-JP" altLang="en-US" sz="2400" dirty="0">
                <a:latin typeface="ＭＳ Ｐゴシック" panose="020B0600070205080204" pitchFamily="50" charset="-128"/>
                <a:ea typeface="ＭＳ Ｐゴシック" panose="020B0600070205080204" pitchFamily="50" charset="-128"/>
              </a:rPr>
              <a:t>・確認テストの難易度の調整ができていない（平均</a:t>
            </a:r>
            <a:r>
              <a:rPr lang="en-US" altLang="ja-JP" sz="2400" dirty="0">
                <a:latin typeface="ＭＳ Ｐゴシック" panose="020B0600070205080204" pitchFamily="50" charset="-128"/>
                <a:ea typeface="ＭＳ Ｐゴシック" panose="020B0600070205080204" pitchFamily="50" charset="-128"/>
              </a:rPr>
              <a:t>3/10</a:t>
            </a:r>
            <a:r>
              <a:rPr lang="ja-JP" altLang="en-US" sz="2400" dirty="0">
                <a:latin typeface="ＭＳ Ｐゴシック" panose="020B0600070205080204" pitchFamily="50" charset="-128"/>
                <a:ea typeface="ＭＳ Ｐゴシック" panose="020B0600070205080204" pitchFamily="50" charset="-128"/>
              </a:rPr>
              <a:t>得点）。</a:t>
            </a:r>
            <a:endParaRPr lang="en-US" altLang="ja-JP" sz="2400" dirty="0">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D50EBF3D-EEDD-F108-7DC0-D734D171C483}"/>
              </a:ext>
            </a:extLst>
          </p:cNvPr>
          <p:cNvSpPr txBox="1"/>
          <p:nvPr/>
        </p:nvSpPr>
        <p:spPr>
          <a:xfrm>
            <a:off x="1025305" y="1809388"/>
            <a:ext cx="10411175" cy="461665"/>
          </a:xfrm>
          <a:prstGeom prst="rect">
            <a:avLst/>
          </a:prstGeom>
          <a:noFill/>
        </p:spPr>
        <p:txBody>
          <a:bodyPr wrap="square" lIns="91440" tIns="45720" rIns="91440" bIns="45720" rtlCol="0" anchor="t">
            <a:spAutoFit/>
          </a:bodyPr>
          <a:lstStyle/>
          <a:p>
            <a:r>
              <a:rPr lang="ja-JP" altLang="en-US" sz="2400" dirty="0">
                <a:latin typeface="ＭＳ Ｐゴシック" panose="020B0600070205080204" pitchFamily="50" charset="-128"/>
                <a:ea typeface="ＭＳ Ｐゴシック" panose="020B0600070205080204" pitchFamily="50" charset="-128"/>
              </a:rPr>
              <a:t>・学習スタイルの人数が大きく偏ってしまった（音声なし：視覚</a:t>
            </a:r>
            <a:r>
              <a:rPr lang="en-US" altLang="ja-JP" sz="2400" dirty="0">
                <a:latin typeface="ＭＳ Ｐゴシック" panose="020B0600070205080204" pitchFamily="50" charset="-128"/>
                <a:ea typeface="ＭＳ Ｐゴシック" panose="020B0600070205080204" pitchFamily="50" charset="-128"/>
              </a:rPr>
              <a:t>10</a:t>
            </a:r>
            <a:r>
              <a:rPr lang="ja-JP" altLang="en-US" sz="2400" dirty="0">
                <a:latin typeface="ＭＳ Ｐゴシック" panose="020B0600070205080204" pitchFamily="50" charset="-128"/>
                <a:ea typeface="ＭＳ Ｐゴシック" panose="020B0600070205080204" pitchFamily="50" charset="-128"/>
              </a:rPr>
              <a:t>人</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言語</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人）。</a:t>
            </a:r>
            <a:endParaRPr lang="en-US" altLang="ja-JP" sz="24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CD50C965-1143-13C8-1297-1B9DD139219D}"/>
              </a:ext>
            </a:extLst>
          </p:cNvPr>
          <p:cNvSpPr txBox="1"/>
          <p:nvPr/>
        </p:nvSpPr>
        <p:spPr>
          <a:xfrm>
            <a:off x="1014113" y="2353387"/>
            <a:ext cx="10411175" cy="461665"/>
          </a:xfrm>
          <a:prstGeom prst="rect">
            <a:avLst/>
          </a:prstGeom>
          <a:noFill/>
        </p:spPr>
        <p:txBody>
          <a:bodyPr wrap="square" lIns="91440" tIns="45720" rIns="91440" bIns="45720" rtlCol="0" anchor="t">
            <a:spAutoFit/>
          </a:bodyPr>
          <a:lstStyle/>
          <a:p>
            <a:r>
              <a:rPr lang="ja-JP" altLang="en-US" sz="2400" dirty="0">
                <a:latin typeface="ＭＳ Ｐゴシック" panose="020B0600070205080204" pitchFamily="50" charset="-128"/>
                <a:ea typeface="ＭＳ Ｐゴシック" panose="020B0600070205080204" pitchFamily="50" charset="-128"/>
              </a:rPr>
              <a:t>・言語的学習者の人数が少なく、群を</a:t>
            </a:r>
            <a:r>
              <a:rPr lang="en-US" altLang="ja-JP" sz="2400" dirty="0">
                <a:latin typeface="ＭＳ Ｐゴシック" panose="020B0600070205080204" pitchFamily="50" charset="-128"/>
                <a:ea typeface="ＭＳ Ｐゴシック" panose="020B0600070205080204" pitchFamily="50" charset="-128"/>
              </a:rPr>
              <a:t>4</a:t>
            </a:r>
            <a:r>
              <a:rPr lang="ja-JP" altLang="en-US" sz="2400" dirty="0" err="1">
                <a:latin typeface="ＭＳ Ｐゴシック" panose="020B0600070205080204" pitchFamily="50" charset="-128"/>
                <a:ea typeface="ＭＳ Ｐゴシック" panose="020B0600070205080204" pitchFamily="50" charset="-128"/>
              </a:rPr>
              <a:t>つに</a:t>
            </a:r>
            <a:r>
              <a:rPr lang="ja-JP" altLang="en-US" sz="2400" dirty="0">
                <a:latin typeface="ＭＳ Ｐゴシック" panose="020B0600070205080204" pitchFamily="50" charset="-128"/>
                <a:ea typeface="ＭＳ Ｐゴシック" panose="020B0600070205080204" pitchFamily="50" charset="-128"/>
              </a:rPr>
              <a:t>分けて分析を行えなかった。</a:t>
            </a:r>
            <a:endParaRPr lang="en-US" altLang="ja-JP" sz="2400" dirty="0">
              <a:latin typeface="ＭＳ Ｐゴシック" panose="020B0600070205080204" pitchFamily="50" charset="-128"/>
              <a:ea typeface="ＭＳ Ｐゴシック" panose="020B0600070205080204" pitchFamily="50" charset="-128"/>
            </a:endParaRPr>
          </a:p>
        </p:txBody>
      </p:sp>
      <p:sp>
        <p:nvSpPr>
          <p:cNvPr id="8" name="楕円 7">
            <a:extLst>
              <a:ext uri="{FF2B5EF4-FFF2-40B4-BE49-F238E27FC236}">
                <a16:creationId xmlns:a16="http://schemas.microsoft.com/office/drawing/2014/main" id="{590E1EAB-0267-4C0B-A1B5-6F4385922381}"/>
              </a:ext>
            </a:extLst>
          </p:cNvPr>
          <p:cNvSpPr/>
          <p:nvPr/>
        </p:nvSpPr>
        <p:spPr>
          <a:xfrm>
            <a:off x="1380662" y="4190823"/>
            <a:ext cx="1621410" cy="10056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音声あり</a:t>
            </a:r>
          </a:p>
        </p:txBody>
      </p:sp>
      <p:sp>
        <p:nvSpPr>
          <p:cNvPr id="10" name="テキスト ボックス 9">
            <a:extLst>
              <a:ext uri="{FF2B5EF4-FFF2-40B4-BE49-F238E27FC236}">
                <a16:creationId xmlns:a16="http://schemas.microsoft.com/office/drawing/2014/main" id="{5174F2B7-2CA9-4017-801E-8436C76FA684}"/>
              </a:ext>
            </a:extLst>
          </p:cNvPr>
          <p:cNvSpPr txBox="1"/>
          <p:nvPr/>
        </p:nvSpPr>
        <p:spPr>
          <a:xfrm>
            <a:off x="1472150" y="2897386"/>
            <a:ext cx="9495099" cy="461665"/>
          </a:xfrm>
          <a:prstGeom prst="rect">
            <a:avLst/>
          </a:prstGeom>
          <a:noFill/>
        </p:spPr>
        <p:txBody>
          <a:bodyPr wrap="square" lIns="91440" tIns="45720" rIns="91440" bIns="45720" rtlCol="0" anchor="t">
            <a:spAutoFit/>
          </a:bodyPr>
          <a:lstStyle/>
          <a:p>
            <a:r>
              <a:rPr lang="ja-JP" altLang="en-US" sz="2400" dirty="0">
                <a:latin typeface="ＭＳ Ｐゴシック" panose="020B0600070205080204" pitchFamily="50" charset="-128"/>
                <a:ea typeface="ＭＳ Ｐゴシック" panose="020B0600070205080204" pitchFamily="50" charset="-128"/>
              </a:rPr>
              <a:t>→ データ取得時は</a:t>
            </a:r>
            <a:r>
              <a:rPr lang="en-US" altLang="ja-JP" sz="2400" dirty="0">
                <a:latin typeface="ＭＳ Ｐゴシック" panose="020B0600070205080204" pitchFamily="50" charset="-128"/>
                <a:ea typeface="ＭＳ Ｐゴシック" panose="020B0600070205080204" pitchFamily="50" charset="-128"/>
              </a:rPr>
              <a:t>4</a:t>
            </a:r>
            <a:r>
              <a:rPr lang="ja-JP" altLang="en-US" sz="2400" dirty="0">
                <a:latin typeface="ＭＳ Ｐゴシック" panose="020B0600070205080204" pitchFamily="50" charset="-128"/>
                <a:ea typeface="ＭＳ Ｐゴシック" panose="020B0600070205080204" pitchFamily="50" charset="-128"/>
              </a:rPr>
              <a:t>群に分けたが、</a:t>
            </a:r>
            <a:r>
              <a:rPr lang="ja-JP" altLang="en-US" sz="2400" u="sng" dirty="0">
                <a:latin typeface="ＭＳ Ｐゴシック" panose="020B0600070205080204" pitchFamily="50" charset="-128"/>
                <a:ea typeface="ＭＳ Ｐゴシック" panose="020B0600070205080204" pitchFamily="50" charset="-128"/>
              </a:rPr>
              <a:t>音声なしの言語的学習者が</a:t>
            </a:r>
            <a:r>
              <a:rPr lang="en-US" altLang="ja-JP" sz="2400" u="sng" dirty="0">
                <a:latin typeface="ＭＳ Ｐゴシック" panose="020B0600070205080204" pitchFamily="50" charset="-128"/>
                <a:ea typeface="ＭＳ Ｐゴシック" panose="020B0600070205080204" pitchFamily="50" charset="-128"/>
              </a:rPr>
              <a:t>1</a:t>
            </a:r>
            <a:r>
              <a:rPr lang="ja-JP" altLang="en-US" sz="2400" u="sng" dirty="0">
                <a:latin typeface="ＭＳ Ｐゴシック" panose="020B0600070205080204" pitchFamily="50" charset="-128"/>
                <a:ea typeface="ＭＳ Ｐゴシック" panose="020B0600070205080204" pitchFamily="50" charset="-128"/>
              </a:rPr>
              <a:t>人</a:t>
            </a:r>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p:txBody>
      </p:sp>
      <p:cxnSp>
        <p:nvCxnSpPr>
          <p:cNvPr id="13" name="直線コネクタ 12">
            <a:extLst>
              <a:ext uri="{FF2B5EF4-FFF2-40B4-BE49-F238E27FC236}">
                <a16:creationId xmlns:a16="http://schemas.microsoft.com/office/drawing/2014/main" id="{409A8D39-91B7-40EC-962F-95042B44FC7A}"/>
              </a:ext>
            </a:extLst>
          </p:cNvPr>
          <p:cNvCxnSpPr>
            <a:cxnSpLocks/>
            <a:stCxn id="8" idx="4"/>
          </p:cNvCxnSpPr>
          <p:nvPr/>
        </p:nvCxnSpPr>
        <p:spPr>
          <a:xfrm flipH="1">
            <a:off x="1380663" y="5196487"/>
            <a:ext cx="810704" cy="67781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id="{A90BAEEF-36D3-4E8F-A0A3-B878DEEB9798}"/>
              </a:ext>
            </a:extLst>
          </p:cNvPr>
          <p:cNvCxnSpPr>
            <a:cxnSpLocks/>
            <a:stCxn id="8" idx="4"/>
          </p:cNvCxnSpPr>
          <p:nvPr/>
        </p:nvCxnSpPr>
        <p:spPr>
          <a:xfrm>
            <a:off x="2191367" y="5196487"/>
            <a:ext cx="970961" cy="677812"/>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9" name="楕円 18">
            <a:extLst>
              <a:ext uri="{FF2B5EF4-FFF2-40B4-BE49-F238E27FC236}">
                <a16:creationId xmlns:a16="http://schemas.microsoft.com/office/drawing/2014/main" id="{B873D28F-90B9-4E08-8BDD-360B2A559AFC}"/>
              </a:ext>
            </a:extLst>
          </p:cNvPr>
          <p:cNvSpPr/>
          <p:nvPr/>
        </p:nvSpPr>
        <p:spPr>
          <a:xfrm>
            <a:off x="721881" y="5781653"/>
            <a:ext cx="1267175" cy="10056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視覚的</a:t>
            </a:r>
          </a:p>
        </p:txBody>
      </p:sp>
      <p:sp>
        <p:nvSpPr>
          <p:cNvPr id="20" name="楕円 19">
            <a:extLst>
              <a:ext uri="{FF2B5EF4-FFF2-40B4-BE49-F238E27FC236}">
                <a16:creationId xmlns:a16="http://schemas.microsoft.com/office/drawing/2014/main" id="{27F42342-E0D6-4A7B-B038-072D0EF3F730}"/>
              </a:ext>
            </a:extLst>
          </p:cNvPr>
          <p:cNvSpPr/>
          <p:nvPr/>
        </p:nvSpPr>
        <p:spPr>
          <a:xfrm>
            <a:off x="2340569" y="5776940"/>
            <a:ext cx="1267175" cy="10056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a:t>言語</a:t>
            </a:r>
            <a:r>
              <a:rPr kumimoji="1" lang="ja-JP" altLang="en-US" dirty="0"/>
              <a:t>的</a:t>
            </a:r>
          </a:p>
        </p:txBody>
      </p:sp>
      <p:sp>
        <p:nvSpPr>
          <p:cNvPr id="28" name="楕円 27">
            <a:extLst>
              <a:ext uri="{FF2B5EF4-FFF2-40B4-BE49-F238E27FC236}">
                <a16:creationId xmlns:a16="http://schemas.microsoft.com/office/drawing/2014/main" id="{C18629F1-2575-473F-8BC5-529698E44F5F}"/>
              </a:ext>
            </a:extLst>
          </p:cNvPr>
          <p:cNvSpPr/>
          <p:nvPr/>
        </p:nvSpPr>
        <p:spPr>
          <a:xfrm>
            <a:off x="4407817" y="4186110"/>
            <a:ext cx="1621410" cy="1005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音声なし</a:t>
            </a:r>
          </a:p>
        </p:txBody>
      </p:sp>
      <p:cxnSp>
        <p:nvCxnSpPr>
          <p:cNvPr id="29" name="直線コネクタ 28">
            <a:extLst>
              <a:ext uri="{FF2B5EF4-FFF2-40B4-BE49-F238E27FC236}">
                <a16:creationId xmlns:a16="http://schemas.microsoft.com/office/drawing/2014/main" id="{9391B347-CD2D-4194-8262-0CB957BAE9DA}"/>
              </a:ext>
            </a:extLst>
          </p:cNvPr>
          <p:cNvCxnSpPr>
            <a:cxnSpLocks/>
            <a:stCxn id="28" idx="4"/>
          </p:cNvCxnSpPr>
          <p:nvPr/>
        </p:nvCxnSpPr>
        <p:spPr>
          <a:xfrm flipH="1">
            <a:off x="4407818" y="5191774"/>
            <a:ext cx="810704" cy="6778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FEE715A-B6C4-47F4-B375-CDE93FD08F04}"/>
              </a:ext>
            </a:extLst>
          </p:cNvPr>
          <p:cNvCxnSpPr>
            <a:cxnSpLocks/>
            <a:stCxn id="28" idx="4"/>
          </p:cNvCxnSpPr>
          <p:nvPr/>
        </p:nvCxnSpPr>
        <p:spPr>
          <a:xfrm>
            <a:off x="5218522" y="5191774"/>
            <a:ext cx="970961" cy="6778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楕円 30">
            <a:extLst>
              <a:ext uri="{FF2B5EF4-FFF2-40B4-BE49-F238E27FC236}">
                <a16:creationId xmlns:a16="http://schemas.microsoft.com/office/drawing/2014/main" id="{32809B37-3257-4593-9E9A-E632704C7978}"/>
              </a:ext>
            </a:extLst>
          </p:cNvPr>
          <p:cNvSpPr/>
          <p:nvPr/>
        </p:nvSpPr>
        <p:spPr>
          <a:xfrm>
            <a:off x="3749036" y="5776940"/>
            <a:ext cx="1267175" cy="1005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視覚的</a:t>
            </a:r>
          </a:p>
        </p:txBody>
      </p:sp>
      <p:sp>
        <p:nvSpPr>
          <p:cNvPr id="32" name="楕円 31">
            <a:extLst>
              <a:ext uri="{FF2B5EF4-FFF2-40B4-BE49-F238E27FC236}">
                <a16:creationId xmlns:a16="http://schemas.microsoft.com/office/drawing/2014/main" id="{FBC4D0A2-3C90-41E9-B914-38B88A87F307}"/>
              </a:ext>
            </a:extLst>
          </p:cNvPr>
          <p:cNvSpPr/>
          <p:nvPr/>
        </p:nvSpPr>
        <p:spPr>
          <a:xfrm>
            <a:off x="5367724" y="5772227"/>
            <a:ext cx="1267175" cy="1005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言語</a:t>
            </a:r>
            <a:r>
              <a:rPr kumimoji="1" lang="ja-JP" altLang="en-US" dirty="0"/>
              <a:t>的</a:t>
            </a:r>
          </a:p>
        </p:txBody>
      </p:sp>
      <p:sp>
        <p:nvSpPr>
          <p:cNvPr id="33" name="矢印: 右 32">
            <a:extLst>
              <a:ext uri="{FF2B5EF4-FFF2-40B4-BE49-F238E27FC236}">
                <a16:creationId xmlns:a16="http://schemas.microsoft.com/office/drawing/2014/main" id="{7342243E-EA10-4FB3-B40D-992A5051DBF4}"/>
              </a:ext>
            </a:extLst>
          </p:cNvPr>
          <p:cNvSpPr/>
          <p:nvPr/>
        </p:nvSpPr>
        <p:spPr>
          <a:xfrm>
            <a:off x="6897253" y="5138305"/>
            <a:ext cx="1065314" cy="830997"/>
          </a:xfrm>
          <a:prstGeom prst="rightArrow">
            <a:avLst/>
          </a:prstGeom>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CAC279CE-59E5-45CD-982E-1A13E842C7EA}"/>
              </a:ext>
            </a:extLst>
          </p:cNvPr>
          <p:cNvSpPr/>
          <p:nvPr/>
        </p:nvSpPr>
        <p:spPr>
          <a:xfrm>
            <a:off x="8883702" y="4190823"/>
            <a:ext cx="1621410" cy="100566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a:t>音声</a:t>
            </a:r>
            <a:r>
              <a:rPr lang="ja-JP" altLang="en-US" dirty="0"/>
              <a:t>有無</a:t>
            </a:r>
            <a:endParaRPr kumimoji="1" lang="ja-JP" altLang="en-US" dirty="0"/>
          </a:p>
        </p:txBody>
      </p:sp>
      <p:cxnSp>
        <p:nvCxnSpPr>
          <p:cNvPr id="22" name="直線コネクタ 21">
            <a:extLst>
              <a:ext uri="{FF2B5EF4-FFF2-40B4-BE49-F238E27FC236}">
                <a16:creationId xmlns:a16="http://schemas.microsoft.com/office/drawing/2014/main" id="{30238577-2D37-40BD-83BF-CD4BE46CEDC2}"/>
              </a:ext>
            </a:extLst>
          </p:cNvPr>
          <p:cNvCxnSpPr>
            <a:cxnSpLocks/>
            <a:stCxn id="21" idx="4"/>
          </p:cNvCxnSpPr>
          <p:nvPr/>
        </p:nvCxnSpPr>
        <p:spPr>
          <a:xfrm flipH="1">
            <a:off x="8883703" y="5196487"/>
            <a:ext cx="810704" cy="677812"/>
          </a:xfrm>
          <a:prstGeom prst="line">
            <a:avLst/>
          </a:prstGeom>
          <a:ln w="38100"/>
        </p:spPr>
        <p:style>
          <a:lnRef idx="1">
            <a:schemeClr val="accent6"/>
          </a:lnRef>
          <a:fillRef idx="3">
            <a:schemeClr val="accent6"/>
          </a:fillRef>
          <a:effectRef idx="2">
            <a:schemeClr val="accent6"/>
          </a:effectRef>
          <a:fontRef idx="minor">
            <a:schemeClr val="lt1"/>
          </a:fontRef>
        </p:style>
      </p:cxnSp>
      <p:cxnSp>
        <p:nvCxnSpPr>
          <p:cNvPr id="23" name="直線コネクタ 22">
            <a:extLst>
              <a:ext uri="{FF2B5EF4-FFF2-40B4-BE49-F238E27FC236}">
                <a16:creationId xmlns:a16="http://schemas.microsoft.com/office/drawing/2014/main" id="{521345BB-EBB6-4934-A4DC-718F8AEB7D27}"/>
              </a:ext>
            </a:extLst>
          </p:cNvPr>
          <p:cNvCxnSpPr>
            <a:cxnSpLocks/>
            <a:stCxn id="21" idx="4"/>
          </p:cNvCxnSpPr>
          <p:nvPr/>
        </p:nvCxnSpPr>
        <p:spPr>
          <a:xfrm>
            <a:off x="9694407" y="5196487"/>
            <a:ext cx="970961" cy="677812"/>
          </a:xfrm>
          <a:prstGeom prst="line">
            <a:avLst/>
          </a:prstGeom>
          <a:ln w="38100"/>
        </p:spPr>
        <p:style>
          <a:lnRef idx="1">
            <a:schemeClr val="accent6"/>
          </a:lnRef>
          <a:fillRef idx="3">
            <a:schemeClr val="accent6"/>
          </a:fillRef>
          <a:effectRef idx="2">
            <a:schemeClr val="accent6"/>
          </a:effectRef>
          <a:fontRef idx="minor">
            <a:schemeClr val="lt1"/>
          </a:fontRef>
        </p:style>
      </p:cxnSp>
      <p:sp>
        <p:nvSpPr>
          <p:cNvPr id="24" name="楕円 23">
            <a:extLst>
              <a:ext uri="{FF2B5EF4-FFF2-40B4-BE49-F238E27FC236}">
                <a16:creationId xmlns:a16="http://schemas.microsoft.com/office/drawing/2014/main" id="{17F1DBEB-4D8C-44E8-A76D-5DC919B31814}"/>
              </a:ext>
            </a:extLst>
          </p:cNvPr>
          <p:cNvSpPr/>
          <p:nvPr/>
        </p:nvSpPr>
        <p:spPr>
          <a:xfrm>
            <a:off x="8224921" y="5781653"/>
            <a:ext cx="1267175" cy="100566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a:t>視覚的</a:t>
            </a:r>
          </a:p>
        </p:txBody>
      </p:sp>
      <p:sp>
        <p:nvSpPr>
          <p:cNvPr id="25" name="楕円 24">
            <a:extLst>
              <a:ext uri="{FF2B5EF4-FFF2-40B4-BE49-F238E27FC236}">
                <a16:creationId xmlns:a16="http://schemas.microsoft.com/office/drawing/2014/main" id="{691253F1-8934-450C-8D91-84E8D712FB99}"/>
              </a:ext>
            </a:extLst>
          </p:cNvPr>
          <p:cNvSpPr/>
          <p:nvPr/>
        </p:nvSpPr>
        <p:spPr>
          <a:xfrm>
            <a:off x="9843609" y="5776940"/>
            <a:ext cx="1267175" cy="100566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a:t>言語</a:t>
            </a:r>
            <a:r>
              <a:rPr kumimoji="1" lang="ja-JP" altLang="en-US" dirty="0"/>
              <a:t>的</a:t>
            </a:r>
          </a:p>
        </p:txBody>
      </p:sp>
      <p:sp>
        <p:nvSpPr>
          <p:cNvPr id="6" name="テキスト ボックス 5">
            <a:extLst>
              <a:ext uri="{FF2B5EF4-FFF2-40B4-BE49-F238E27FC236}">
                <a16:creationId xmlns:a16="http://schemas.microsoft.com/office/drawing/2014/main" id="{6960F5FA-0C89-F346-2412-8943F105664C}"/>
              </a:ext>
            </a:extLst>
          </p:cNvPr>
          <p:cNvSpPr txBox="1"/>
          <p:nvPr/>
        </p:nvSpPr>
        <p:spPr>
          <a:xfrm>
            <a:off x="1472150" y="3276717"/>
            <a:ext cx="9495099" cy="461665"/>
          </a:xfrm>
          <a:prstGeom prst="rect">
            <a:avLst/>
          </a:prstGeom>
          <a:noFill/>
        </p:spPr>
        <p:txBody>
          <a:bodyPr wrap="square" lIns="91440" tIns="45720" rIns="91440" bIns="45720" rtlCol="0" anchor="t">
            <a:spAutoFit/>
          </a:bodyPr>
          <a:lstStyle/>
          <a:p>
            <a:r>
              <a:rPr lang="ja-JP" altLang="en-US" sz="2400" dirty="0">
                <a:latin typeface="ＭＳ Ｐゴシック" panose="020B0600070205080204" pitchFamily="50" charset="-128"/>
                <a:ea typeface="ＭＳ Ｐゴシック" panose="020B0600070205080204" pitchFamily="50" charset="-128"/>
              </a:rPr>
              <a:t>→ 音声有無を合体したが、統制がとれていない。</a:t>
            </a:r>
            <a:endParaRPr lang="en-US" altLang="ja-JP"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3878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9" grpId="0" animBg="1"/>
      <p:bldP spid="20" grpId="0" animBg="1"/>
      <p:bldP spid="28" grpId="0" animBg="1"/>
      <p:bldP spid="31" grpId="0" animBg="1"/>
      <p:bldP spid="32" grpId="0" animBg="1"/>
      <p:bldP spid="33" grpId="0" animBg="1"/>
      <p:bldP spid="21" grpId="0" animBg="1"/>
      <p:bldP spid="24" grpId="0" animBg="1"/>
      <p:bldP spid="2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721881" y="578228"/>
            <a:ext cx="3554222" cy="523220"/>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今後の展望</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DB875A4E-2505-4322-8ED6-AAB72A4B0E46}"/>
              </a:ext>
            </a:extLst>
          </p:cNvPr>
          <p:cNvSpPr txBox="1"/>
          <p:nvPr/>
        </p:nvSpPr>
        <p:spPr>
          <a:xfrm>
            <a:off x="1088374" y="1425953"/>
            <a:ext cx="5599945" cy="461665"/>
          </a:xfrm>
          <a:prstGeom prst="rect">
            <a:avLst/>
          </a:prstGeom>
          <a:noFill/>
        </p:spPr>
        <p:txBody>
          <a:bodyPr wrap="square" lIns="91440" tIns="45720" rIns="91440" bIns="45720" rtlCol="0" anchor="t">
            <a:spAutoFit/>
          </a:bodyPr>
          <a:lstStyle/>
          <a:p>
            <a:r>
              <a:rPr lang="en-US" altLang="ja-JP" sz="2400" dirty="0">
                <a:latin typeface="ＭＳ Ｐゴシック" panose="020B0600070205080204" pitchFamily="50" charset="-128"/>
                <a:ea typeface="ＭＳ Ｐゴシック" panose="020B0600070205080204" pitchFamily="50" charset="-128"/>
              </a:rPr>
              <a:t>Bednarik</a:t>
            </a:r>
            <a:r>
              <a:rPr lang="ja-JP" altLang="en-US" sz="2400" dirty="0">
                <a:latin typeface="ＭＳ Ｐゴシック" panose="020B0600070205080204" pitchFamily="50" charset="-128"/>
                <a:ea typeface="ＭＳ Ｐゴシック" panose="020B0600070205080204" pitchFamily="50" charset="-128"/>
              </a:rPr>
              <a:t>ら（</a:t>
            </a:r>
            <a:r>
              <a:rPr lang="en-US" altLang="ja-JP" sz="2400" dirty="0">
                <a:latin typeface="ＭＳ Ｐゴシック" panose="020B0600070205080204" pitchFamily="50" charset="-128"/>
                <a:ea typeface="ＭＳ Ｐゴシック" panose="020B0600070205080204" pitchFamily="50" charset="-128"/>
              </a:rPr>
              <a:t>2006</a:t>
            </a:r>
            <a:r>
              <a:rPr lang="ja-JP" altLang="en-US" sz="2400" dirty="0">
                <a:latin typeface="ＭＳ Ｐゴシック" panose="020B0600070205080204" pitchFamily="50" charset="-128"/>
                <a:ea typeface="ＭＳ Ｐゴシック" panose="020B0600070205080204" pitchFamily="50" charset="-128"/>
              </a:rPr>
              <a:t>）によれば</a:t>
            </a:r>
            <a:r>
              <a:rPr lang="ja-JP" altLang="en-US" sz="2400" dirty="0" err="1">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5575578F-AEFB-4734-8C36-AF8B975B63F1}"/>
              </a:ext>
            </a:extLst>
          </p:cNvPr>
          <p:cNvSpPr txBox="1"/>
          <p:nvPr/>
        </p:nvSpPr>
        <p:spPr>
          <a:xfrm>
            <a:off x="1331587" y="1999542"/>
            <a:ext cx="9528826" cy="830997"/>
          </a:xfrm>
          <a:prstGeom prst="rect">
            <a:avLst/>
          </a:prstGeom>
          <a:noFill/>
        </p:spPr>
        <p:txBody>
          <a:bodyPr wrap="square" lIns="91440" tIns="45720" rIns="91440" bIns="45720" rtlCol="0" anchor="t">
            <a:spAutoFit/>
          </a:bodyPr>
          <a:lstStyle/>
          <a:p>
            <a:r>
              <a:rPr lang="ja-JP" altLang="en-US" sz="2400" dirty="0">
                <a:latin typeface="ＭＳ Ｐゴシック" panose="020B0600070205080204" pitchFamily="50" charset="-128"/>
                <a:ea typeface="ＭＳ Ｐゴシック" panose="020B0600070205080204" pitchFamily="50" charset="-128"/>
              </a:rPr>
              <a:t>「熟達者や初心者といった技能水準に応じて視線に強く表れる」</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「熟達者は、</a:t>
            </a:r>
            <a:r>
              <a:rPr lang="ja-JP" altLang="en-US" sz="2400" u="sng" dirty="0">
                <a:latin typeface="ＭＳ Ｐゴシック" panose="020B0600070205080204" pitchFamily="50" charset="-128"/>
                <a:ea typeface="ＭＳ Ｐゴシック" panose="020B0600070205080204" pitchFamily="50" charset="-128"/>
              </a:rPr>
              <a:t>意味のある領域や複雑な命令</a:t>
            </a:r>
            <a:r>
              <a:rPr lang="ja-JP" altLang="en-US" sz="2400" dirty="0">
                <a:latin typeface="ＭＳ Ｐゴシック" panose="020B0600070205080204" pitchFamily="50" charset="-128"/>
                <a:ea typeface="ＭＳ Ｐゴシック" panose="020B0600070205080204" pitchFamily="50" charset="-128"/>
              </a:rPr>
              <a:t>に多くの意識を払っている」</a:t>
            </a:r>
            <a:endParaRPr lang="en-US" altLang="ja-JP" sz="2400"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1F9036BD-D527-448B-B1FF-EA4BA2CF2087}"/>
              </a:ext>
            </a:extLst>
          </p:cNvPr>
          <p:cNvSpPr txBox="1"/>
          <p:nvPr/>
        </p:nvSpPr>
        <p:spPr>
          <a:xfrm>
            <a:off x="2977313" y="5570199"/>
            <a:ext cx="5791071" cy="861774"/>
          </a:xfrm>
          <a:prstGeom prst="rect">
            <a:avLst/>
          </a:prstGeom>
          <a:noFill/>
        </p:spPr>
        <p:txBody>
          <a:bodyPr wrap="square" lIns="91440" tIns="45720" rIns="91440" bIns="45720" rtlCol="0" anchor="t">
            <a:spAutoFit/>
          </a:bodyPr>
          <a:lstStyle/>
          <a:p>
            <a:pPr algn="ctr"/>
            <a:r>
              <a:rPr lang="ja-JP" altLang="en-US" sz="2500" dirty="0">
                <a:latin typeface="ＭＳ Ｐゴシック" panose="020B0600070205080204" pitchFamily="50" charset="-128"/>
                <a:ea typeface="ＭＳ Ｐゴシック" panose="020B0600070205080204" pitchFamily="50" charset="-128"/>
              </a:rPr>
              <a:t>熟達者の視線をもとに効率的な学習方法を模索することができるのでは？</a:t>
            </a:r>
            <a:endParaRPr lang="en-US" altLang="ja-JP" sz="2500" dirty="0">
              <a:latin typeface="ＭＳ Ｐゴシック" panose="020B0600070205080204" pitchFamily="50" charset="-128"/>
              <a:ea typeface="ＭＳ Ｐゴシック" panose="020B0600070205080204" pitchFamily="50" charset="-128"/>
            </a:endParaRPr>
          </a:p>
        </p:txBody>
      </p:sp>
      <p:sp>
        <p:nvSpPr>
          <p:cNvPr id="2" name="矢印: 下 1">
            <a:extLst>
              <a:ext uri="{FF2B5EF4-FFF2-40B4-BE49-F238E27FC236}">
                <a16:creationId xmlns:a16="http://schemas.microsoft.com/office/drawing/2014/main" id="{ECBCA8C4-4857-443D-AF17-52415AE25958}"/>
              </a:ext>
            </a:extLst>
          </p:cNvPr>
          <p:cNvSpPr/>
          <p:nvPr/>
        </p:nvSpPr>
        <p:spPr>
          <a:xfrm>
            <a:off x="5285361" y="4937812"/>
            <a:ext cx="810639" cy="539329"/>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9935ED1-EE92-406D-A188-734565134DB7}"/>
              </a:ext>
            </a:extLst>
          </p:cNvPr>
          <p:cNvSpPr txBox="1"/>
          <p:nvPr/>
        </p:nvSpPr>
        <p:spPr>
          <a:xfrm>
            <a:off x="1211965" y="3247463"/>
            <a:ext cx="5146631" cy="461665"/>
          </a:xfrm>
          <a:prstGeom prst="rect">
            <a:avLst/>
          </a:prstGeom>
          <a:noFill/>
        </p:spPr>
        <p:txBody>
          <a:bodyPr wrap="square" lIns="91440" tIns="45720" rIns="91440" bIns="45720" rtlCol="0" anchor="t">
            <a:spAutoFit/>
          </a:bodyPr>
          <a:lstStyle/>
          <a:p>
            <a:r>
              <a:rPr lang="ja-JP" altLang="en-US" sz="2400" dirty="0">
                <a:latin typeface="ＭＳ Ｐゴシック" panose="020B0600070205080204" pitchFamily="50" charset="-128"/>
                <a:ea typeface="ＭＳ Ｐゴシック" panose="020B0600070205080204" pitchFamily="50" charset="-128"/>
              </a:rPr>
              <a:t>例）</a:t>
            </a:r>
            <a:r>
              <a:rPr lang="en-US" altLang="ja-JP" sz="2400" dirty="0" err="1">
                <a:latin typeface="ＭＳ Ｐゴシック" panose="020B0600070205080204" pitchFamily="50" charset="-128"/>
                <a:ea typeface="ＭＳ Ｐゴシック" panose="020B0600070205080204" pitchFamily="50" charset="-128"/>
              </a:rPr>
              <a:t>sas</a:t>
            </a:r>
            <a:r>
              <a:rPr lang="ja-JP" altLang="en-US" sz="2400" dirty="0">
                <a:latin typeface="ＭＳ Ｐゴシック" panose="020B0600070205080204" pitchFamily="50" charset="-128"/>
                <a:ea typeface="ＭＳ Ｐゴシック" panose="020B0600070205080204" pitchFamily="50" charset="-128"/>
              </a:rPr>
              <a:t>などプログラミングの技能</a:t>
            </a:r>
            <a:endParaRPr lang="en-US" altLang="ja-JP" sz="24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56134F74-C714-43B3-87CC-14A8D3B78B12}"/>
              </a:ext>
            </a:extLst>
          </p:cNvPr>
          <p:cNvSpPr txBox="1"/>
          <p:nvPr/>
        </p:nvSpPr>
        <p:spPr>
          <a:xfrm>
            <a:off x="1601608" y="3719683"/>
            <a:ext cx="9614384" cy="830997"/>
          </a:xfrm>
          <a:prstGeom prst="rect">
            <a:avLst/>
          </a:prstGeom>
          <a:noFill/>
        </p:spPr>
        <p:txBody>
          <a:bodyPr wrap="square" lIns="91440" tIns="45720" rIns="91440" bIns="45720" rtlCol="0" anchor="t">
            <a:spAutoFit/>
          </a:bodyPr>
          <a:lstStyle/>
          <a:p>
            <a:r>
              <a:rPr lang="ja-JP" altLang="en-US" sz="2400" dirty="0">
                <a:latin typeface="ＭＳ Ｐゴシック" panose="020B0600070205080204" pitchFamily="50" charset="-128"/>
                <a:ea typeface="ＭＳ Ｐゴシック" panose="020B0600070205080204" pitchFamily="50" charset="-128"/>
              </a:rPr>
              <a:t>熟達者：重要な部分がわかっており、必要最低限の箇所で済む</a:t>
            </a:r>
            <a:endParaRPr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初心者：重要な部分がわからず、くまなく見てしまい負担が大きい</a:t>
            </a:r>
          </a:p>
        </p:txBody>
      </p:sp>
    </p:spTree>
    <p:extLst>
      <p:ext uri="{BB962C8B-B14F-4D97-AF65-F5344CB8AC3E}">
        <p14:creationId xmlns:p14="http://schemas.microsoft.com/office/powerpoint/2010/main" val="30830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693599" y="523292"/>
            <a:ext cx="2707248" cy="52322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引用文献</a:t>
            </a:r>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1177184" y="3332094"/>
            <a:ext cx="11014816" cy="707886"/>
          </a:xfrm>
          <a:prstGeom prst="rect">
            <a:avLst/>
          </a:prstGeom>
          <a:noFill/>
        </p:spPr>
        <p:txBody>
          <a:bodyPr wrap="square" lIns="91440" tIns="45720" rIns="91440" bIns="45720" rtlCol="0" anchor="t">
            <a:spAutoFit/>
          </a:bodyPr>
          <a:lstStyle/>
          <a:p>
            <a:r>
              <a:rPr lang="en-US" altLang="ja-JP" sz="2000" dirty="0">
                <a:latin typeface="ＭＳ Ｐゴシック" panose="020B0600070205080204" pitchFamily="50" charset="-128"/>
                <a:ea typeface="ＭＳ Ｐゴシック" panose="020B0600070205080204" pitchFamily="50" charset="-128"/>
              </a:rPr>
              <a:t>Felder, R. &amp; E. Henriques (1995).  Learning and teaching styles in foreign and foreign and second </a:t>
            </a:r>
          </a:p>
          <a:p>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language education.</a:t>
            </a:r>
            <a:r>
              <a:rPr lang="ja-JP" altLang="en-US" sz="2000" dirty="0">
                <a:latin typeface="ＭＳ Ｐゴシック" panose="020B0600070205080204" pitchFamily="50" charset="-128"/>
                <a:ea typeface="ＭＳ Ｐゴシック" panose="020B0600070205080204" pitchFamily="50" charset="-128"/>
              </a:rPr>
              <a:t> </a:t>
            </a:r>
            <a:r>
              <a:rPr lang="en-US" altLang="ja-JP" sz="2000" i="1" dirty="0">
                <a:latin typeface="ＭＳ Ｐゴシック" panose="020B0600070205080204" pitchFamily="50" charset="-128"/>
                <a:ea typeface="ＭＳ Ｐゴシック" panose="020B0600070205080204" pitchFamily="50" charset="-128"/>
              </a:rPr>
              <a:t>Foreign Language Annals 28</a:t>
            </a:r>
            <a:r>
              <a:rPr lang="en-US" altLang="ja-JP" sz="2000" dirty="0">
                <a:latin typeface="ＭＳ Ｐゴシック" panose="020B0600070205080204" pitchFamily="50" charset="-128"/>
                <a:ea typeface="ＭＳ Ｐゴシック" panose="020B0600070205080204" pitchFamily="50" charset="-128"/>
              </a:rPr>
              <a:t>, 21-31.</a:t>
            </a:r>
          </a:p>
        </p:txBody>
      </p:sp>
      <p:sp>
        <p:nvSpPr>
          <p:cNvPr id="2" name="テキスト ボックス 1">
            <a:extLst>
              <a:ext uri="{FF2B5EF4-FFF2-40B4-BE49-F238E27FC236}">
                <a16:creationId xmlns:a16="http://schemas.microsoft.com/office/drawing/2014/main" id="{9ACC61C3-F125-4404-B504-7CA53D47E4AD}"/>
              </a:ext>
            </a:extLst>
          </p:cNvPr>
          <p:cNvSpPr txBox="1"/>
          <p:nvPr/>
        </p:nvSpPr>
        <p:spPr>
          <a:xfrm>
            <a:off x="1169524" y="1439041"/>
            <a:ext cx="10236900" cy="707886"/>
          </a:xfrm>
          <a:prstGeom prst="rect">
            <a:avLst/>
          </a:prstGeom>
          <a:noFill/>
        </p:spPr>
        <p:txBody>
          <a:bodyPr wrap="square" rtlCol="0">
            <a:spAutoFit/>
          </a:bodyPr>
          <a:lstStyle/>
          <a:p>
            <a:r>
              <a:rPr lang="ja-JP" altLang="en-US" sz="2000" dirty="0">
                <a:latin typeface="ＭＳ Ｐゴシック" panose="020B0600070205080204" pitchFamily="50" charset="-128"/>
                <a:ea typeface="ＭＳ Ｐゴシック" panose="020B0600070205080204" pitchFamily="50" charset="-128"/>
              </a:rPr>
              <a:t>有馬多久充・森田愛子（</a:t>
            </a:r>
            <a:r>
              <a:rPr lang="en-US" altLang="ja-JP" sz="2000" dirty="0">
                <a:latin typeface="ＭＳ Ｐゴシック" panose="020B0600070205080204" pitchFamily="50" charset="-128"/>
                <a:ea typeface="ＭＳ Ｐゴシック" panose="020B0600070205080204" pitchFamily="50" charset="-128"/>
              </a:rPr>
              <a:t>2022</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　音声情報の同時提示が文章読解に与える影響　</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zh-CN" altLang="en-US" sz="2000" dirty="0">
                <a:latin typeface="ＭＳ Ｐゴシック" panose="020B0600070205080204" pitchFamily="50" charset="-128"/>
                <a:ea typeface="ＭＳ Ｐゴシック" panose="020B0600070205080204" pitchFamily="50" charset="-128"/>
              </a:rPr>
              <a:t>日本認知心理学会第</a:t>
            </a:r>
            <a:r>
              <a:rPr lang="en-US" altLang="zh-CN" sz="2000" dirty="0">
                <a:latin typeface="ＭＳ Ｐゴシック" panose="020B0600070205080204" pitchFamily="50" charset="-128"/>
                <a:ea typeface="ＭＳ Ｐゴシック" panose="020B0600070205080204" pitchFamily="50" charset="-128"/>
              </a:rPr>
              <a:t>19</a:t>
            </a:r>
            <a:r>
              <a:rPr lang="zh-CN" altLang="en-US" sz="2000" dirty="0">
                <a:latin typeface="ＭＳ Ｐゴシック" panose="020B0600070205080204" pitchFamily="50" charset="-128"/>
                <a:ea typeface="ＭＳ Ｐゴシック" panose="020B0600070205080204" pitchFamily="50" charset="-128"/>
              </a:rPr>
              <a:t>回大会</a:t>
            </a:r>
            <a:r>
              <a:rPr lang="en-US" altLang="zh-CN" sz="2000" dirty="0">
                <a:latin typeface="ＭＳ Ｐゴシック" panose="020B0600070205080204" pitchFamily="50" charset="-128"/>
                <a:ea typeface="ＭＳ Ｐゴシック" panose="020B0600070205080204" pitchFamily="50" charset="-128"/>
              </a:rPr>
              <a:t>, 31-31.</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85985D1E-C3B0-4392-811E-94A0849DC82D}"/>
              </a:ext>
            </a:extLst>
          </p:cNvPr>
          <p:cNvSpPr txBox="1"/>
          <p:nvPr/>
        </p:nvSpPr>
        <p:spPr>
          <a:xfrm>
            <a:off x="1177184" y="4124732"/>
            <a:ext cx="9899311" cy="1015663"/>
          </a:xfrm>
          <a:prstGeom prst="rect">
            <a:avLst/>
          </a:prstGeom>
          <a:noFill/>
        </p:spPr>
        <p:txBody>
          <a:bodyPr wrap="square" lIns="91440" tIns="45720" rIns="91440" bIns="45720" rtlCol="0" anchor="t">
            <a:spAutoFit/>
          </a:bodyPr>
          <a:lstStyle/>
          <a:p>
            <a:r>
              <a:rPr lang="ja-JP" altLang="en-US" sz="2000" dirty="0">
                <a:latin typeface="ＭＳ Ｐゴシック" panose="020B0600070205080204" pitchFamily="50" charset="-128"/>
                <a:ea typeface="ＭＳ Ｐゴシック" panose="020B0600070205080204" pitchFamily="50" charset="-128"/>
              </a:rPr>
              <a:t>花房亮・松本慎平・林 雄介・平嶋 宗</a:t>
            </a:r>
            <a:r>
              <a:rPr lang="en-US" altLang="ja-JP" sz="2000" dirty="0">
                <a:latin typeface="ＭＳ Ｐゴシック" panose="020B0600070205080204" pitchFamily="50" charset="-128"/>
                <a:ea typeface="ＭＳ Ｐゴシック" panose="020B0600070205080204" pitchFamily="50" charset="-128"/>
              </a:rPr>
              <a:t>(2018).</a:t>
            </a:r>
            <a:r>
              <a:rPr lang="ja-JP" altLang="en-US" sz="2000" dirty="0">
                <a:latin typeface="ＭＳ Ｐゴシック" panose="020B0600070205080204" pitchFamily="50" charset="-128"/>
                <a:ea typeface="ＭＳ Ｐゴシック" panose="020B0600070205080204" pitchFamily="50" charset="-128"/>
              </a:rPr>
              <a:t>　視線運動を用いたプログラム読解パターンの</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データ依存関係に基づく分析</a:t>
            </a:r>
            <a:r>
              <a:rPr lang="ja-JP" altLang="en-US" sz="2000" dirty="0" err="1">
                <a:latin typeface="ＭＳ Ｐゴシック" panose="020B0600070205080204" pitchFamily="50" charset="-128"/>
                <a:ea typeface="ＭＳ Ｐゴシック" panose="020B0600070205080204" pitchFamily="50" charset="-128"/>
              </a:rPr>
              <a:t>ー</a:t>
            </a:r>
            <a:r>
              <a:rPr lang="ja-JP" altLang="en-US" sz="2000" dirty="0">
                <a:latin typeface="ＭＳ Ｐゴシック" panose="020B0600070205080204" pitchFamily="50" charset="-128"/>
                <a:ea typeface="ＭＳ Ｐゴシック" panose="020B0600070205080204" pitchFamily="50" charset="-128"/>
              </a:rPr>
              <a:t>代入演算と算術演算で構成されるプログラムを対象とし</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てー　教育システム情報学会誌</a:t>
            </a:r>
            <a:r>
              <a:rPr lang="en-US" altLang="ja-JP" sz="2000" dirty="0">
                <a:latin typeface="ＭＳ Ｐゴシック" panose="020B0600070205080204" pitchFamily="50" charset="-128"/>
                <a:ea typeface="ＭＳ Ｐゴシック" panose="020B0600070205080204" pitchFamily="50" charset="-128"/>
              </a:rPr>
              <a:t>, </a:t>
            </a:r>
            <a:r>
              <a:rPr lang="en-US" altLang="ja-JP" sz="2000" i="1" dirty="0">
                <a:latin typeface="ＭＳ Ｐゴシック" panose="020B0600070205080204" pitchFamily="50" charset="-128"/>
                <a:ea typeface="ＭＳ Ｐゴシック" panose="020B0600070205080204" pitchFamily="50" charset="-128"/>
              </a:rPr>
              <a:t>35</a:t>
            </a:r>
            <a:r>
              <a:rPr lang="en-US" altLang="ja-JP" sz="2000" dirty="0">
                <a:latin typeface="ＭＳ Ｐゴシック" panose="020B0600070205080204" pitchFamily="50" charset="-128"/>
                <a:ea typeface="ＭＳ Ｐゴシック" panose="020B0600070205080204" pitchFamily="50" charset="-128"/>
              </a:rPr>
              <a:t>, 192-203.</a:t>
            </a:r>
          </a:p>
        </p:txBody>
      </p:sp>
      <p:sp>
        <p:nvSpPr>
          <p:cNvPr id="10" name="正方形/長方形 9">
            <a:extLst>
              <a:ext uri="{FF2B5EF4-FFF2-40B4-BE49-F238E27FC236}">
                <a16:creationId xmlns:a16="http://schemas.microsoft.com/office/drawing/2014/main" id="{78DFE9C9-5F11-4292-83F9-F8B640D08475}"/>
              </a:ext>
            </a:extLst>
          </p:cNvPr>
          <p:cNvSpPr/>
          <p:nvPr/>
        </p:nvSpPr>
        <p:spPr>
          <a:xfrm>
            <a:off x="1169524" y="2231679"/>
            <a:ext cx="9591044" cy="1015663"/>
          </a:xfrm>
          <a:prstGeom prst="rect">
            <a:avLst/>
          </a:prstGeom>
        </p:spPr>
        <p:txBody>
          <a:bodyPr wrap="square">
            <a:spAutoFit/>
          </a:bodyPr>
          <a:lstStyle/>
          <a:p>
            <a:r>
              <a:rPr lang="en-US" altLang="ja-JP" sz="2000" dirty="0">
                <a:latin typeface="ＭＳ Ｐゴシック" panose="020B0600070205080204" pitchFamily="50" charset="-128"/>
                <a:ea typeface="ＭＳ Ｐゴシック" panose="020B0600070205080204" pitchFamily="50" charset="-128"/>
              </a:rPr>
              <a:t>Bednarik, R. and </a:t>
            </a:r>
            <a:r>
              <a:rPr lang="en-US" altLang="ja-JP" sz="2000" dirty="0" err="1">
                <a:latin typeface="ＭＳ Ｐゴシック" panose="020B0600070205080204" pitchFamily="50" charset="-128"/>
                <a:ea typeface="ＭＳ Ｐゴシック" panose="020B0600070205080204" pitchFamily="50" charset="-128"/>
              </a:rPr>
              <a:t>Tukiainen</a:t>
            </a:r>
            <a:r>
              <a:rPr lang="en-US" altLang="ja-JP" sz="2000" dirty="0">
                <a:latin typeface="ＭＳ Ｐゴシック" panose="020B0600070205080204" pitchFamily="50" charset="-128"/>
                <a:ea typeface="ＭＳ Ｐゴシック" panose="020B0600070205080204" pitchFamily="50" charset="-128"/>
              </a:rPr>
              <a:t>, M.(2006).  “An eye-tracking meth-</a:t>
            </a:r>
            <a:r>
              <a:rPr lang="en-US" altLang="ja-JP" sz="2000" dirty="0" err="1">
                <a:latin typeface="ＭＳ Ｐゴシック" panose="020B0600070205080204" pitchFamily="50" charset="-128"/>
                <a:ea typeface="ＭＳ Ｐゴシック" panose="020B0600070205080204" pitchFamily="50" charset="-128"/>
              </a:rPr>
              <a:t>odology</a:t>
            </a:r>
            <a:r>
              <a:rPr lang="en-US" altLang="ja-JP" sz="2000" dirty="0">
                <a:latin typeface="ＭＳ Ｐゴシック" panose="020B0600070205080204" pitchFamily="50" charset="-128"/>
                <a:ea typeface="ＭＳ Ｐゴシック" panose="020B0600070205080204" pitchFamily="50" charset="-128"/>
              </a:rPr>
              <a:t> for characterizing </a:t>
            </a:r>
            <a:r>
              <a:rPr lang="ja-JP" altLang="en-US" sz="2000" dirty="0">
                <a:latin typeface="ＭＳ Ｐゴシック" panose="020B0600070205080204" pitchFamily="50" charset="-128"/>
                <a:ea typeface="ＭＳ Ｐゴシック" panose="020B0600070205080204" pitchFamily="50" charset="-128"/>
              </a:rPr>
              <a:t>　</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program comprehension processes, Proc. of the 2006 symposium on Eye tracking </a:t>
            </a:r>
            <a:r>
              <a:rPr lang="ja-JP" altLang="en-US" sz="2000" dirty="0">
                <a:latin typeface="ＭＳ Ｐゴシック" panose="020B0600070205080204" pitchFamily="50" charset="-128"/>
                <a:ea typeface="ＭＳ Ｐゴシック" panose="020B0600070205080204" pitchFamily="50" charset="-128"/>
              </a:rPr>
              <a:t>　　</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research &amp; applications”, 125‒132.</a:t>
            </a:r>
            <a:endParaRPr lang="ja-JP" altLang="en-US" sz="2000"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8335F4D9-F219-4393-A402-2132714415F3}"/>
              </a:ext>
            </a:extLst>
          </p:cNvPr>
          <p:cNvSpPr txBox="1"/>
          <p:nvPr/>
        </p:nvSpPr>
        <p:spPr>
          <a:xfrm>
            <a:off x="1177184" y="5225147"/>
            <a:ext cx="9677050" cy="707886"/>
          </a:xfrm>
          <a:prstGeom prst="rect">
            <a:avLst/>
          </a:prstGeom>
          <a:noFill/>
        </p:spPr>
        <p:txBody>
          <a:bodyPr wrap="square" lIns="91440" tIns="45720" rIns="91440" bIns="45720" rtlCol="0" anchor="t">
            <a:spAutoFit/>
          </a:bodyPr>
          <a:lstStyle/>
          <a:p>
            <a:r>
              <a:rPr lang="ja-JP" altLang="en-US" sz="2000" dirty="0">
                <a:latin typeface="ＭＳ Ｐゴシック" panose="020B0600070205080204" pitchFamily="50" charset="-128"/>
                <a:ea typeface="ＭＳ Ｐゴシック" panose="020B0600070205080204" pitchFamily="50" charset="-128"/>
              </a:rPr>
              <a:t>大山牧子・村上正行・田口真奈・松下佳代（</a:t>
            </a:r>
            <a:r>
              <a:rPr lang="en-US" altLang="ja-JP" sz="2000" dirty="0">
                <a:latin typeface="ＭＳ Ｐゴシック" panose="020B0600070205080204" pitchFamily="50" charset="-128"/>
                <a:ea typeface="ＭＳ Ｐゴシック" panose="020B0600070205080204" pitchFamily="50" charset="-128"/>
              </a:rPr>
              <a:t>2010</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e-Learning </a:t>
            </a:r>
            <a:r>
              <a:rPr lang="ja-JP" altLang="en-US" sz="2000" dirty="0">
                <a:latin typeface="ＭＳ Ｐゴシック" panose="020B0600070205080204" pitchFamily="50" charset="-128"/>
                <a:ea typeface="ＭＳ Ｐゴシック" panose="020B0600070205080204" pitchFamily="50" charset="-128"/>
              </a:rPr>
              <a:t>語学教材を用いた学習行</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為の分析－学習スタイルに着目して－　日本教育工学会論文誌，</a:t>
            </a:r>
            <a:r>
              <a:rPr lang="en-US" altLang="ja-JP" sz="2000" i="1" dirty="0">
                <a:latin typeface="ＭＳ Ｐゴシック" panose="020B0600070205080204" pitchFamily="50" charset="-128"/>
                <a:ea typeface="ＭＳ Ｐゴシック" panose="020B0600070205080204" pitchFamily="50" charset="-128"/>
              </a:rPr>
              <a:t>34</a:t>
            </a:r>
            <a:r>
              <a:rPr lang="en-US" altLang="ja-JP" sz="2000" dirty="0">
                <a:latin typeface="ＭＳ Ｐゴシック" panose="020B0600070205080204" pitchFamily="50" charset="-128"/>
                <a:ea typeface="ＭＳ Ｐゴシック" panose="020B0600070205080204" pitchFamily="50" charset="-128"/>
              </a:rPr>
              <a:t>, 105-114.</a:t>
            </a:r>
          </a:p>
        </p:txBody>
      </p:sp>
    </p:spTree>
    <p:extLst>
      <p:ext uri="{BB962C8B-B14F-4D97-AF65-F5344CB8AC3E}">
        <p14:creationId xmlns:p14="http://schemas.microsoft.com/office/powerpoint/2010/main" val="1763160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7" y="549209"/>
            <a:ext cx="2707248" cy="523220"/>
          </a:xfrm>
          <a:prstGeom prst="rect">
            <a:avLst/>
          </a:prstGeom>
          <a:no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引用文献２</a:t>
            </a:r>
          </a:p>
        </p:txBody>
      </p:sp>
      <p:sp>
        <p:nvSpPr>
          <p:cNvPr id="5" name="テキスト ボックス 4">
            <a:extLst>
              <a:ext uri="{FF2B5EF4-FFF2-40B4-BE49-F238E27FC236}">
                <a16:creationId xmlns:a16="http://schemas.microsoft.com/office/drawing/2014/main" id="{AF896853-5BDD-4D0A-8C74-8349B249284E}"/>
              </a:ext>
            </a:extLst>
          </p:cNvPr>
          <p:cNvSpPr txBox="1"/>
          <p:nvPr/>
        </p:nvSpPr>
        <p:spPr>
          <a:xfrm>
            <a:off x="1238620" y="1520694"/>
            <a:ext cx="9451376" cy="1015663"/>
          </a:xfrm>
          <a:prstGeom prst="rect">
            <a:avLst/>
          </a:prstGeom>
          <a:noFill/>
        </p:spPr>
        <p:txBody>
          <a:bodyPr wrap="square" lIns="91440" tIns="45720" rIns="91440" bIns="45720" rtlCol="0" anchor="t">
            <a:spAutoFit/>
          </a:bodyPr>
          <a:lstStyle/>
          <a:p>
            <a:r>
              <a:rPr lang="ja-JP" altLang="en-US" sz="2000" dirty="0">
                <a:latin typeface="ＭＳ Ｐゴシック" panose="020B0600070205080204" pitchFamily="50" charset="-128"/>
                <a:ea typeface="ＭＳ Ｐゴシック" panose="020B0600070205080204" pitchFamily="50" charset="-128"/>
              </a:rPr>
              <a:t>田原浩章 ・伊藤崇達 </a:t>
            </a:r>
            <a:r>
              <a:rPr lang="en-US" altLang="ja-JP" sz="2000" dirty="0">
                <a:latin typeface="ＭＳ Ｐゴシック" panose="020B0600070205080204" pitchFamily="50" charset="-128"/>
                <a:ea typeface="ＭＳ Ｐゴシック" panose="020B0600070205080204" pitchFamily="50" charset="-128"/>
              </a:rPr>
              <a:t>(2021).</a:t>
            </a:r>
            <a:r>
              <a:rPr lang="ja-JP" altLang="en-US" sz="2000" dirty="0">
                <a:latin typeface="ＭＳ Ｐゴシック" panose="020B0600070205080204" pitchFamily="50" charset="-128"/>
                <a:ea typeface="ＭＳ Ｐゴシック" panose="020B0600070205080204" pitchFamily="50" charset="-128"/>
              </a:rPr>
              <a:t>　学習スタイルによる学習方略の有用性の差異について 　</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パフォーマンスに至る因果モデルの検証</a:t>
            </a:r>
            <a:r>
              <a:rPr lang="en-US" altLang="ja-JP" sz="2000" dirty="0">
                <a:latin typeface="ＭＳ Ｐゴシック" panose="020B0600070205080204" pitchFamily="50" charset="-128"/>
                <a:ea typeface="ＭＳ Ｐゴシック" panose="020B0600070205080204" pitchFamily="50" charset="-128"/>
              </a:rPr>
              <a:t>―</a:t>
            </a:r>
            <a:r>
              <a:rPr lang="ja-JP" altLang="en-US" sz="2000" dirty="0">
                <a:latin typeface="ＭＳ Ｐゴシック" panose="020B0600070205080204" pitchFamily="50" charset="-128"/>
                <a:ea typeface="ＭＳ Ｐゴシック" panose="020B0600070205080204" pitchFamily="50" charset="-128"/>
              </a:rPr>
              <a:t>　日本パーソナリティ心理学会発表論</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文集</a:t>
            </a:r>
            <a:r>
              <a:rPr lang="en-US" altLang="ja-JP" sz="2000" dirty="0">
                <a:latin typeface="ＭＳ Ｐゴシック" panose="020B0600070205080204" pitchFamily="50" charset="-128"/>
                <a:ea typeface="ＭＳ Ｐゴシック" panose="020B0600070205080204" pitchFamily="50" charset="-128"/>
              </a:rPr>
              <a:t>, </a:t>
            </a:r>
            <a:r>
              <a:rPr lang="en-US" altLang="ja-JP" sz="2000" i="1" dirty="0">
                <a:latin typeface="ＭＳ Ｐゴシック" panose="020B0600070205080204" pitchFamily="50" charset="-128"/>
                <a:ea typeface="ＭＳ Ｐゴシック" panose="020B0600070205080204" pitchFamily="50" charset="-128"/>
              </a:rPr>
              <a:t>29</a:t>
            </a:r>
            <a:r>
              <a:rPr lang="en-US" altLang="ja-JP" sz="2000" dirty="0">
                <a:latin typeface="ＭＳ Ｐゴシック" panose="020B0600070205080204" pitchFamily="50" charset="-128"/>
                <a:ea typeface="ＭＳ Ｐゴシック" panose="020B0600070205080204" pitchFamily="50" charset="-128"/>
              </a:rPr>
              <a:t>, 10.</a:t>
            </a:r>
            <a:endParaRPr lang="ja-JP" altLang="en-US" sz="20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710E42F4-BE39-41C1-BE2F-FBCB8136D2BB}"/>
              </a:ext>
            </a:extLst>
          </p:cNvPr>
          <p:cNvSpPr txBox="1"/>
          <p:nvPr/>
        </p:nvSpPr>
        <p:spPr>
          <a:xfrm>
            <a:off x="1238620" y="2721114"/>
            <a:ext cx="10077742" cy="707886"/>
          </a:xfrm>
          <a:prstGeom prst="rect">
            <a:avLst/>
          </a:prstGeom>
          <a:noFill/>
        </p:spPr>
        <p:txBody>
          <a:bodyPr wrap="square" lIns="91440" tIns="45720" rIns="91440" bIns="45720" rtlCol="0" anchor="t">
            <a:spAutoFit/>
          </a:bodyPr>
          <a:lstStyle/>
          <a:p>
            <a:r>
              <a:rPr lang="ja-JP" altLang="en-US" sz="2000" dirty="0">
                <a:latin typeface="ＭＳ Ｐゴシック" panose="020B0600070205080204" pitchFamily="50" charset="-128"/>
                <a:ea typeface="ＭＳ Ｐゴシック" panose="020B0600070205080204" pitchFamily="50" charset="-128"/>
              </a:rPr>
              <a:t>高橋麻衣子・田中章浩</a:t>
            </a:r>
            <a:r>
              <a:rPr lang="en-US" altLang="ja-JP" sz="2000" dirty="0">
                <a:latin typeface="ＭＳ Ｐゴシック" panose="020B0600070205080204" pitchFamily="50" charset="-128"/>
                <a:ea typeface="ＭＳ Ｐゴシック" panose="020B0600070205080204" pitchFamily="50" charset="-128"/>
              </a:rPr>
              <a:t>(2011).</a:t>
            </a:r>
            <a:r>
              <a:rPr lang="ja-JP" altLang="en-US" sz="2000" dirty="0">
                <a:latin typeface="ＭＳ Ｐゴシック" panose="020B0600070205080204" pitchFamily="50" charset="-128"/>
                <a:ea typeface="ＭＳ Ｐゴシック" panose="020B0600070205080204" pitchFamily="50" charset="-128"/>
              </a:rPr>
              <a:t>　音読での文理解における構音運動と音声情報の役割</a:t>
            </a:r>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教育心理学研究</a:t>
            </a:r>
            <a:r>
              <a:rPr lang="en-US" altLang="ja-JP" sz="2000" dirty="0">
                <a:latin typeface="ＭＳ Ｐゴシック" panose="020B0600070205080204" pitchFamily="50" charset="-128"/>
                <a:ea typeface="ＭＳ Ｐゴシック" panose="020B0600070205080204" pitchFamily="50" charset="-128"/>
              </a:rPr>
              <a:t>, </a:t>
            </a:r>
            <a:r>
              <a:rPr lang="en-US" altLang="ja-JP" sz="2000" i="1" dirty="0">
                <a:latin typeface="ＭＳ Ｐゴシック" panose="020B0600070205080204" pitchFamily="50" charset="-128"/>
                <a:ea typeface="ＭＳ Ｐゴシック" panose="020B0600070205080204" pitchFamily="50" charset="-128"/>
              </a:rPr>
              <a:t>59</a:t>
            </a:r>
            <a:r>
              <a:rPr lang="en-US" altLang="ja-JP" sz="2000" dirty="0">
                <a:latin typeface="ＭＳ Ｐゴシック" panose="020B0600070205080204" pitchFamily="50" charset="-128"/>
                <a:ea typeface="ＭＳ Ｐゴシック" panose="020B0600070205080204" pitchFamily="50" charset="-128"/>
              </a:rPr>
              <a:t>, 179-192.</a:t>
            </a:r>
          </a:p>
        </p:txBody>
      </p:sp>
    </p:spTree>
    <p:extLst>
      <p:ext uri="{BB962C8B-B14F-4D97-AF65-F5344CB8AC3E}">
        <p14:creationId xmlns:p14="http://schemas.microsoft.com/office/powerpoint/2010/main" val="211839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1507865" cy="477054"/>
          </a:xfrm>
          <a:prstGeom prst="rect">
            <a:avLst/>
          </a:prstGeom>
          <a:noFill/>
        </p:spPr>
        <p:txBody>
          <a:bodyPr wrap="square" lIns="91440" tIns="45720" rIns="91440" bIns="45720" rtlCol="0" anchor="t">
            <a:spAutoFit/>
          </a:bodyPr>
          <a:lstStyle/>
          <a:p>
            <a:r>
              <a:rPr kumimoji="1" lang="ja-JP" altLang="en-US" sz="2500" dirty="0">
                <a:latin typeface="ＭＳ Ｐゴシック"/>
                <a:ea typeface="ＭＳ Ｐゴシック"/>
              </a:rPr>
              <a:t>仮説</a:t>
            </a:r>
            <a:endParaRPr lang="ja-JP" altLang="en-US" sz="25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116C1873-86C1-47ED-BB02-E1879E7F62BE}"/>
              </a:ext>
            </a:extLst>
          </p:cNvPr>
          <p:cNvSpPr txBox="1"/>
          <p:nvPr/>
        </p:nvSpPr>
        <p:spPr>
          <a:xfrm>
            <a:off x="1582548" y="1884165"/>
            <a:ext cx="8938076" cy="1617832"/>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rPr>
              <a:t>高橋・田中（</a:t>
            </a:r>
            <a:r>
              <a:rPr lang="en-US" altLang="ja-JP" sz="2400" dirty="0">
                <a:latin typeface="ＭＳ Ｐゴシック" panose="020B0600070205080204" pitchFamily="50" charset="-128"/>
                <a:ea typeface="ＭＳ Ｐゴシック" panose="020B0600070205080204" pitchFamily="50" charset="-128"/>
              </a:rPr>
              <a:t>2011</a:t>
            </a:r>
            <a:r>
              <a:rPr lang="ja-JP" altLang="en-US" sz="2400" dirty="0">
                <a:latin typeface="ＭＳ Ｐゴシック" panose="020B0600070205080204" pitchFamily="50" charset="-128"/>
                <a:ea typeface="ＭＳ Ｐゴシック" panose="020B0600070205080204" pitchFamily="50" charset="-128"/>
              </a:rPr>
              <a:t>）によると</a:t>
            </a:r>
            <a:r>
              <a:rPr lang="ja-JP" altLang="en-US" sz="2400" dirty="0" err="1">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rPr>
              <a:t>  「音声情報が文の構成要素の</a:t>
            </a:r>
            <a:r>
              <a:rPr lang="ja-JP" altLang="en-US" sz="2400" u="sng" dirty="0">
                <a:latin typeface="ＭＳ Ｐゴシック" panose="020B0600070205080204" pitchFamily="50" charset="-128"/>
                <a:ea typeface="ＭＳ Ｐゴシック" panose="020B0600070205080204" pitchFamily="50" charset="-128"/>
              </a:rPr>
              <a:t>大まかな位置</a:t>
            </a:r>
            <a:r>
              <a:rPr lang="ja-JP" altLang="en-US" sz="2400" dirty="0">
                <a:latin typeface="ＭＳ Ｐゴシック" panose="020B0600070205080204" pitchFamily="50" charset="-128"/>
                <a:ea typeface="ＭＳ Ｐゴシック" panose="020B0600070205080204" pitchFamily="50" charset="-128"/>
              </a:rPr>
              <a:t>を認識を助ける」</a:t>
            </a:r>
            <a:endParaRPr lang="en-US" altLang="ja-JP" sz="2400"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rPr>
              <a:t>  「音声情報が</a:t>
            </a:r>
            <a:r>
              <a:rPr lang="ja-JP" altLang="en-US" sz="2400" u="sng" dirty="0">
                <a:latin typeface="ＭＳ Ｐゴシック" panose="020B0600070205080204" pitchFamily="50" charset="-128"/>
                <a:ea typeface="ＭＳ Ｐゴシック" panose="020B0600070205080204" pitchFamily="50" charset="-128"/>
              </a:rPr>
              <a:t>課題成績に促進効果</a:t>
            </a:r>
            <a:r>
              <a:rPr lang="ja-JP" altLang="en-US" sz="2400" dirty="0">
                <a:latin typeface="ＭＳ Ｐゴシック" panose="020B0600070205080204" pitchFamily="50" charset="-128"/>
                <a:ea typeface="ＭＳ Ｐゴシック" panose="020B0600070205080204" pitchFamily="50" charset="-128"/>
              </a:rPr>
              <a:t>があることを示した」</a:t>
            </a:r>
            <a:endParaRPr lang="en-US" altLang="ja-JP" sz="24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0619FE78-FEF6-4694-A89C-F5016FCE3AF4}"/>
              </a:ext>
            </a:extLst>
          </p:cNvPr>
          <p:cNvSpPr txBox="1"/>
          <p:nvPr/>
        </p:nvSpPr>
        <p:spPr>
          <a:xfrm>
            <a:off x="1384422" y="1263507"/>
            <a:ext cx="2428891" cy="564882"/>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kumimoji="1" lang="en-US" altLang="ja-JP" sz="2400" dirty="0">
                <a:latin typeface="ＭＳ Ｐゴシック" panose="020B0600070205080204" pitchFamily="50" charset="-128"/>
                <a:ea typeface="ＭＳ Ｐゴシック" panose="020B0600070205080204" pitchFamily="50" charset="-128"/>
                <a:cs typeface="+mj-cs"/>
              </a:rPr>
              <a:t>1. </a:t>
            </a:r>
            <a:r>
              <a:rPr kumimoji="1" lang="ja-JP" altLang="en-US" sz="2400" dirty="0">
                <a:latin typeface="ＭＳ Ｐゴシック" panose="020B0600070205080204" pitchFamily="50" charset="-128"/>
                <a:ea typeface="ＭＳ Ｐゴシック" panose="020B0600070205080204" pitchFamily="50" charset="-128"/>
                <a:cs typeface="+mj-cs"/>
              </a:rPr>
              <a:t>音声の有無</a:t>
            </a:r>
            <a:endParaRPr kumimoji="1" lang="en-US" altLang="ja-JP" sz="2400" dirty="0">
              <a:latin typeface="ＭＳ Ｐゴシック" panose="020B0600070205080204" pitchFamily="50" charset="-128"/>
              <a:ea typeface="ＭＳ Ｐゴシック" panose="020B0600070205080204" pitchFamily="50" charset="-128"/>
              <a:cs typeface="+mj-cs"/>
            </a:endParaRPr>
          </a:p>
        </p:txBody>
      </p:sp>
      <p:sp>
        <p:nvSpPr>
          <p:cNvPr id="2" name="四角形: 角を丸くする 1">
            <a:extLst>
              <a:ext uri="{FF2B5EF4-FFF2-40B4-BE49-F238E27FC236}">
                <a16:creationId xmlns:a16="http://schemas.microsoft.com/office/drawing/2014/main" id="{3E337807-9548-4051-A3FD-46E1E55DF369}"/>
              </a:ext>
            </a:extLst>
          </p:cNvPr>
          <p:cNvSpPr/>
          <p:nvPr/>
        </p:nvSpPr>
        <p:spPr>
          <a:xfrm>
            <a:off x="1787376" y="3780891"/>
            <a:ext cx="4178046" cy="2743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000"/>
              </a:spcBef>
              <a:buClr>
                <a:schemeClr val="bg2">
                  <a:lumMod val="40000"/>
                  <a:lumOff val="60000"/>
                </a:schemeClr>
              </a:buClr>
              <a:buSzPct val="80000"/>
            </a:pPr>
            <a:r>
              <a:rPr lang="ja-JP" altLang="en-US" sz="2200" b="1" dirty="0">
                <a:latin typeface="ＭＳ Ｐゴシック" panose="020B0600070205080204" pitchFamily="50" charset="-128"/>
                <a:ea typeface="ＭＳ Ｐゴシック" panose="020B0600070205080204" pitchFamily="50" charset="-128"/>
              </a:rPr>
              <a:t>音声あり</a:t>
            </a:r>
            <a:endParaRPr lang="en-US" altLang="ja-JP" sz="2200" b="1"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000" dirty="0">
                <a:latin typeface="ＭＳ Ｐゴシック" panose="020B0600070205080204" pitchFamily="50" charset="-128"/>
                <a:ea typeface="ＭＳ Ｐゴシック" panose="020B0600070205080204" pitchFamily="50" charset="-128"/>
              </a:rPr>
              <a:t>・解説者の説明</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誘導がある</a:t>
            </a:r>
            <a:endParaRPr lang="en-US" altLang="ja-JP" sz="2000"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000" dirty="0">
                <a:latin typeface="ＭＳ Ｐゴシック" panose="020B0600070205080204" pitchFamily="50" charset="-128"/>
                <a:ea typeface="ＭＳ Ｐゴシック" panose="020B0600070205080204" pitchFamily="50" charset="-128"/>
              </a:rPr>
              <a:t>　→説明手順に沿って視線が動く</a:t>
            </a:r>
            <a:endParaRPr lang="en-US" altLang="ja-JP" sz="2000"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000" dirty="0">
                <a:latin typeface="ＭＳ Ｐゴシック" panose="020B0600070205080204" pitchFamily="50" charset="-128"/>
                <a:ea typeface="ＭＳ Ｐゴシック" panose="020B0600070205080204" pitchFamily="50" charset="-128"/>
              </a:rPr>
              <a:t>　→</a:t>
            </a:r>
            <a:r>
              <a:rPr lang="ja-JP" altLang="en-US" sz="2000" dirty="0">
                <a:solidFill>
                  <a:srgbClr val="FF0000"/>
                </a:solidFill>
                <a:latin typeface="ＭＳ Ｐゴシック" panose="020B0600070205080204" pitchFamily="50" charset="-128"/>
                <a:ea typeface="ＭＳ Ｐゴシック" panose="020B0600070205080204" pitchFamily="50" charset="-128"/>
              </a:rPr>
              <a:t>課題成績アップ</a:t>
            </a:r>
            <a:endParaRPr lang="en-US" altLang="ja-JP" sz="2000" dirty="0">
              <a:solidFill>
                <a:srgbClr val="FF0000"/>
              </a:solidFill>
              <a:latin typeface="ＭＳ Ｐゴシック" panose="020B0600070205080204" pitchFamily="50" charset="-128"/>
              <a:ea typeface="ＭＳ Ｐゴシック" panose="020B0600070205080204" pitchFamily="50" charset="-128"/>
            </a:endParaRPr>
          </a:p>
          <a:p>
            <a:pPr algn="ctr"/>
            <a:endParaRPr kumimoji="1" lang="ja-JP" altLang="en-US" dirty="0"/>
          </a:p>
        </p:txBody>
      </p:sp>
      <p:sp>
        <p:nvSpPr>
          <p:cNvPr id="10" name="四角形: 角を丸くする 9">
            <a:extLst>
              <a:ext uri="{FF2B5EF4-FFF2-40B4-BE49-F238E27FC236}">
                <a16:creationId xmlns:a16="http://schemas.microsoft.com/office/drawing/2014/main" id="{EDF0A130-7925-4867-BBCD-AB6A21812672}"/>
              </a:ext>
            </a:extLst>
          </p:cNvPr>
          <p:cNvSpPr/>
          <p:nvPr/>
        </p:nvSpPr>
        <p:spPr>
          <a:xfrm>
            <a:off x="6203438" y="3780890"/>
            <a:ext cx="4406014" cy="2743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1000"/>
              </a:spcBef>
              <a:buClr>
                <a:schemeClr val="bg2">
                  <a:lumMod val="40000"/>
                  <a:lumOff val="60000"/>
                </a:schemeClr>
              </a:buClr>
              <a:buSzPct val="80000"/>
            </a:pPr>
            <a:r>
              <a:rPr lang="ja-JP" altLang="en-US" sz="2200" b="1" dirty="0">
                <a:latin typeface="ＭＳ Ｐゴシック" panose="020B0600070205080204" pitchFamily="50" charset="-128"/>
                <a:ea typeface="ＭＳ Ｐゴシック" panose="020B0600070205080204" pitchFamily="50" charset="-128"/>
              </a:rPr>
              <a:t>音声なし</a:t>
            </a:r>
            <a:endParaRPr lang="en-US" altLang="ja-JP" sz="2200" b="1"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000" dirty="0">
                <a:latin typeface="ＭＳ Ｐゴシック" panose="020B0600070205080204" pitchFamily="50" charset="-128"/>
                <a:ea typeface="ＭＳ Ｐゴシック" panose="020B0600070205080204" pitchFamily="50" charset="-128"/>
              </a:rPr>
              <a:t>・注目ポイントが不明</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自身の解釈</a:t>
            </a:r>
            <a:endParaRPr lang="en-US" altLang="ja-JP" sz="2000"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000" dirty="0">
                <a:latin typeface="ＭＳ Ｐゴシック" panose="020B0600070205080204" pitchFamily="50" charset="-128"/>
                <a:ea typeface="ＭＳ Ｐゴシック" panose="020B0600070205080204" pitchFamily="50" charset="-128"/>
              </a:rPr>
              <a:t>  →視線がまばらになる</a:t>
            </a:r>
            <a:endParaRPr lang="en-US" altLang="ja-JP" sz="2000" dirty="0">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r>
              <a:rPr lang="ja-JP" altLang="en-US" sz="2000" dirty="0">
                <a:latin typeface="ＭＳ Ｐゴシック" panose="020B0600070205080204" pitchFamily="50" charset="-128"/>
                <a:ea typeface="ＭＳ Ｐゴシック" panose="020B0600070205080204" pitchFamily="50" charset="-128"/>
              </a:rPr>
              <a:t>  →</a:t>
            </a:r>
            <a:r>
              <a:rPr lang="ja-JP" altLang="en-US" sz="2000" dirty="0">
                <a:solidFill>
                  <a:srgbClr val="0070C0"/>
                </a:solidFill>
                <a:latin typeface="ＭＳ Ｐゴシック" panose="020B0600070205080204" pitchFamily="50" charset="-128"/>
                <a:ea typeface="ＭＳ Ｐゴシック" panose="020B0600070205080204" pitchFamily="50" charset="-128"/>
              </a:rPr>
              <a:t>課題成績ダウン</a:t>
            </a:r>
            <a:endParaRPr lang="en-US" altLang="ja-JP" sz="2000" dirty="0">
              <a:solidFill>
                <a:srgbClr val="0070C0"/>
              </a:solidFill>
              <a:latin typeface="ＭＳ Ｐゴシック" panose="020B0600070205080204" pitchFamily="50" charset="-128"/>
              <a:ea typeface="ＭＳ Ｐゴシック" panose="020B0600070205080204" pitchFamily="50" charset="-128"/>
            </a:endParaRPr>
          </a:p>
          <a:p>
            <a:pPr>
              <a:spcBef>
                <a:spcPts val="1000"/>
              </a:spcBef>
              <a:buClr>
                <a:schemeClr val="bg2">
                  <a:lumMod val="40000"/>
                  <a:lumOff val="60000"/>
                </a:schemeClr>
              </a:buClr>
              <a:buSzPct val="80000"/>
            </a:pPr>
            <a:endParaRPr kumimoji="1" lang="ja-JP" altLang="en-US" dirty="0"/>
          </a:p>
        </p:txBody>
      </p:sp>
      <p:cxnSp>
        <p:nvCxnSpPr>
          <p:cNvPr id="11" name="直線矢印コネクタ 10">
            <a:extLst>
              <a:ext uri="{FF2B5EF4-FFF2-40B4-BE49-F238E27FC236}">
                <a16:creationId xmlns:a16="http://schemas.microsoft.com/office/drawing/2014/main" id="{639D326B-8361-4BCB-9A6F-3B557E29EDD8}"/>
              </a:ext>
            </a:extLst>
          </p:cNvPr>
          <p:cNvCxnSpPr>
            <a:cxnSpLocks/>
          </p:cNvCxnSpPr>
          <p:nvPr/>
        </p:nvCxnSpPr>
        <p:spPr>
          <a:xfrm flipV="1">
            <a:off x="4180673" y="5518082"/>
            <a:ext cx="186305" cy="196195"/>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直線矢印コネクタ 12">
            <a:extLst>
              <a:ext uri="{FF2B5EF4-FFF2-40B4-BE49-F238E27FC236}">
                <a16:creationId xmlns:a16="http://schemas.microsoft.com/office/drawing/2014/main" id="{9931AB01-1132-40D2-ACC0-B0517C512774}"/>
              </a:ext>
            </a:extLst>
          </p:cNvPr>
          <p:cNvCxnSpPr>
            <a:cxnSpLocks/>
          </p:cNvCxnSpPr>
          <p:nvPr/>
        </p:nvCxnSpPr>
        <p:spPr>
          <a:xfrm>
            <a:off x="8646978" y="5621349"/>
            <a:ext cx="146563" cy="185855"/>
          </a:xfrm>
          <a:prstGeom prst="straightConnector1">
            <a:avLst/>
          </a:prstGeom>
          <a:ln w="38100">
            <a:solidFill>
              <a:srgbClr val="0070C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882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66978" y="678895"/>
            <a:ext cx="1507865" cy="477054"/>
          </a:xfrm>
          <a:prstGeom prst="rect">
            <a:avLst/>
          </a:prstGeom>
          <a:noFill/>
        </p:spPr>
        <p:txBody>
          <a:bodyPr wrap="square" lIns="91440" tIns="45720" rIns="91440" bIns="45720" rtlCol="0" anchor="t">
            <a:spAutoFit/>
          </a:bodyPr>
          <a:lstStyle/>
          <a:p>
            <a:r>
              <a:rPr kumimoji="1" lang="ja-JP" altLang="en-US" sz="2500" dirty="0">
                <a:latin typeface="ＭＳ Ｐゴシック"/>
                <a:ea typeface="ＭＳ Ｐゴシック"/>
              </a:rPr>
              <a:t>仮説</a:t>
            </a:r>
            <a:endParaRPr lang="ja-JP" altLang="en-US" sz="25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116C1873-86C1-47ED-BB02-E1879E7F62BE}"/>
              </a:ext>
            </a:extLst>
          </p:cNvPr>
          <p:cNvSpPr txBox="1"/>
          <p:nvPr/>
        </p:nvSpPr>
        <p:spPr>
          <a:xfrm>
            <a:off x="1369647" y="1442842"/>
            <a:ext cx="2210391" cy="496398"/>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kumimoji="1" lang="en-US" altLang="ja-JP" sz="2400" dirty="0">
                <a:latin typeface="ＭＳ Ｐゴシック" panose="020B0600070205080204" pitchFamily="50" charset="-128"/>
                <a:ea typeface="ＭＳ Ｐゴシック" panose="020B0600070205080204" pitchFamily="50" charset="-128"/>
                <a:cs typeface="+mj-cs"/>
              </a:rPr>
              <a:t>2. </a:t>
            </a:r>
            <a:r>
              <a:rPr kumimoji="1" lang="ja-JP" altLang="en-US" sz="2400" dirty="0">
                <a:latin typeface="ＭＳ Ｐゴシック" panose="020B0600070205080204" pitchFamily="50" charset="-128"/>
                <a:ea typeface="ＭＳ Ｐゴシック" panose="020B0600070205080204" pitchFamily="50" charset="-128"/>
                <a:cs typeface="+mj-cs"/>
              </a:rPr>
              <a:t>学習スタイル</a:t>
            </a:r>
            <a:endParaRPr kumimoji="1" lang="en-US" altLang="ja-JP" sz="2400" dirty="0">
              <a:latin typeface="ＭＳ Ｐゴシック" panose="020B0600070205080204" pitchFamily="50" charset="-128"/>
              <a:ea typeface="ＭＳ Ｐゴシック" panose="020B0600070205080204" pitchFamily="50" charset="-128"/>
              <a:cs typeface="+mj-cs"/>
            </a:endParaRPr>
          </a:p>
        </p:txBody>
      </p:sp>
      <p:sp>
        <p:nvSpPr>
          <p:cNvPr id="5" name="テキスト ボックス 4">
            <a:extLst>
              <a:ext uri="{FF2B5EF4-FFF2-40B4-BE49-F238E27FC236}">
                <a16:creationId xmlns:a16="http://schemas.microsoft.com/office/drawing/2014/main" id="{6DDAF9A4-BC82-4604-A3BD-F93AA28CBDC5}"/>
              </a:ext>
            </a:extLst>
          </p:cNvPr>
          <p:cNvSpPr txBox="1"/>
          <p:nvPr/>
        </p:nvSpPr>
        <p:spPr>
          <a:xfrm>
            <a:off x="1706135" y="1973482"/>
            <a:ext cx="9410916" cy="1612199"/>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cs typeface="+mj-cs"/>
              </a:rPr>
              <a:t>視覚的学習者</a:t>
            </a:r>
            <a:endParaRPr lang="en-US" altLang="ja-JP" sz="2400" dirty="0">
              <a:latin typeface="ＭＳ Ｐゴシック" panose="020B0600070205080204" pitchFamily="50" charset="-128"/>
              <a:ea typeface="ＭＳ Ｐゴシック" panose="020B0600070205080204" pitchFamily="50" charset="-128"/>
              <a:cs typeface="+mj-cs"/>
            </a:endParaRPr>
          </a:p>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cs typeface="+mj-cs"/>
              </a:rPr>
              <a:t>　・作業手順や機材名などの暗記には、画像を通して覚えやすい。</a:t>
            </a:r>
            <a:endParaRPr lang="en-US" altLang="ja-JP" sz="2400" dirty="0">
              <a:latin typeface="ＭＳ Ｐゴシック" panose="020B0600070205080204" pitchFamily="50" charset="-128"/>
              <a:ea typeface="ＭＳ Ｐゴシック" panose="020B0600070205080204" pitchFamily="50" charset="-128"/>
              <a:cs typeface="+mj-cs"/>
            </a:endParaRPr>
          </a:p>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rPr>
              <a:t>　・図表のクオリティ次第で成績アップ？</a:t>
            </a:r>
            <a:endParaRPr lang="en-US" altLang="ja-JP" sz="2400" dirty="0">
              <a:latin typeface="ＭＳ Ｐゴシック" panose="020B0600070205080204" pitchFamily="50" charset="-128"/>
              <a:ea typeface="ＭＳ Ｐゴシック" panose="020B0600070205080204" pitchFamily="50" charset="-128"/>
            </a:endParaRPr>
          </a:p>
        </p:txBody>
      </p:sp>
      <p:pic>
        <p:nvPicPr>
          <p:cNvPr id="3" name="図 2">
            <a:extLst>
              <a:ext uri="{FF2B5EF4-FFF2-40B4-BE49-F238E27FC236}">
                <a16:creationId xmlns:a16="http://schemas.microsoft.com/office/drawing/2014/main" id="{E74ECB04-D8D4-45CD-B6D8-BCC2B17CE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1690" y="4366517"/>
            <a:ext cx="2510310" cy="2491483"/>
          </a:xfrm>
          <a:prstGeom prst="rect">
            <a:avLst/>
          </a:prstGeom>
        </p:spPr>
      </p:pic>
      <p:sp>
        <p:nvSpPr>
          <p:cNvPr id="7" name="テキスト ボックス 6">
            <a:extLst>
              <a:ext uri="{FF2B5EF4-FFF2-40B4-BE49-F238E27FC236}">
                <a16:creationId xmlns:a16="http://schemas.microsoft.com/office/drawing/2014/main" id="{D045BA5E-0DA2-41D5-A239-31BFD929255E}"/>
              </a:ext>
            </a:extLst>
          </p:cNvPr>
          <p:cNvSpPr txBox="1"/>
          <p:nvPr/>
        </p:nvSpPr>
        <p:spPr>
          <a:xfrm>
            <a:off x="1704110" y="3691843"/>
            <a:ext cx="8783780" cy="1612200"/>
          </a:xfrm>
          <a:prstGeom prst="rect">
            <a:avLst/>
          </a:prstGeom>
        </p:spPr>
        <p:txBody>
          <a:bodyPr vert="horz" lIns="91440" tIns="45720" rIns="91440" bIns="45720" rtlCol="0">
            <a:noAutofit/>
          </a:bodyPr>
          <a:lstStyle/>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cs typeface="+mj-cs"/>
              </a:rPr>
              <a:t>言語的学習者</a:t>
            </a:r>
            <a:endParaRPr lang="en-US" altLang="ja-JP" sz="2400" dirty="0">
              <a:latin typeface="ＭＳ Ｐゴシック" panose="020B0600070205080204" pitchFamily="50" charset="-128"/>
              <a:ea typeface="ＭＳ Ｐゴシック" panose="020B0600070205080204" pitchFamily="50" charset="-128"/>
              <a:cs typeface="+mj-cs"/>
            </a:endParaRPr>
          </a:p>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cs typeface="+mj-cs"/>
              </a:rPr>
              <a:t>　・文字が多いスライド、複雑な単語・綴りなど記憶に残りやすい。</a:t>
            </a:r>
            <a:endParaRPr lang="en-US" altLang="ja-JP" sz="2400" dirty="0">
              <a:latin typeface="ＭＳ Ｐゴシック" panose="020B0600070205080204" pitchFamily="50" charset="-128"/>
              <a:ea typeface="ＭＳ Ｐゴシック" panose="020B0600070205080204" pitchFamily="50" charset="-128"/>
              <a:cs typeface="+mj-cs"/>
            </a:endParaRPr>
          </a:p>
          <a:p>
            <a:pPr>
              <a:spcBef>
                <a:spcPts val="1000"/>
              </a:spcBef>
              <a:buClr>
                <a:schemeClr val="bg2">
                  <a:lumMod val="40000"/>
                  <a:lumOff val="60000"/>
                </a:schemeClr>
              </a:buClr>
              <a:buSzPct val="80000"/>
            </a:pPr>
            <a:r>
              <a:rPr lang="ja-JP" altLang="en-US" sz="2400" dirty="0">
                <a:latin typeface="ＭＳ Ｐゴシック" panose="020B0600070205080204" pitchFamily="50" charset="-128"/>
                <a:ea typeface="ＭＳ Ｐゴシック" panose="020B0600070205080204" pitchFamily="50" charset="-128"/>
                <a:cs typeface="+mj-cs"/>
              </a:rPr>
              <a:t>　・解説者の説明次第で成績アップ？</a:t>
            </a:r>
            <a:endParaRPr lang="en-US" altLang="ja-JP" sz="2400" dirty="0">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89244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52254" y="673933"/>
            <a:ext cx="1775012" cy="477054"/>
          </a:xfrm>
          <a:prstGeom prst="rect">
            <a:avLst/>
          </a:prstGeom>
          <a:noFill/>
        </p:spPr>
        <p:txBody>
          <a:bodyPr wrap="square" lIns="91440" tIns="45720" rIns="91440" bIns="45720" rtlCol="0" anchor="t">
            <a:spAutoFit/>
          </a:bodyPr>
          <a:lstStyle/>
          <a:p>
            <a:r>
              <a:rPr kumimoji="1" lang="ja-JP" altLang="en-US" sz="2500" dirty="0">
                <a:latin typeface="ＭＳ Ｐゴシック"/>
                <a:ea typeface="ＭＳ Ｐゴシック"/>
              </a:rPr>
              <a:t>方法</a:t>
            </a:r>
          </a:p>
        </p:txBody>
      </p:sp>
      <p:sp>
        <p:nvSpPr>
          <p:cNvPr id="2" name="テキスト ボックス 1">
            <a:extLst>
              <a:ext uri="{FF2B5EF4-FFF2-40B4-BE49-F238E27FC236}">
                <a16:creationId xmlns:a16="http://schemas.microsoft.com/office/drawing/2014/main" id="{9A6442D9-0855-FDC0-F5C3-C23D30F42925}"/>
              </a:ext>
            </a:extLst>
          </p:cNvPr>
          <p:cNvSpPr txBox="1"/>
          <p:nvPr/>
        </p:nvSpPr>
        <p:spPr>
          <a:xfrm>
            <a:off x="1369557" y="1394339"/>
            <a:ext cx="4465983" cy="461665"/>
          </a:xfrm>
          <a:prstGeom prst="rect">
            <a:avLst/>
          </a:prstGeom>
          <a:noFill/>
        </p:spPr>
        <p:txBody>
          <a:bodyPr wrap="square" rtlCol="0">
            <a:spAutoFit/>
          </a:bodyPr>
          <a:lstStyle/>
          <a:p>
            <a:r>
              <a:rPr kumimoji="1" lang="ja-JP" altLang="en-US" sz="2400" b="1">
                <a:latin typeface="ＭＳ Ｐゴシック" panose="020B0600070205080204" pitchFamily="50" charset="-128"/>
                <a:ea typeface="ＭＳ Ｐゴシック" panose="020B0600070205080204" pitchFamily="50" charset="-128"/>
              </a:rPr>
              <a:t>実験日時</a:t>
            </a:r>
            <a:r>
              <a:rPr lang="ja-JP" altLang="en-US" sz="2400" b="1">
                <a:latin typeface="ＭＳ Ｐゴシック" panose="020B0600070205080204" pitchFamily="50" charset="-128"/>
                <a:ea typeface="ＭＳ Ｐゴシック" panose="020B0600070205080204" pitchFamily="50" charset="-128"/>
              </a:rPr>
              <a:t>・</a:t>
            </a:r>
            <a:r>
              <a:rPr kumimoji="1" lang="ja-JP" altLang="en-US" sz="2400" b="1">
                <a:latin typeface="ＭＳ Ｐゴシック" panose="020B0600070205080204" pitchFamily="50" charset="-128"/>
                <a:ea typeface="ＭＳ Ｐゴシック" panose="020B0600070205080204" pitchFamily="50" charset="-128"/>
              </a:rPr>
              <a:t>実験場所</a:t>
            </a:r>
          </a:p>
        </p:txBody>
      </p:sp>
      <p:sp>
        <p:nvSpPr>
          <p:cNvPr id="3" name="テキスト ボックス 2">
            <a:extLst>
              <a:ext uri="{FF2B5EF4-FFF2-40B4-BE49-F238E27FC236}">
                <a16:creationId xmlns:a16="http://schemas.microsoft.com/office/drawing/2014/main" id="{17B22A0D-CCA1-A0EF-C754-C9A10B6CB248}"/>
              </a:ext>
            </a:extLst>
          </p:cNvPr>
          <p:cNvSpPr txBox="1"/>
          <p:nvPr/>
        </p:nvSpPr>
        <p:spPr>
          <a:xfrm>
            <a:off x="1590802" y="2032967"/>
            <a:ext cx="10034592" cy="830997"/>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実験日時：</a:t>
            </a:r>
            <a:r>
              <a:rPr kumimoji="1" lang="en-US" altLang="ja-JP" sz="2400" dirty="0">
                <a:latin typeface="ＭＳ Ｐゴシック" panose="020B0600070205080204" pitchFamily="50" charset="-128"/>
                <a:ea typeface="ＭＳ Ｐゴシック" panose="020B0600070205080204" pitchFamily="50" charset="-128"/>
              </a:rPr>
              <a:t>2022</a:t>
            </a:r>
            <a:r>
              <a:rPr kumimoji="1" lang="ja-JP" altLang="en-US" sz="2400" dirty="0">
                <a:latin typeface="ＭＳ Ｐゴシック" panose="020B0600070205080204" pitchFamily="50" charset="-128"/>
                <a:ea typeface="ＭＳ Ｐゴシック" panose="020B0600070205080204" pitchFamily="50" charset="-128"/>
              </a:rPr>
              <a:t>年</a:t>
            </a:r>
            <a:r>
              <a:rPr kumimoji="1" lang="en-US" altLang="ja-JP" sz="2400" dirty="0">
                <a:latin typeface="ＭＳ Ｐゴシック" panose="020B0600070205080204" pitchFamily="50" charset="-128"/>
                <a:ea typeface="ＭＳ Ｐゴシック" panose="020B0600070205080204" pitchFamily="50" charset="-128"/>
              </a:rPr>
              <a:t>12</a:t>
            </a:r>
            <a:r>
              <a:rPr kumimoji="1" lang="ja-JP" altLang="en-US" sz="2400" dirty="0">
                <a:latin typeface="ＭＳ Ｐゴシック" panose="020B0600070205080204" pitchFamily="50" charset="-128"/>
                <a:ea typeface="ＭＳ Ｐゴシック" panose="020B0600070205080204" pitchFamily="50" charset="-128"/>
              </a:rPr>
              <a:t>月中旬～下旬</a:t>
            </a:r>
            <a:r>
              <a:rPr kumimoji="1" lang="en-US" altLang="ja-JP" sz="2400" dirty="0">
                <a:latin typeface="ＭＳ Ｐゴシック" panose="020B0600070205080204" pitchFamily="50" charset="-128"/>
                <a:ea typeface="ＭＳ Ｐゴシック" panose="020B0600070205080204" pitchFamily="50" charset="-128"/>
              </a:rPr>
              <a:t>,</a:t>
            </a:r>
            <a:r>
              <a:rPr kumimoji="1" lang="ja-JP" altLang="en-US" sz="2400" dirty="0">
                <a:latin typeface="ＭＳ Ｐゴシック" panose="020B0600070205080204" pitchFamily="50" charset="-128"/>
                <a:ea typeface="ＭＳ Ｐゴシック" panose="020B0600070205080204" pitchFamily="50" charset="-128"/>
              </a:rPr>
              <a:t> 午前</a:t>
            </a:r>
            <a:r>
              <a:rPr kumimoji="1" lang="en-US" altLang="ja-JP" sz="2400" dirty="0">
                <a:latin typeface="ＭＳ Ｐゴシック" panose="020B0600070205080204" pitchFamily="50" charset="-128"/>
                <a:ea typeface="ＭＳ Ｐゴシック" panose="020B0600070205080204" pitchFamily="50" charset="-128"/>
              </a:rPr>
              <a:t>10</a:t>
            </a:r>
            <a:r>
              <a:rPr kumimoji="1" lang="ja-JP" altLang="en-US" sz="2400" dirty="0">
                <a:latin typeface="ＭＳ Ｐゴシック" panose="020B0600070205080204" pitchFamily="50" charset="-128"/>
                <a:ea typeface="ＭＳ Ｐゴシック" panose="020B0600070205080204" pitchFamily="50" charset="-128"/>
              </a:rPr>
              <a:t>時～</a:t>
            </a:r>
            <a:r>
              <a:rPr kumimoji="1" lang="en-US" altLang="ja-JP" sz="2400" dirty="0">
                <a:latin typeface="ＭＳ Ｐゴシック" panose="020B0600070205080204" pitchFamily="50" charset="-128"/>
                <a:ea typeface="ＭＳ Ｐゴシック" panose="020B0600070205080204" pitchFamily="50" charset="-128"/>
              </a:rPr>
              <a:t>1</a:t>
            </a:r>
            <a:r>
              <a:rPr lang="en-US" altLang="ja-JP" sz="2400" dirty="0">
                <a:latin typeface="ＭＳ Ｐゴシック" panose="020B0600070205080204" pitchFamily="50" charset="-128"/>
                <a:ea typeface="ＭＳ Ｐゴシック" panose="020B0600070205080204" pitchFamily="50" charset="-128"/>
              </a:rPr>
              <a:t>9</a:t>
            </a:r>
            <a:r>
              <a:rPr kumimoji="1" lang="ja-JP" altLang="en-US" sz="2400" dirty="0">
                <a:latin typeface="ＭＳ Ｐゴシック" panose="020B0600070205080204" pitchFamily="50" charset="-128"/>
                <a:ea typeface="ＭＳ Ｐゴシック" panose="020B0600070205080204" pitchFamily="50" charset="-128"/>
              </a:rPr>
              <a:t>時</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実験場所：</a:t>
            </a:r>
            <a:r>
              <a:rPr lang="en-US" altLang="ja-JP" sz="2400" dirty="0">
                <a:latin typeface="ＭＳ Ｐゴシック" panose="020B0600070205080204" pitchFamily="50" charset="-128"/>
                <a:ea typeface="ＭＳ Ｐゴシック" panose="020B0600070205080204" pitchFamily="50" charset="-128"/>
              </a:rPr>
              <a:t>E-151</a:t>
            </a:r>
            <a:r>
              <a:rPr lang="ja-JP" altLang="en-US" sz="2400" dirty="0">
                <a:latin typeface="ＭＳ Ｐゴシック" panose="020B0600070205080204" pitchFamily="50" charset="-128"/>
                <a:ea typeface="ＭＳ Ｐゴシック" panose="020B0600070205080204" pitchFamily="50" charset="-128"/>
              </a:rPr>
              <a:t>教室</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付近の廊下</a:t>
            </a:r>
            <a:endParaRPr lang="en-US" altLang="ja-JP" sz="24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3BF01A7D-0385-A10E-10BD-75ADD59D7C69}"/>
              </a:ext>
            </a:extLst>
          </p:cNvPr>
          <p:cNvSpPr txBox="1"/>
          <p:nvPr/>
        </p:nvSpPr>
        <p:spPr>
          <a:xfrm>
            <a:off x="1369557" y="3338148"/>
            <a:ext cx="2134883" cy="461665"/>
          </a:xfrm>
          <a:prstGeom prst="rect">
            <a:avLst/>
          </a:prstGeom>
          <a:noFill/>
        </p:spPr>
        <p:txBody>
          <a:bodyPr wrap="square" rtlCol="0">
            <a:spAutoFit/>
          </a:bodyPr>
          <a:lstStyle/>
          <a:p>
            <a:r>
              <a:rPr lang="ja-JP" altLang="en-US" sz="2400" b="1" dirty="0">
                <a:latin typeface="ＭＳ Ｐゴシック" panose="020B0600070205080204" pitchFamily="50" charset="-128"/>
                <a:ea typeface="ＭＳ Ｐゴシック" panose="020B0600070205080204" pitchFamily="50" charset="-128"/>
              </a:rPr>
              <a:t>実験参加者</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9793A131-C18E-FDF9-A475-D8C5B368B50D}"/>
              </a:ext>
            </a:extLst>
          </p:cNvPr>
          <p:cNvSpPr txBox="1"/>
          <p:nvPr/>
        </p:nvSpPr>
        <p:spPr>
          <a:xfrm>
            <a:off x="1590802" y="3869054"/>
            <a:ext cx="10034592" cy="461665"/>
          </a:xfrm>
          <a:prstGeom prst="rect">
            <a:avLst/>
          </a:prstGeom>
          <a:noFill/>
        </p:spPr>
        <p:txBody>
          <a:bodyPr wrap="square" lIns="91440" tIns="45720" rIns="91440" bIns="45720" rtlCol="0" anchor="t">
            <a:spAutoFit/>
          </a:bodyPr>
          <a:lstStyle/>
          <a:p>
            <a:r>
              <a:rPr lang="ja-JP" altLang="en-US" sz="2400" u="sng" dirty="0">
                <a:solidFill>
                  <a:srgbClr val="000000"/>
                </a:solidFill>
                <a:latin typeface="ＭＳ Ｐゴシック"/>
                <a:ea typeface="ＭＳ Ｐゴシック"/>
              </a:rPr>
              <a:t>大学生</a:t>
            </a:r>
            <a:r>
              <a:rPr lang="en-US" altLang="ja-JP" sz="2400" u="sng" dirty="0">
                <a:solidFill>
                  <a:srgbClr val="000000"/>
                </a:solidFill>
                <a:latin typeface="ＭＳ Ｐゴシック"/>
                <a:ea typeface="ＭＳ Ｐゴシック"/>
              </a:rPr>
              <a:t>22</a:t>
            </a:r>
            <a:r>
              <a:rPr lang="ja-JP" altLang="en-US" sz="2400" u="sng" dirty="0">
                <a:solidFill>
                  <a:srgbClr val="000000"/>
                </a:solidFill>
                <a:latin typeface="ＭＳ Ｐゴシック"/>
                <a:ea typeface="ＭＳ Ｐゴシック"/>
              </a:rPr>
              <a:t>名</a:t>
            </a:r>
            <a:r>
              <a:rPr lang="ja-JP" altLang="en-US" sz="2400" dirty="0">
                <a:solidFill>
                  <a:srgbClr val="000000"/>
                </a:solidFill>
                <a:latin typeface="ＭＳ Ｐゴシック"/>
                <a:ea typeface="ＭＳ Ｐゴシック"/>
              </a:rPr>
              <a:t> </a:t>
            </a:r>
            <a:r>
              <a:rPr lang="en-US" altLang="ja-JP" sz="2400" dirty="0">
                <a:solidFill>
                  <a:srgbClr val="000000"/>
                </a:solidFill>
                <a:latin typeface="ＭＳ Ｐゴシック"/>
                <a:ea typeface="ＭＳ Ｐゴシック"/>
              </a:rPr>
              <a:t>(</a:t>
            </a:r>
            <a:r>
              <a:rPr lang="ja-JP" altLang="en-US" sz="2400" dirty="0">
                <a:solidFill>
                  <a:srgbClr val="000000"/>
                </a:solidFill>
                <a:latin typeface="ＭＳ Ｐゴシック"/>
                <a:ea typeface="ＭＳ Ｐゴシック"/>
              </a:rPr>
              <a:t>男性</a:t>
            </a:r>
            <a:r>
              <a:rPr lang="en-US" altLang="ja-JP" sz="2400" dirty="0">
                <a:solidFill>
                  <a:srgbClr val="000000"/>
                </a:solidFill>
                <a:latin typeface="ＭＳ Ｐゴシック"/>
                <a:ea typeface="ＭＳ Ｐゴシック"/>
              </a:rPr>
              <a:t>9</a:t>
            </a:r>
            <a:r>
              <a:rPr lang="ja-JP" altLang="en-US" sz="2400" dirty="0">
                <a:solidFill>
                  <a:srgbClr val="000000"/>
                </a:solidFill>
                <a:latin typeface="ＭＳ Ｐゴシック"/>
                <a:ea typeface="ＭＳ Ｐゴシック"/>
              </a:rPr>
              <a:t>名</a:t>
            </a:r>
            <a:r>
              <a:rPr lang="en-US" altLang="ja-JP" sz="2400" dirty="0">
                <a:solidFill>
                  <a:srgbClr val="000000"/>
                </a:solidFill>
                <a:latin typeface="ＭＳ Ｐゴシック"/>
                <a:ea typeface="ＭＳ Ｐゴシック"/>
              </a:rPr>
              <a:t>, </a:t>
            </a:r>
            <a:r>
              <a:rPr lang="ja-JP" altLang="en-US" sz="2400" dirty="0">
                <a:solidFill>
                  <a:srgbClr val="000000"/>
                </a:solidFill>
                <a:latin typeface="ＭＳ Ｐゴシック"/>
                <a:ea typeface="ＭＳ Ｐゴシック"/>
              </a:rPr>
              <a:t>女性</a:t>
            </a:r>
            <a:r>
              <a:rPr lang="en-US" altLang="ja-JP" sz="2400" dirty="0">
                <a:solidFill>
                  <a:srgbClr val="000000"/>
                </a:solidFill>
                <a:latin typeface="ＭＳ Ｐゴシック"/>
                <a:ea typeface="ＭＳ Ｐゴシック"/>
              </a:rPr>
              <a:t>13</a:t>
            </a:r>
            <a:r>
              <a:rPr lang="ja-JP" altLang="en-US" sz="2400" dirty="0">
                <a:solidFill>
                  <a:srgbClr val="000000"/>
                </a:solidFill>
                <a:latin typeface="ＭＳ Ｐゴシック"/>
                <a:ea typeface="ＭＳ Ｐゴシック"/>
              </a:rPr>
              <a:t>名</a:t>
            </a:r>
            <a:r>
              <a:rPr lang="en-US" altLang="ja-JP" sz="2400" dirty="0">
                <a:solidFill>
                  <a:srgbClr val="000000"/>
                </a:solidFill>
                <a:latin typeface="ＭＳ Ｐゴシック"/>
                <a:ea typeface="ＭＳ Ｐゴシック"/>
              </a:rPr>
              <a:t>) </a:t>
            </a:r>
            <a:endParaRPr lang="en-US" altLang="ja-JP" sz="2400" dirty="0">
              <a:latin typeface="ＭＳ Ｐゴシック"/>
              <a:ea typeface="ＭＳ Ｐゴシック"/>
            </a:endParaRPr>
          </a:p>
        </p:txBody>
      </p:sp>
      <p:sp>
        <p:nvSpPr>
          <p:cNvPr id="7" name="テキスト ボックス 6">
            <a:extLst>
              <a:ext uri="{FF2B5EF4-FFF2-40B4-BE49-F238E27FC236}">
                <a16:creationId xmlns:a16="http://schemas.microsoft.com/office/drawing/2014/main" id="{6CB70CD1-3188-37FF-D917-6F8EAE1AF4CE}"/>
              </a:ext>
            </a:extLst>
          </p:cNvPr>
          <p:cNvSpPr txBox="1"/>
          <p:nvPr/>
        </p:nvSpPr>
        <p:spPr>
          <a:xfrm>
            <a:off x="1307304" y="5642565"/>
            <a:ext cx="10034592"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＊データに不備があり、音声あり群の視覚的学習者</a:t>
            </a:r>
            <a:r>
              <a:rPr lang="en-US" altLang="ja-JP" sz="2400" dirty="0">
                <a:solidFill>
                  <a:srgbClr val="0070C0"/>
                </a:solidFill>
                <a:latin typeface="ＭＳ Ｐゴシック"/>
                <a:ea typeface="ＭＳ Ｐゴシック"/>
              </a:rPr>
              <a:t>2</a:t>
            </a:r>
            <a:r>
              <a:rPr lang="ja-JP" altLang="en-US" sz="2400" dirty="0">
                <a:solidFill>
                  <a:srgbClr val="0070C0"/>
                </a:solidFill>
                <a:latin typeface="ＭＳ Ｐゴシック"/>
                <a:ea typeface="ＭＳ Ｐゴシック"/>
              </a:rPr>
              <a:t>名除外</a:t>
            </a:r>
            <a:endParaRPr lang="en-US" altLang="ja-JP" sz="2400" dirty="0">
              <a:solidFill>
                <a:srgbClr val="0070C0"/>
              </a:solidFill>
              <a:latin typeface="ＭＳ Ｐゴシック"/>
              <a:ea typeface="ＭＳ Ｐゴシック"/>
            </a:endParaRPr>
          </a:p>
        </p:txBody>
      </p:sp>
      <p:sp>
        <p:nvSpPr>
          <p:cNvPr id="10" name="テキスト ボックス 9">
            <a:extLst>
              <a:ext uri="{FF2B5EF4-FFF2-40B4-BE49-F238E27FC236}">
                <a16:creationId xmlns:a16="http://schemas.microsoft.com/office/drawing/2014/main" id="{06BB46F3-0F5E-12BC-EA20-2FC05ADE2D96}"/>
              </a:ext>
            </a:extLst>
          </p:cNvPr>
          <p:cNvSpPr txBox="1"/>
          <p:nvPr/>
        </p:nvSpPr>
        <p:spPr>
          <a:xfrm>
            <a:off x="1710551" y="4446126"/>
            <a:ext cx="8835008" cy="830997"/>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音声あり群</a:t>
            </a:r>
            <a:r>
              <a:rPr lang="en-US" altLang="ja-JP" sz="2400" dirty="0">
                <a:latin typeface="ＭＳ Ｐゴシック"/>
                <a:ea typeface="ＭＳ Ｐゴシック"/>
              </a:rPr>
              <a:t>9</a:t>
            </a:r>
            <a:r>
              <a:rPr lang="ja-JP" altLang="en-US" sz="2400" dirty="0">
                <a:latin typeface="ＭＳ Ｐゴシック"/>
                <a:ea typeface="ＭＳ Ｐゴシック"/>
              </a:rPr>
              <a:t>名：視覚的学習者</a:t>
            </a:r>
            <a:r>
              <a:rPr lang="en-US" altLang="ja-JP" sz="2400" dirty="0">
                <a:latin typeface="ＭＳ Ｐゴシック"/>
                <a:ea typeface="ＭＳ Ｐゴシック"/>
              </a:rPr>
              <a:t>7</a:t>
            </a:r>
            <a:r>
              <a:rPr lang="ja-JP" altLang="en-US" sz="2400" dirty="0">
                <a:latin typeface="ＭＳ Ｐゴシック"/>
                <a:ea typeface="ＭＳ Ｐゴシック"/>
              </a:rPr>
              <a:t>名, 言語的学習者</a:t>
            </a:r>
            <a:r>
              <a:rPr lang="en-US" altLang="ja-JP" sz="2400" dirty="0">
                <a:latin typeface="ＭＳ Ｐゴシック"/>
                <a:ea typeface="ＭＳ Ｐゴシック"/>
              </a:rPr>
              <a:t>2</a:t>
            </a:r>
            <a:r>
              <a:rPr lang="ja-JP" altLang="en-US" sz="2400" dirty="0">
                <a:latin typeface="ＭＳ Ｐゴシック"/>
                <a:ea typeface="ＭＳ Ｐゴシック"/>
              </a:rPr>
              <a:t>名</a:t>
            </a:r>
            <a:endParaRPr lang="en-US" altLang="ja-JP" sz="2400" dirty="0">
              <a:latin typeface="ＭＳ Ｐゴシック"/>
              <a:ea typeface="ＭＳ Ｐゴシック"/>
            </a:endParaRPr>
          </a:p>
          <a:p>
            <a:r>
              <a:rPr kumimoji="1" lang="ja-JP" altLang="en-US" sz="2400" dirty="0">
                <a:latin typeface="ＭＳ Ｐゴシック"/>
                <a:ea typeface="ＭＳ Ｐゴシック"/>
              </a:rPr>
              <a:t>音声なし群11名：</a:t>
            </a:r>
            <a:r>
              <a:rPr lang="ja-JP" altLang="en-US" sz="2400" dirty="0">
                <a:latin typeface="ＭＳ Ｐゴシック"/>
                <a:ea typeface="ＭＳ Ｐゴシック"/>
              </a:rPr>
              <a:t>視覚的学習者</a:t>
            </a:r>
            <a:r>
              <a:rPr kumimoji="1" lang="en-US" altLang="ja-JP" sz="2400" dirty="0">
                <a:latin typeface="ＭＳ Ｐゴシック"/>
                <a:ea typeface="ＭＳ Ｐゴシック"/>
              </a:rPr>
              <a:t>10</a:t>
            </a:r>
            <a:r>
              <a:rPr kumimoji="1" lang="ja-JP" altLang="en-US" sz="2400" dirty="0">
                <a:latin typeface="ＭＳ Ｐゴシック"/>
                <a:ea typeface="ＭＳ Ｐゴシック"/>
              </a:rPr>
              <a:t>名,</a:t>
            </a:r>
            <a:r>
              <a:rPr lang="ja-JP" altLang="en-US" sz="2400" dirty="0">
                <a:latin typeface="ＭＳ Ｐゴシック"/>
                <a:ea typeface="ＭＳ Ｐゴシック"/>
              </a:rPr>
              <a:t> 言語的学習者</a:t>
            </a:r>
            <a:r>
              <a:rPr lang="en-US" altLang="ja-JP" sz="2400" dirty="0">
                <a:latin typeface="ＭＳ Ｐゴシック"/>
                <a:ea typeface="ＭＳ Ｐゴシック"/>
              </a:rPr>
              <a:t>1</a:t>
            </a:r>
            <a:r>
              <a:rPr lang="ja-JP" altLang="en-US" sz="2400" dirty="0">
                <a:latin typeface="ＭＳ Ｐゴシック"/>
                <a:ea typeface="ＭＳ Ｐゴシック"/>
              </a:rPr>
              <a:t>名</a:t>
            </a:r>
            <a:endParaRPr lang="en-US" altLang="ja-JP" sz="2400" dirty="0">
              <a:latin typeface="ＭＳ Ｐゴシック"/>
              <a:ea typeface="ＭＳ Ｐゴシック"/>
            </a:endParaRPr>
          </a:p>
        </p:txBody>
      </p:sp>
    </p:spTree>
    <p:extLst>
      <p:ext uri="{BB962C8B-B14F-4D97-AF65-F5344CB8AC3E}">
        <p14:creationId xmlns:p14="http://schemas.microsoft.com/office/powerpoint/2010/main" val="247363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52253" y="673933"/>
            <a:ext cx="3158445" cy="477054"/>
          </a:xfrm>
          <a:prstGeom prst="rect">
            <a:avLst/>
          </a:prstGeom>
          <a:noFill/>
        </p:spPr>
        <p:txBody>
          <a:bodyPr wrap="square" lIns="91440" tIns="45720" rIns="91440" bIns="45720" rtlCol="0" anchor="t">
            <a:spAutoFit/>
          </a:bodyPr>
          <a:lstStyle/>
          <a:p>
            <a:r>
              <a:rPr kumimoji="1" lang="ja-JP" altLang="en-US" sz="2500" dirty="0">
                <a:latin typeface="ＭＳ Ｐゴシック"/>
                <a:ea typeface="ＭＳ Ｐゴシック"/>
              </a:rPr>
              <a:t>方法　</a:t>
            </a:r>
            <a:r>
              <a:rPr kumimoji="1" lang="en-US" altLang="ja-JP" sz="2500" dirty="0">
                <a:latin typeface="ＭＳ Ｐゴシック"/>
                <a:ea typeface="ＭＳ Ｐゴシック"/>
              </a:rPr>
              <a:t>〈</a:t>
            </a:r>
            <a:r>
              <a:rPr kumimoji="1" lang="ja-JP" altLang="en-US" sz="2500" dirty="0">
                <a:latin typeface="ＭＳ Ｐゴシック"/>
                <a:ea typeface="ＭＳ Ｐゴシック"/>
              </a:rPr>
              <a:t>使用機材</a:t>
            </a:r>
            <a:r>
              <a:rPr kumimoji="1" lang="en-US" altLang="ja-JP" sz="2500" dirty="0">
                <a:latin typeface="ＭＳ Ｐゴシック"/>
                <a:ea typeface="ＭＳ Ｐゴシック"/>
              </a:rPr>
              <a:t>〉</a:t>
            </a:r>
            <a:endParaRPr kumimoji="1" lang="ja-JP" altLang="en-US" sz="2500" dirty="0">
              <a:latin typeface="ＭＳ Ｐゴシック"/>
              <a:ea typeface="ＭＳ Ｐゴシック"/>
            </a:endParaRPr>
          </a:p>
        </p:txBody>
      </p:sp>
      <p:sp>
        <p:nvSpPr>
          <p:cNvPr id="9" name="テキスト ボックス 8">
            <a:extLst>
              <a:ext uri="{FF2B5EF4-FFF2-40B4-BE49-F238E27FC236}">
                <a16:creationId xmlns:a16="http://schemas.microsoft.com/office/drawing/2014/main" id="{E1A818DC-6AB3-9C0D-05BD-F8187E1E7303}"/>
              </a:ext>
            </a:extLst>
          </p:cNvPr>
          <p:cNvSpPr txBox="1"/>
          <p:nvPr/>
        </p:nvSpPr>
        <p:spPr>
          <a:xfrm>
            <a:off x="1265531" y="5009027"/>
            <a:ext cx="2656388" cy="523220"/>
          </a:xfrm>
          <a:prstGeom prst="rect">
            <a:avLst/>
          </a:prstGeom>
          <a:noFill/>
        </p:spPr>
        <p:txBody>
          <a:bodyPr wrap="square" lIns="91440" tIns="45720" rIns="91440" bIns="45720" rtlCol="0" anchor="t">
            <a:spAutoFit/>
          </a:bodyPr>
          <a:lstStyle/>
          <a:p>
            <a:r>
              <a:rPr kumimoji="1" lang="ja-JP" altLang="en-US" sz="2800" dirty="0">
                <a:latin typeface="MS PGothic"/>
                <a:ea typeface="MS PGothic"/>
              </a:rPr>
              <a:t>ノートパソコン</a:t>
            </a:r>
            <a:endParaRPr kumimoji="1" lang="en-US" altLang="ja-JP" sz="2800" dirty="0">
              <a:ea typeface="+mn-lt"/>
              <a:cs typeface="+mn-lt"/>
            </a:endParaRPr>
          </a:p>
        </p:txBody>
      </p:sp>
      <p:pic>
        <p:nvPicPr>
          <p:cNvPr id="11" name="図 9" descr="小さい, 座る, テーブル が含まれている画像&#10;&#10;説明は自動で生成されたものです">
            <a:extLst>
              <a:ext uri="{FF2B5EF4-FFF2-40B4-BE49-F238E27FC236}">
                <a16:creationId xmlns:a16="http://schemas.microsoft.com/office/drawing/2014/main" id="{B150E6B6-6FE6-2789-7DAA-312E7A5E73DE}"/>
              </a:ext>
            </a:extLst>
          </p:cNvPr>
          <p:cNvPicPr>
            <a:picLocks noChangeAspect="1"/>
          </p:cNvPicPr>
          <p:nvPr/>
        </p:nvPicPr>
        <p:blipFill>
          <a:blip r:embed="rId3"/>
          <a:stretch>
            <a:fillRect/>
          </a:stretch>
        </p:blipFill>
        <p:spPr>
          <a:xfrm>
            <a:off x="8122122" y="2417996"/>
            <a:ext cx="3790812" cy="2419142"/>
          </a:xfrm>
          <a:prstGeom prst="rect">
            <a:avLst/>
          </a:prstGeom>
        </p:spPr>
      </p:pic>
      <p:sp>
        <p:nvSpPr>
          <p:cNvPr id="12" name="テキスト ボックス 11">
            <a:extLst>
              <a:ext uri="{FF2B5EF4-FFF2-40B4-BE49-F238E27FC236}">
                <a16:creationId xmlns:a16="http://schemas.microsoft.com/office/drawing/2014/main" id="{5D333391-2DDB-2E4D-6317-E71462D5907E}"/>
              </a:ext>
            </a:extLst>
          </p:cNvPr>
          <p:cNvSpPr txBox="1"/>
          <p:nvPr/>
        </p:nvSpPr>
        <p:spPr>
          <a:xfrm>
            <a:off x="9120432" y="5009027"/>
            <a:ext cx="2135893" cy="523220"/>
          </a:xfrm>
          <a:prstGeom prst="rect">
            <a:avLst/>
          </a:prstGeom>
          <a:noFill/>
        </p:spPr>
        <p:txBody>
          <a:bodyPr wrap="square" lIns="91440" tIns="45720" rIns="91440" bIns="45720" rtlCol="0" anchor="t">
            <a:spAutoFit/>
          </a:bodyPr>
          <a:lstStyle/>
          <a:p>
            <a:r>
              <a:rPr kumimoji="1" lang="ja-JP" sz="2800" dirty="0">
                <a:latin typeface="MS PGothic"/>
                <a:ea typeface="MS PGothic"/>
              </a:rPr>
              <a:t>アイカメラ</a:t>
            </a:r>
            <a:endParaRPr lang="en-US" sz="2800" dirty="0">
              <a:ea typeface="+mn-lt"/>
              <a:cs typeface="+mn-lt"/>
            </a:endParaRPr>
          </a:p>
        </p:txBody>
      </p:sp>
      <p:sp>
        <p:nvSpPr>
          <p:cNvPr id="13" name="テキスト ボックス 12">
            <a:extLst>
              <a:ext uri="{FF2B5EF4-FFF2-40B4-BE49-F238E27FC236}">
                <a16:creationId xmlns:a16="http://schemas.microsoft.com/office/drawing/2014/main" id="{06D042D6-4563-8655-A858-94934B0A7BCE}"/>
              </a:ext>
            </a:extLst>
          </p:cNvPr>
          <p:cNvSpPr txBox="1"/>
          <p:nvPr/>
        </p:nvSpPr>
        <p:spPr>
          <a:xfrm>
            <a:off x="5170809" y="5009027"/>
            <a:ext cx="1891203" cy="523220"/>
          </a:xfrm>
          <a:prstGeom prst="rect">
            <a:avLst/>
          </a:prstGeom>
          <a:noFill/>
        </p:spPr>
        <p:txBody>
          <a:bodyPr wrap="square" lIns="91440" tIns="45720" rIns="91440" bIns="45720" rtlCol="0" anchor="t">
            <a:spAutoFit/>
          </a:bodyPr>
          <a:lstStyle/>
          <a:p>
            <a:r>
              <a:rPr kumimoji="1" lang="ja-JP" sz="2800" dirty="0">
                <a:latin typeface="MS PGothic"/>
                <a:ea typeface="MS PGothic"/>
              </a:rPr>
              <a:t>ヘッドホン</a:t>
            </a:r>
            <a:endParaRPr kumimoji="1" lang="en-US" altLang="ja-JP" sz="2800" dirty="0">
              <a:ea typeface="+mn-lt"/>
              <a:cs typeface="+mn-lt"/>
            </a:endParaRPr>
          </a:p>
        </p:txBody>
      </p:sp>
      <p:pic>
        <p:nvPicPr>
          <p:cNvPr id="14" name="図 13">
            <a:extLst>
              <a:ext uri="{FF2B5EF4-FFF2-40B4-BE49-F238E27FC236}">
                <a16:creationId xmlns:a16="http://schemas.microsoft.com/office/drawing/2014/main" id="{3E0CF62A-9480-44F4-3003-117B8F05F0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98" y="2417996"/>
            <a:ext cx="3588200" cy="2419142"/>
          </a:xfrm>
          <a:prstGeom prst="rect">
            <a:avLst/>
          </a:prstGeom>
          <a:ln>
            <a:noFill/>
          </a:ln>
          <a:effectLst>
            <a:softEdge rad="112500"/>
          </a:effectLst>
        </p:spPr>
      </p:pic>
      <p:pic>
        <p:nvPicPr>
          <p:cNvPr id="15" name="図 14">
            <a:extLst>
              <a:ext uri="{FF2B5EF4-FFF2-40B4-BE49-F238E27FC236}">
                <a16:creationId xmlns:a16="http://schemas.microsoft.com/office/drawing/2014/main" id="{270D73AD-CB52-0E99-4444-BE53F4AFA9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967" y="1882252"/>
            <a:ext cx="2954886" cy="2954886"/>
          </a:xfrm>
          <a:prstGeom prst="rect">
            <a:avLst/>
          </a:prstGeom>
          <a:ln>
            <a:noFill/>
          </a:ln>
          <a:effectLst>
            <a:softEdge rad="112500"/>
          </a:effectLst>
        </p:spPr>
      </p:pic>
    </p:spTree>
    <p:extLst>
      <p:ext uri="{BB962C8B-B14F-4D97-AF65-F5344CB8AC3E}">
        <p14:creationId xmlns:p14="http://schemas.microsoft.com/office/powerpoint/2010/main" val="4135383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9088A9-CE3F-CD63-5517-6D1BB7C09D82}"/>
              </a:ext>
            </a:extLst>
          </p:cNvPr>
          <p:cNvSpPr txBox="1"/>
          <p:nvPr/>
        </p:nvSpPr>
        <p:spPr>
          <a:xfrm>
            <a:off x="952253" y="673933"/>
            <a:ext cx="3158445" cy="477054"/>
          </a:xfrm>
          <a:prstGeom prst="rect">
            <a:avLst/>
          </a:prstGeom>
          <a:noFill/>
        </p:spPr>
        <p:txBody>
          <a:bodyPr wrap="square" lIns="91440" tIns="45720" rIns="91440" bIns="45720" rtlCol="0" anchor="t">
            <a:spAutoFit/>
          </a:bodyPr>
          <a:lstStyle/>
          <a:p>
            <a:r>
              <a:rPr kumimoji="1" lang="ja-JP" altLang="en-US" sz="2500" dirty="0">
                <a:latin typeface="ＭＳ Ｐゴシック"/>
                <a:ea typeface="ＭＳ Ｐゴシック"/>
              </a:rPr>
              <a:t>方法　</a:t>
            </a:r>
            <a:r>
              <a:rPr kumimoji="1" lang="en-US" altLang="ja-JP" sz="2500" dirty="0">
                <a:latin typeface="ＭＳ Ｐゴシック"/>
                <a:ea typeface="ＭＳ Ｐゴシック"/>
              </a:rPr>
              <a:t>〈</a:t>
            </a:r>
            <a:r>
              <a:rPr kumimoji="1" lang="ja-JP" altLang="en-US" sz="2500" dirty="0">
                <a:latin typeface="ＭＳ Ｐゴシック"/>
                <a:ea typeface="ＭＳ Ｐゴシック"/>
              </a:rPr>
              <a:t>授業動画</a:t>
            </a:r>
            <a:r>
              <a:rPr kumimoji="1" lang="en-US" altLang="ja-JP" sz="2500" dirty="0">
                <a:latin typeface="ＭＳ Ｐゴシック"/>
                <a:ea typeface="ＭＳ Ｐゴシック"/>
              </a:rPr>
              <a:t>〉</a:t>
            </a:r>
            <a:endParaRPr kumimoji="1" lang="ja-JP" altLang="en-US" sz="2500" dirty="0">
              <a:latin typeface="ＭＳ Ｐゴシック"/>
              <a:ea typeface="ＭＳ Ｐゴシック"/>
            </a:endParaRPr>
          </a:p>
        </p:txBody>
      </p:sp>
      <p:sp>
        <p:nvSpPr>
          <p:cNvPr id="3" name="テキスト ボックス 2">
            <a:extLst>
              <a:ext uri="{FF2B5EF4-FFF2-40B4-BE49-F238E27FC236}">
                <a16:creationId xmlns:a16="http://schemas.microsoft.com/office/drawing/2014/main" id="{43D34578-76E5-1AC8-B4AE-92FD27462870}"/>
              </a:ext>
            </a:extLst>
          </p:cNvPr>
          <p:cNvSpPr txBox="1"/>
          <p:nvPr/>
        </p:nvSpPr>
        <p:spPr>
          <a:xfrm>
            <a:off x="1379997" y="1577831"/>
            <a:ext cx="8144148"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2400" dirty="0">
                <a:latin typeface="MS PGothic"/>
                <a:ea typeface="MS PGothic"/>
              </a:rPr>
              <a:t>1. </a:t>
            </a:r>
            <a:r>
              <a:rPr kumimoji="1" lang="ja-JP" altLang="en-US" sz="2400" dirty="0">
                <a:latin typeface="MS PGothic"/>
                <a:ea typeface="MS PGothic"/>
              </a:rPr>
              <a:t>独自で作成したオンデマンド用授業動画</a:t>
            </a:r>
            <a:endParaRPr kumimoji="1" lang="en-US" altLang="ja-JP" sz="2400" dirty="0">
              <a:latin typeface="MS PGothic"/>
              <a:ea typeface="MS PGothic"/>
            </a:endParaRPr>
          </a:p>
        </p:txBody>
      </p:sp>
      <p:sp>
        <p:nvSpPr>
          <p:cNvPr id="10" name="テキスト ボックス 9">
            <a:extLst>
              <a:ext uri="{FF2B5EF4-FFF2-40B4-BE49-F238E27FC236}">
                <a16:creationId xmlns:a16="http://schemas.microsoft.com/office/drawing/2014/main" id="{6D1EE5FA-F729-9A18-8400-086C99D95A46}"/>
              </a:ext>
            </a:extLst>
          </p:cNvPr>
          <p:cNvSpPr txBox="1"/>
          <p:nvPr/>
        </p:nvSpPr>
        <p:spPr>
          <a:xfrm>
            <a:off x="1379997" y="2722364"/>
            <a:ext cx="6589325"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2400" dirty="0">
                <a:latin typeface="MS PGothic"/>
                <a:ea typeface="MS PGothic"/>
              </a:rPr>
              <a:t>2.</a:t>
            </a:r>
            <a:r>
              <a:rPr lang="ja-JP" altLang="en-US" sz="2400" dirty="0">
                <a:latin typeface="MS PGothic"/>
                <a:ea typeface="MS PGothic"/>
              </a:rPr>
              <a:t> 動画</a:t>
            </a:r>
            <a:r>
              <a:rPr kumimoji="1" lang="ja-JP" altLang="en-US" sz="2400" dirty="0">
                <a:latin typeface="MS PGothic"/>
                <a:ea typeface="MS PGothic"/>
              </a:rPr>
              <a:t>内容は、</a:t>
            </a:r>
            <a:r>
              <a:rPr kumimoji="1" lang="en-US" altLang="ja-JP" sz="2400" dirty="0">
                <a:solidFill>
                  <a:srgbClr val="FF0000"/>
                </a:solidFill>
                <a:latin typeface="MS PGothic"/>
                <a:ea typeface="メイリオ"/>
              </a:rPr>
              <a:t>3D</a:t>
            </a:r>
            <a:r>
              <a:rPr kumimoji="1" lang="ja-JP" altLang="en-US" sz="2400" dirty="0">
                <a:solidFill>
                  <a:srgbClr val="FF0000"/>
                </a:solidFill>
                <a:latin typeface="MS PGothic"/>
                <a:ea typeface="MS PGothic"/>
              </a:rPr>
              <a:t>プリンタの扱い方</a:t>
            </a:r>
            <a:r>
              <a:rPr kumimoji="1" lang="ja-JP" altLang="en-US" sz="2400" dirty="0">
                <a:latin typeface="MS PGothic"/>
                <a:ea typeface="MS PGothic"/>
              </a:rPr>
              <a:t>について</a:t>
            </a:r>
            <a:endParaRPr kumimoji="1" lang="en-US" altLang="ja-JP" sz="2400" dirty="0">
              <a:latin typeface="MS PGothic"/>
              <a:ea typeface="MS PGothic"/>
            </a:endParaRPr>
          </a:p>
        </p:txBody>
      </p:sp>
      <p:sp>
        <p:nvSpPr>
          <p:cNvPr id="11" name="テキスト ボックス 10">
            <a:extLst>
              <a:ext uri="{FF2B5EF4-FFF2-40B4-BE49-F238E27FC236}">
                <a16:creationId xmlns:a16="http://schemas.microsoft.com/office/drawing/2014/main" id="{2EB153F3-209D-483E-3E5F-3AC6196DB9DD}"/>
              </a:ext>
            </a:extLst>
          </p:cNvPr>
          <p:cNvSpPr txBox="1"/>
          <p:nvPr/>
        </p:nvSpPr>
        <p:spPr>
          <a:xfrm>
            <a:off x="1959343" y="4328562"/>
            <a:ext cx="6009979"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dirty="0">
                <a:latin typeface="MS PGothic"/>
                <a:ea typeface="MS PGothic"/>
              </a:rPr>
              <a:t>→公平性を保つため、知らない内容を扱う</a:t>
            </a:r>
            <a:endParaRPr kumimoji="1" lang="en-US" altLang="ja-JP" sz="2400" dirty="0">
              <a:latin typeface="MS PGothic"/>
              <a:ea typeface="MS PGothic"/>
            </a:endParaRPr>
          </a:p>
        </p:txBody>
      </p:sp>
      <p:sp>
        <p:nvSpPr>
          <p:cNvPr id="2" name="テキスト ボックス 1">
            <a:extLst>
              <a:ext uri="{FF2B5EF4-FFF2-40B4-BE49-F238E27FC236}">
                <a16:creationId xmlns:a16="http://schemas.microsoft.com/office/drawing/2014/main" id="{A1CCC7DE-43F2-B7C4-29F7-EC6F25426C35}"/>
              </a:ext>
            </a:extLst>
          </p:cNvPr>
          <p:cNvSpPr txBox="1"/>
          <p:nvPr/>
        </p:nvSpPr>
        <p:spPr>
          <a:xfrm>
            <a:off x="1959343" y="3866897"/>
            <a:ext cx="6009979"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dirty="0">
                <a:latin typeface="MS PGothic"/>
                <a:ea typeface="MS PGothic"/>
              </a:rPr>
              <a:t>→授業内容に興味を持ってもらう</a:t>
            </a:r>
            <a:endParaRPr lang="en-US" altLang="ja-JP" sz="2400" dirty="0">
              <a:latin typeface="MS PGothic"/>
              <a:ea typeface="MS PGothic"/>
            </a:endParaRPr>
          </a:p>
        </p:txBody>
      </p:sp>
      <p:sp>
        <p:nvSpPr>
          <p:cNvPr id="13" name="テキスト ボックス 12">
            <a:extLst>
              <a:ext uri="{FF2B5EF4-FFF2-40B4-BE49-F238E27FC236}">
                <a16:creationId xmlns:a16="http://schemas.microsoft.com/office/drawing/2014/main" id="{1193BB5F-0747-467E-8215-18CBBE0C9452}"/>
              </a:ext>
            </a:extLst>
          </p:cNvPr>
          <p:cNvSpPr txBox="1"/>
          <p:nvPr/>
        </p:nvSpPr>
        <p:spPr>
          <a:xfrm>
            <a:off x="1590618" y="3349453"/>
            <a:ext cx="10586122"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dirty="0">
                <a:latin typeface="ＭＳ Ｐゴシック" panose="020B0600070205080204" pitchFamily="50" charset="-128"/>
                <a:ea typeface="ＭＳ Ｐゴシック" panose="020B0600070205080204" pitchFamily="50" charset="-128"/>
              </a:rPr>
              <a:t>「未体験のことに関連づけることで</a:t>
            </a:r>
            <a:r>
              <a:rPr lang="en-US" altLang="ja-JP" sz="2400" dirty="0">
                <a:latin typeface="ＭＳ Ｐゴシック" panose="020B0600070205080204" pitchFamily="50" charset="-128"/>
                <a:ea typeface="ＭＳ Ｐゴシック" panose="020B0600070205080204" pitchFamily="50" charset="-128"/>
              </a:rPr>
              <a:t>, </a:t>
            </a:r>
            <a:r>
              <a:rPr lang="ja-JP" altLang="en-US" sz="2400" u="sng" dirty="0">
                <a:latin typeface="ＭＳ Ｐゴシック" panose="020B0600070205080204" pitchFamily="50" charset="-128"/>
                <a:ea typeface="ＭＳ Ｐゴシック" panose="020B0600070205080204" pitchFamily="50" charset="-128"/>
              </a:rPr>
              <a:t>学習対象に興味をもたらす</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Felder,1995</a:t>
            </a:r>
            <a:r>
              <a:rPr lang="ja-JP" altLang="en-US" sz="2400" dirty="0">
                <a:latin typeface="ＭＳ Ｐゴシック" panose="020B0600070205080204" pitchFamily="50" charset="-128"/>
                <a:ea typeface="ＭＳ Ｐゴシック" panose="020B0600070205080204" pitchFamily="50" charset="-128"/>
              </a:rPr>
              <a:t>） 」</a:t>
            </a:r>
          </a:p>
        </p:txBody>
      </p:sp>
      <p:sp>
        <p:nvSpPr>
          <p:cNvPr id="15" name="テキスト ボックス 14">
            <a:extLst>
              <a:ext uri="{FF2B5EF4-FFF2-40B4-BE49-F238E27FC236}">
                <a16:creationId xmlns:a16="http://schemas.microsoft.com/office/drawing/2014/main" id="{75E13836-C1A2-441D-BD11-1CCB09F9D692}"/>
              </a:ext>
            </a:extLst>
          </p:cNvPr>
          <p:cNvSpPr txBox="1"/>
          <p:nvPr/>
        </p:nvSpPr>
        <p:spPr>
          <a:xfrm>
            <a:off x="1590618" y="1999331"/>
            <a:ext cx="6378704" cy="461665"/>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dirty="0">
                <a:latin typeface="MS PGothic"/>
                <a:ea typeface="MS PGothic"/>
              </a:rPr>
              <a:t>　→</a:t>
            </a:r>
            <a:r>
              <a:rPr lang="en-US" altLang="ja-JP" sz="2400" dirty="0">
                <a:latin typeface="MS PGothic"/>
                <a:ea typeface="MS PGothic"/>
              </a:rPr>
              <a:t> 3</a:t>
            </a:r>
            <a:r>
              <a:rPr lang="ja-JP" altLang="en-US" sz="2400" dirty="0">
                <a:latin typeface="MS PGothic"/>
                <a:ea typeface="MS PGothic"/>
              </a:rPr>
              <a:t>分程度</a:t>
            </a:r>
            <a:r>
              <a:rPr lang="en-US" altLang="ja-JP" sz="2400" dirty="0">
                <a:latin typeface="MS PGothic"/>
                <a:ea typeface="MS PGothic"/>
              </a:rPr>
              <a:t>, 5</a:t>
            </a:r>
            <a:r>
              <a:rPr lang="ja-JP" altLang="en-US" sz="2400" dirty="0">
                <a:latin typeface="MS PGothic"/>
                <a:ea typeface="MS PGothic"/>
              </a:rPr>
              <a:t>スライド（</a:t>
            </a:r>
            <a:r>
              <a:rPr lang="en-US" altLang="ja-JP" sz="2400" dirty="0">
                <a:latin typeface="MS PGothic"/>
                <a:ea typeface="MS PGothic"/>
              </a:rPr>
              <a:t>1</a:t>
            </a:r>
            <a:r>
              <a:rPr lang="ja-JP" altLang="en-US" sz="2400" dirty="0">
                <a:latin typeface="MS PGothic"/>
                <a:ea typeface="MS PGothic"/>
              </a:rPr>
              <a:t>枚：タイトル）</a:t>
            </a:r>
            <a:endParaRPr lang="en-US" altLang="ja-JP" sz="2400" dirty="0">
              <a:latin typeface="MS PGothic"/>
              <a:ea typeface="MS PGothic"/>
            </a:endParaRPr>
          </a:p>
        </p:txBody>
      </p:sp>
      <p:sp>
        <p:nvSpPr>
          <p:cNvPr id="18" name="テキスト ボックス 2">
            <a:extLst>
              <a:ext uri="{FF2B5EF4-FFF2-40B4-BE49-F238E27FC236}">
                <a16:creationId xmlns:a16="http://schemas.microsoft.com/office/drawing/2014/main" id="{3F9582E5-C4F5-4542-BC0A-48245391A21C}"/>
              </a:ext>
            </a:extLst>
          </p:cNvPr>
          <p:cNvSpPr txBox="1"/>
          <p:nvPr/>
        </p:nvSpPr>
        <p:spPr>
          <a:xfrm>
            <a:off x="3639328" y="5591773"/>
            <a:ext cx="4431021" cy="461665"/>
          </a:xfrm>
          <a:prstGeom prst="rect">
            <a:avLst/>
          </a:prstGeom>
          <a:noFill/>
        </p:spPr>
        <p:txBody>
          <a:bodyPr wrap="non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dirty="0">
                <a:latin typeface="MS PGothic"/>
                <a:ea typeface="MS PGothic"/>
              </a:rPr>
              <a:t>実験に用いたスライドは次の通り</a:t>
            </a:r>
            <a:endParaRPr lang="en-US" altLang="ja-JP" sz="2400" dirty="0">
              <a:latin typeface="MS PGothic"/>
              <a:ea typeface="MS PGothic"/>
            </a:endParaRPr>
          </a:p>
        </p:txBody>
      </p:sp>
      <p:sp>
        <p:nvSpPr>
          <p:cNvPr id="20" name="矢印: 折線 19">
            <a:extLst>
              <a:ext uri="{FF2B5EF4-FFF2-40B4-BE49-F238E27FC236}">
                <a16:creationId xmlns:a16="http://schemas.microsoft.com/office/drawing/2014/main" id="{2A21D142-954F-437F-B1B9-6214B6548779}"/>
              </a:ext>
            </a:extLst>
          </p:cNvPr>
          <p:cNvSpPr/>
          <p:nvPr/>
        </p:nvSpPr>
        <p:spPr>
          <a:xfrm rot="5400000">
            <a:off x="8230983" y="5743044"/>
            <a:ext cx="461667" cy="6207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13202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7E8A379-26C0-6729-49BE-1D44A265B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26" y="437322"/>
            <a:ext cx="11370365" cy="604299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3834258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EB6ADCB4E2FD5489DE9F52D67E555ED" ma:contentTypeVersion="9" ma:contentTypeDescription="新しいドキュメントを作成します。" ma:contentTypeScope="" ma:versionID="01239b5a13e75f3089a1d00ea22f1615">
  <xsd:schema xmlns:xsd="http://www.w3.org/2001/XMLSchema" xmlns:xs="http://www.w3.org/2001/XMLSchema" xmlns:p="http://schemas.microsoft.com/office/2006/metadata/properties" xmlns:ns2="3ec54d26-3139-43bf-a6eb-585b4a262e2f" targetNamespace="http://schemas.microsoft.com/office/2006/metadata/properties" ma:root="true" ma:fieldsID="ba9a4dfb4a252e463d08f9fc7862ad86" ns2:_="">
    <xsd:import namespace="3ec54d26-3139-43bf-a6eb-585b4a262e2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54d26-3139-43bf-a6eb-585b4a262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f6a2424a-3508-4d4f-9302-662f6ac53e9f"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8862E-ACC2-42FF-B108-BE3B9646E3F0}">
  <ds:schemaRefs>
    <ds:schemaRef ds:uri="3ec54d26-3139-43bf-a6eb-585b4a262e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9C09AF-B839-46A1-8FDB-8DF0F2294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7947</TotalTime>
  <Words>2686</Words>
  <Application>Microsoft Office PowerPoint</Application>
  <PresentationFormat>ワイド画面</PresentationFormat>
  <Paragraphs>330</Paragraphs>
  <Slides>35</Slides>
  <Notes>30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35</vt:i4>
      </vt:variant>
    </vt:vector>
  </HeadingPairs>
  <TitlesOfParts>
    <vt:vector size="44" baseType="lpstr">
      <vt:lpstr>-apple-system</vt:lpstr>
      <vt:lpstr>ＭＳ Ｐゴシック</vt:lpstr>
      <vt:lpstr>ＭＳ Ｐゴシック</vt:lpstr>
      <vt:lpstr>游ゴシック</vt:lpstr>
      <vt:lpstr>游ゴシック Light</vt:lpstr>
      <vt:lpstr>Arial</vt:lpstr>
      <vt:lpstr>Century</vt:lpstr>
      <vt:lpstr>Tahoma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重田 真宏</dc:creator>
  <cp:lastModifiedBy>重田 真宏</cp:lastModifiedBy>
  <cp:revision>617</cp:revision>
  <dcterms:created xsi:type="dcterms:W3CDTF">2022-12-30T08:21:02Z</dcterms:created>
  <dcterms:modified xsi:type="dcterms:W3CDTF">2023-01-23T04:50:40Z</dcterms:modified>
</cp:coreProperties>
</file>