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311" r:id="rId3"/>
    <p:sldId id="322" r:id="rId4"/>
    <p:sldId id="338" r:id="rId5"/>
    <p:sldId id="280" r:id="rId6"/>
    <p:sldId id="340" r:id="rId7"/>
    <p:sldId id="307" r:id="rId8"/>
    <p:sldId id="308" r:id="rId9"/>
    <p:sldId id="312" r:id="rId10"/>
    <p:sldId id="295" r:id="rId11"/>
    <p:sldId id="271" r:id="rId12"/>
    <p:sldId id="335" r:id="rId13"/>
    <p:sldId id="332" r:id="rId14"/>
    <p:sldId id="315" r:id="rId15"/>
    <p:sldId id="337" r:id="rId16"/>
    <p:sldId id="298" r:id="rId17"/>
    <p:sldId id="287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2" autoAdjust="0"/>
    <p:restoredTop sz="79843" autoAdjust="0"/>
  </p:normalViewPr>
  <p:slideViewPr>
    <p:cSldViewPr snapToGrid="0">
      <p:cViewPr varScale="1">
        <p:scale>
          <a:sx n="60" d="100"/>
          <a:sy n="60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A0530-09C1-4624-86CA-3B67CD1F67A7}" type="datetimeFigureOut">
              <a:rPr kumimoji="1" lang="ja-JP" altLang="en-US" smtClean="0"/>
              <a:t>2023/1/26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D20B6-0C33-459D-AF3B-8E72520BE8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1034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今回ご紹介するものとして、「</a:t>
            </a:r>
            <a:r>
              <a:rPr lang="ja-JP" altLang="en-US" sz="1200" b="0" i="0" dirty="0">
                <a:effectLst/>
                <a:latin typeface="ＭＳ Ｐゴシック"/>
                <a:ea typeface="ＭＳ Ｐゴシック"/>
              </a:rPr>
              <a:t>オンデマンド授業</a:t>
            </a:r>
            <a:r>
              <a:rPr lang="ja-JP" altLang="en-US" sz="1200" dirty="0">
                <a:latin typeface="ＭＳ Ｐゴシック"/>
                <a:ea typeface="ＭＳ Ｐゴシック"/>
              </a:rPr>
              <a:t>受講時</a:t>
            </a:r>
            <a:r>
              <a:rPr lang="ja-JP" altLang="en-US" sz="1200" b="0" i="0" dirty="0">
                <a:effectLst/>
                <a:latin typeface="ＭＳ Ｐゴシック"/>
                <a:ea typeface="ＭＳ Ｐゴシック"/>
              </a:rPr>
              <a:t>の視線が課題成績に与える影響</a:t>
            </a:r>
            <a:r>
              <a:rPr lang="ja-JP" altLang="en-US" dirty="0"/>
              <a:t>」について、音声および学習スタイルから検討いたしました。</a:t>
            </a: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近年、新型コロナウイルスでオンデマンド授業が急増しました。</a:t>
            </a: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ja-JP" altLang="en-US" dirty="0"/>
            </a:br>
            <a:r>
              <a:rPr lang="ja-JP" altLang="en-US" dirty="0"/>
              <a:t>授業形態が対面からオンデマンド形式になったものの、授業最後には学期末テストなどが待ち受けているため、</a:t>
            </a: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「効果的な学習方法」を模索できればいいかな</a:t>
            </a:r>
            <a:r>
              <a:rPr lang="en-US" altLang="ja-JP" dirty="0"/>
              <a:t>…</a:t>
            </a:r>
            <a:r>
              <a:rPr lang="ja-JP" altLang="en-US" dirty="0"/>
              <a:t>と思い研究テーマとして扱いました。</a:t>
            </a:r>
            <a:endParaRPr kumimoji="1"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EEF0B-F1A2-4ADE-8D97-AE2F03A53053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5527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EEF0B-F1A2-4ADE-8D97-AE2F03A5305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5650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音声有無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学習スタイル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全体での「問題ごとの正答率」を表に示しました。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問題ごと：正答率が高いのは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Q8, 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低いのは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Q5, 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==================================</a:t>
            </a:r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回答形式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選択肢：問</a:t>
            </a:r>
            <a:r>
              <a:rPr kumimoji="1" lang="en-US" altLang="ja-JP" dirty="0"/>
              <a:t>1, 4</a:t>
            </a:r>
          </a:p>
          <a:p>
            <a:r>
              <a:rPr kumimoji="1" lang="ja-JP" altLang="en-US" dirty="0"/>
              <a:t>自由記述：問</a:t>
            </a:r>
            <a:r>
              <a:rPr kumimoji="1" lang="en-US" altLang="ja-JP" dirty="0"/>
              <a:t>2, 3, 5~10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項目構成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視覚的：問</a:t>
            </a:r>
            <a:r>
              <a:rPr kumimoji="1" lang="en-US" altLang="ja-JP" dirty="0"/>
              <a:t>5, 7, 8, 9, </a:t>
            </a:r>
            <a:r>
              <a:rPr kumimoji="1" lang="ja-JP" altLang="en-US" dirty="0"/>
              <a:t>→図表から</a:t>
            </a:r>
            <a:endParaRPr kumimoji="1" lang="en-US" altLang="ja-JP" dirty="0"/>
          </a:p>
          <a:p>
            <a:r>
              <a:rPr kumimoji="1" lang="ja-JP" altLang="en-US" dirty="0"/>
              <a:t>言語的：問</a:t>
            </a:r>
            <a:r>
              <a:rPr kumimoji="1" lang="en-US" altLang="ja-JP" dirty="0"/>
              <a:t>1, 2, 3, 4, 6, 10</a:t>
            </a:r>
            <a:r>
              <a:rPr kumimoji="1" lang="ja-JP" altLang="en-US" dirty="0"/>
              <a:t>→スライドの文章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EEF0B-F1A2-4ADE-8D97-AE2F03A5305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975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Q8</a:t>
            </a:r>
            <a:endParaRPr kumimoji="1" lang="ja-JP" altLang="en-US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EEF0B-F1A2-4ADE-8D97-AE2F03A5305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1417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Q8</a:t>
            </a:r>
            <a:endParaRPr kumimoji="1" lang="ja-JP" altLang="en-US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EEF0B-F1A2-4ADE-8D97-AE2F03A5305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936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>
                <a:latin typeface="ＭＳ Ｐゴシック"/>
                <a:ea typeface="ＭＳ Ｐゴシック"/>
              </a:rPr>
              <a:t>内省報告：「スライドが見やすい」「図と文章を見比べられ、普段よりも覚えやすかった」</a:t>
            </a:r>
            <a:endParaRPr lang="en-US" altLang="ja-JP" sz="1200" dirty="0">
              <a:latin typeface="ＭＳ Ｐゴシック"/>
              <a:ea typeface="ＭＳ Ｐ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EEF0B-F1A2-4ADE-8D97-AE2F03A5305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2653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EEF0B-F1A2-4ADE-8D97-AE2F03A5305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1389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言語的学習者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音声あり：</a:t>
            </a:r>
            <a:r>
              <a:rPr kumimoji="1" lang="en-US" altLang="ja-JP" dirty="0"/>
              <a:t>2</a:t>
            </a:r>
            <a:r>
              <a:rPr kumimoji="1" lang="ja-JP" altLang="en-US" dirty="0"/>
              <a:t>人</a:t>
            </a:r>
            <a:endParaRPr kumimoji="1" lang="en-US" altLang="ja-JP" dirty="0"/>
          </a:p>
          <a:p>
            <a:r>
              <a:rPr kumimoji="1" lang="ja-JP" altLang="en-US" dirty="0"/>
              <a:t>音声なし：</a:t>
            </a:r>
            <a:r>
              <a:rPr kumimoji="1" lang="en-US" altLang="ja-JP" dirty="0"/>
              <a:t>1</a:t>
            </a:r>
            <a:r>
              <a:rPr kumimoji="1" lang="ja-JP" altLang="en-US" dirty="0"/>
              <a:t>人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EEF0B-F1A2-4ADE-8D97-AE2F03A5305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02181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EEF0B-F1A2-4ADE-8D97-AE2F03A5305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51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本実験は、効果的な学習方法を模索すべく、オンデマンド授業動画の「音声の有無」によって、課題成績・視線の動きに影響があるのか。</a:t>
            </a:r>
            <a:endParaRPr kumimoji="1"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これらの詳細を得るために、「学習スタイルが学習行為に与える影響」について、検討しました。</a:t>
            </a:r>
            <a:endParaRPr kumimoji="1"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学習スタイルとは</a:t>
            </a:r>
            <a:r>
              <a:rPr kumimoji="1" lang="ja-JP" altLang="en-US" sz="12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、、、</a:t>
            </a:r>
            <a:endParaRPr kumimoji="1"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視覚的学習者：写真・図表を学習の中で注目</a:t>
            </a:r>
            <a:endParaRPr kumimoji="1" lang="en-US" altLang="ja-JP" sz="1200" kern="1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言語的学習者：文章や説明文を重視している</a:t>
            </a:r>
            <a:endParaRPr kumimoji="1" lang="en-US" altLang="ja-JP" sz="1200" kern="1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簡単に言うと、画像に注目するか、文字に注目するかの違い</a:t>
            </a:r>
            <a:endParaRPr kumimoji="1" lang="en-US" altLang="ja-JP" sz="1200" kern="1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EEF0B-F1A2-4ADE-8D97-AE2F03A5305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1636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高橋・田中（</a:t>
            </a:r>
            <a:r>
              <a:rPr kumimoji="1"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2011</a:t>
            </a:r>
            <a:r>
              <a:rPr kumimoji="1"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kumimoji="1"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「音声情報が文の構成要素の</a:t>
            </a:r>
            <a:r>
              <a:rPr lang="ja-JP" altLang="en-US" sz="1200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大まかな位置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を認識を助ける」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「音声情報が</a:t>
            </a:r>
            <a:r>
              <a:rPr lang="ja-JP" altLang="en-US" sz="1200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課題成績に促進効果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があることを示した」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EEF0B-F1A2-4ADE-8D97-AE2F03A5305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5418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こちらの学習スタイルの人数比には後程触れます。</a:t>
            </a:r>
            <a:endParaRPr kumimoji="1" lang="en-US" altLang="ja-JP" sz="1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sz="1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en-US" altLang="ja-JP" sz="12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===========================================</a:t>
            </a:r>
          </a:p>
          <a:p>
            <a:r>
              <a:rPr kumimoji="1"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学習スタイルの振り分け</a:t>
            </a:r>
            <a:r>
              <a:rPr kumimoji="1"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について、「意図的にやったのでは？」と質問がきそう。</a:t>
            </a:r>
            <a:endParaRPr kumimoji="1"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→質問紙使った旨を</a:t>
            </a:r>
            <a:r>
              <a:rPr kumimoji="1"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口頭で</a:t>
            </a:r>
            <a:r>
              <a:rPr kumimoji="1"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説明する。</a:t>
            </a:r>
            <a:endParaRPr kumimoji="1"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→</a:t>
            </a:r>
            <a:r>
              <a:rPr kumimoji="1" lang="ja-JP" altLang="en-US" sz="1200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</a:t>
            </a:r>
            <a:r>
              <a:rPr kumimoji="1" lang="en-US" altLang="ja-JP" sz="1200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1~5</a:t>
            </a:r>
            <a:r>
              <a:rPr kumimoji="1" lang="ja-JP" altLang="en-US" sz="1200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点：言語」</a:t>
            </a:r>
            <a:r>
              <a:rPr kumimoji="1" lang="ja-JP" altLang="en-US" sz="1200" u="none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1200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</a:t>
            </a:r>
            <a:r>
              <a:rPr kumimoji="1" lang="en-US" altLang="ja-JP" sz="1200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6~11</a:t>
            </a:r>
            <a:r>
              <a:rPr kumimoji="1" lang="ja-JP" altLang="en-US" sz="1200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点：視覚」</a:t>
            </a:r>
            <a:endParaRPr kumimoji="1" lang="en-US" altLang="ja-JP" sz="1200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EEF0B-F1A2-4ADE-8D97-AE2F03A5305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8361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こちらが授業動画に用いたスライドの一部です。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構成としては、「左上からタイトル、文章説明、図での</a:t>
            </a:r>
            <a:r>
              <a:rPr kumimoji="1" lang="ja-JP" altLang="en-US"/>
              <a:t>説明」 と</a:t>
            </a:r>
            <a:r>
              <a:rPr kumimoji="1" lang="ja-JP" altLang="en-US" dirty="0"/>
              <a:t>して、この型に合わせて残りのスライドも作成しました。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D20B6-0C33-459D-AF3B-8E72520BE8D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379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i="1" dirty="0">
                <a:latin typeface="ＭＳ Ｐゴシック"/>
                <a:ea typeface="ＭＳ Ｐゴシック"/>
              </a:rPr>
              <a:t>・イメージ</a:t>
            </a:r>
            <a:endParaRPr lang="en-US" altLang="ja-JP" sz="1200" i="1" dirty="0">
              <a:latin typeface="ＭＳ Ｐゴシック"/>
              <a:ea typeface="ＭＳ Ｐゴシック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i="1" dirty="0">
                <a:latin typeface="ＭＳ Ｐゴシック"/>
                <a:ea typeface="ＭＳ Ｐゴシック"/>
              </a:rPr>
              <a:t>・赤点が視線</a:t>
            </a:r>
            <a:endParaRPr lang="en-US" altLang="ja-JP" sz="1200" i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EEF0B-F1A2-4ADE-8D97-AE2F03A5305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3176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心理指標として、</a:t>
            </a:r>
            <a:r>
              <a:rPr kumimoji="1" lang="en-US" altLang="ja-JP" dirty="0"/>
              <a:t>Felder, 1995</a:t>
            </a:r>
            <a:r>
              <a:rPr kumimoji="1" lang="ja-JP" altLang="en-US" dirty="0"/>
              <a:t>学習スタイルを用いました。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計</a:t>
            </a:r>
            <a:r>
              <a:rPr kumimoji="1" lang="en-US" altLang="ja-JP" dirty="0"/>
              <a:t>11</a:t>
            </a:r>
            <a:r>
              <a:rPr kumimoji="1" lang="ja-JP" altLang="en-US" dirty="0"/>
              <a:t>項目で構成され、合計得点から学習スタイルを分類しました。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EEF0B-F1A2-4ADE-8D97-AE2F03A5305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92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課題成績をみるために、独自で作成した確認テストを用いました。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計</a:t>
            </a:r>
            <a:r>
              <a:rPr kumimoji="1" lang="en-US" altLang="ja-JP" dirty="0"/>
              <a:t>10</a:t>
            </a:r>
            <a:r>
              <a:rPr kumimoji="1" lang="ja-JP" altLang="en-US" dirty="0"/>
              <a:t>項目から構成され、回答形式は勘で当たらないように自由記述を</a:t>
            </a:r>
            <a:r>
              <a:rPr kumimoji="1" lang="en-US" altLang="ja-JP" dirty="0"/>
              <a:t>8</a:t>
            </a:r>
            <a:r>
              <a:rPr kumimoji="1" lang="ja-JP" altLang="en-US" dirty="0"/>
              <a:t>割としました。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項目構成としては、スライド内の図表から</a:t>
            </a:r>
            <a:r>
              <a:rPr kumimoji="1" lang="en-US" altLang="ja-JP" dirty="0"/>
              <a:t>4</a:t>
            </a:r>
            <a:r>
              <a:rPr kumimoji="1" lang="ja-JP" altLang="en-US" dirty="0"/>
              <a:t>問、文章から</a:t>
            </a:r>
            <a:r>
              <a:rPr kumimoji="1" lang="en-US" altLang="ja-JP" dirty="0"/>
              <a:t>6</a:t>
            </a:r>
            <a:r>
              <a:rPr kumimoji="1" lang="ja-JP" altLang="en-US" dirty="0"/>
              <a:t>問出題しました。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b="1" dirty="0"/>
              <a:t>次に、生理指標の結果に移ります。</a:t>
            </a:r>
            <a:endParaRPr kumimoji="1" lang="en-US" altLang="ja-JP" b="1" dirty="0"/>
          </a:p>
          <a:p>
            <a:r>
              <a:rPr kumimoji="1" lang="ja-JP" altLang="en-US" dirty="0"/>
              <a:t>結果の分析に用いた動画を録画して参りましたので、こちらをご覧ください。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=======================================</a:t>
            </a:r>
          </a:p>
          <a:p>
            <a:r>
              <a:rPr kumimoji="1" lang="ja-JP" altLang="en-US" dirty="0"/>
              <a:t>音声：</a:t>
            </a:r>
            <a:r>
              <a:rPr kumimoji="1" lang="en-US" altLang="ja-JP" dirty="0"/>
              <a:t>https://youtu.be/CA-wAwNuHf8</a:t>
            </a:r>
          </a:p>
          <a:p>
            <a:r>
              <a:rPr kumimoji="1" lang="ja-JP" altLang="en-US" dirty="0"/>
              <a:t>学習スタイル：</a:t>
            </a:r>
            <a:r>
              <a:rPr kumimoji="1" lang="en-US" altLang="ja-JP" dirty="0"/>
              <a:t>https://youtu.be/Z_BtHg6cuHA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=======================================</a:t>
            </a:r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回答形式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選択肢：問</a:t>
            </a:r>
            <a:r>
              <a:rPr kumimoji="1" lang="en-US" altLang="ja-JP" dirty="0"/>
              <a:t>1, 4</a:t>
            </a:r>
          </a:p>
          <a:p>
            <a:r>
              <a:rPr kumimoji="1" lang="ja-JP" altLang="en-US" dirty="0"/>
              <a:t>自由記述：問</a:t>
            </a:r>
            <a:r>
              <a:rPr kumimoji="1" lang="en-US" altLang="ja-JP" dirty="0"/>
              <a:t>2, 3, 5~10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項目構成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視覚的：問</a:t>
            </a:r>
            <a:r>
              <a:rPr kumimoji="1" lang="en-US" altLang="ja-JP" dirty="0"/>
              <a:t>5, 7, 8, 9, </a:t>
            </a:r>
            <a:r>
              <a:rPr kumimoji="1" lang="ja-JP" altLang="en-US" dirty="0"/>
              <a:t>→図表から</a:t>
            </a:r>
            <a:endParaRPr kumimoji="1" lang="en-US" altLang="ja-JP" dirty="0"/>
          </a:p>
          <a:p>
            <a:r>
              <a:rPr kumimoji="1" lang="ja-JP" altLang="en-US" dirty="0"/>
              <a:t>言語的：問</a:t>
            </a:r>
            <a:r>
              <a:rPr kumimoji="1" lang="en-US" altLang="ja-JP" dirty="0"/>
              <a:t>1, 2, 3, 4, 6, 10</a:t>
            </a:r>
            <a:r>
              <a:rPr kumimoji="1" lang="ja-JP" altLang="en-US" dirty="0"/>
              <a:t>→スライドの文章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EEF0B-F1A2-4ADE-8D97-AE2F03A5305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975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EEF0B-F1A2-4ADE-8D97-AE2F03A5305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08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F41AB1-31F1-4BEE-AE3E-F9A2098D3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8C43464-B7D6-4EC4-ACC6-0594E0601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472C10-C12A-421F-8BEB-765104DE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B93E-C28A-4567-A2A8-BE89892BF86D}" type="datetimeFigureOut">
              <a:rPr kumimoji="1" lang="ja-JP" altLang="en-US" smtClean="0"/>
              <a:t>2023/1/26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CF67C5-41DC-4E33-81B6-1D89A4B57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43928E-16F3-4AE4-8C81-4FD1261A7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E1E6-EE59-4E2A-88FB-8F69458CCF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219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643B34-65ED-4CF9-93C2-C44317268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FCA76B9-FBC0-4F87-9AD9-5B069C39B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0E18A8-FED4-4FBC-BD15-C3A386895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B93E-C28A-4567-A2A8-BE89892BF86D}" type="datetimeFigureOut">
              <a:rPr kumimoji="1" lang="ja-JP" altLang="en-US" smtClean="0"/>
              <a:t>2023/1/26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77B821-13B6-4489-A985-980B12F7F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B98B05-7D5A-4E1D-BC11-F8387B6A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E1E6-EE59-4E2A-88FB-8F69458CCF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52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FF6B622-F66B-4885-850D-B69007F830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FE1F03-1E76-416F-A53D-33D08BBFC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ADC363-DE34-49CB-B94B-0E795F228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B93E-C28A-4567-A2A8-BE89892BF86D}" type="datetimeFigureOut">
              <a:rPr kumimoji="1" lang="ja-JP" altLang="en-US" smtClean="0"/>
              <a:t>2023/1/26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F8418D-A0AB-44ED-B7EC-E564E0B6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5BB207-73DC-46DF-B69C-783FCA0A7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E1E6-EE59-4E2A-88FB-8F69458CCF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86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92F195-4440-4843-9AAE-E96302132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3C69D8-7EDD-4E72-BF11-61D11DF52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BE7310-0BB5-45EB-AABE-F47B4638B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B93E-C28A-4567-A2A8-BE89892BF86D}" type="datetimeFigureOut">
              <a:rPr kumimoji="1" lang="ja-JP" altLang="en-US" smtClean="0"/>
              <a:t>2023/1/26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34C1B1A-1708-430C-AB2B-7CC5B949B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B0DB6C-7D8A-4E9F-950A-70F22BAAF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E1E6-EE59-4E2A-88FB-8F69458CCF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43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C8DFB0-9092-4770-9AE8-BB85CE491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50581FB-2CE6-4463-AB0D-605BBBC85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473A9F-A803-4298-9045-E5802960A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B93E-C28A-4567-A2A8-BE89892BF86D}" type="datetimeFigureOut">
              <a:rPr kumimoji="1" lang="ja-JP" altLang="en-US" smtClean="0"/>
              <a:t>2023/1/26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1BDE9D-33C1-40D1-AECC-845F9A62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29CFF5C-809E-42BD-8E02-8004DC7C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E1E6-EE59-4E2A-88FB-8F69458CCF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122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720138-34E3-473F-B10A-6AA700F46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8C7DD9-859C-452C-B302-F45B10E371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7BB6A60-4A50-4592-93AE-9E186FC26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F1FED4F-592B-4460-B2B1-6860D9D14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B93E-C28A-4567-A2A8-BE89892BF86D}" type="datetimeFigureOut">
              <a:rPr kumimoji="1" lang="ja-JP" altLang="en-US" smtClean="0"/>
              <a:t>2023/1/26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D221D3E-74B4-4332-A425-0BAA4D38D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D4B6D7C-0743-46F2-9DF6-8A9D5F832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E1E6-EE59-4E2A-88FB-8F69458CCF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888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181A9D-7CB4-4626-AB87-3DB26C78A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2E6F564-3C6F-45C9-BA08-F07F80BFE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E247C5A-E282-4FBE-9B09-0069B95E38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4CFCD97-92FF-458E-A496-138513082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51C970E-5D77-482D-84CB-BD6668428E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9B62E44-7A1D-4D30-91FC-245A3D479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B93E-C28A-4567-A2A8-BE89892BF86D}" type="datetimeFigureOut">
              <a:rPr kumimoji="1" lang="ja-JP" altLang="en-US" smtClean="0"/>
              <a:t>2023/1/26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214BF77-5D01-4406-AAAE-2857DD876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07ACD75-3650-463A-9389-6C1E06B8C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E1E6-EE59-4E2A-88FB-8F69458CCF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966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250CC9-9BE5-44C9-AE9B-4F242BAF5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FD7970D-6CE4-4E6D-82A6-65EDEFFE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B93E-C28A-4567-A2A8-BE89892BF86D}" type="datetimeFigureOut">
              <a:rPr kumimoji="1" lang="ja-JP" altLang="en-US" smtClean="0"/>
              <a:t>2023/1/26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B60FBF0-ED58-4733-A4F4-382CBB123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9FC6EC4-2421-4CDA-896B-625DA5088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E1E6-EE59-4E2A-88FB-8F69458CCF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273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9AD58B1-27F2-455D-8E09-4638705B9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B93E-C28A-4567-A2A8-BE89892BF86D}" type="datetimeFigureOut">
              <a:rPr kumimoji="1" lang="ja-JP" altLang="en-US" smtClean="0"/>
              <a:t>2023/1/26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049FD8B-8BAB-4AEE-8AB4-52EE0A0CB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5DAB42-7D7A-4C66-81E7-CD9FB804A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E1E6-EE59-4E2A-88FB-8F69458CCF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6772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26F4D7-F08B-4415-A5BF-5F8F07BFB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D9F815-216D-469B-A1F6-FC263DDEB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856919B-7CF3-4B22-91E1-0FC768841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34D1F1C-B854-4195-865E-225234C7A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B93E-C28A-4567-A2A8-BE89892BF86D}" type="datetimeFigureOut">
              <a:rPr kumimoji="1" lang="ja-JP" altLang="en-US" smtClean="0"/>
              <a:t>2023/1/26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7F4E9A4-6F20-4239-AEF3-2D47E8FE3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4EC3DE-7FAD-4BB9-9D39-6DC4DF74B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E1E6-EE59-4E2A-88FB-8F69458CCF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46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54F24A-31A0-496E-B91C-3141100E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C9A43EE-5793-4181-BE42-4944510548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611D755-61B6-403F-8E5A-87AE5DCF9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7D49AEC-8650-40F5-B7A9-ABA41345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B93E-C28A-4567-A2A8-BE89892BF86D}" type="datetimeFigureOut">
              <a:rPr kumimoji="1" lang="ja-JP" altLang="en-US" smtClean="0"/>
              <a:t>2023/1/26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575942-E062-4B90-ACA3-30178DE8B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5261A4A-2D5F-45DB-AA69-7D09B4DC9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E1E6-EE59-4E2A-88FB-8F69458CCF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59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A14C326-2408-4AC0-95C9-22B627D8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9025A63-95DF-4A0B-95DC-5AA5B42F6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E6355D-4958-4D55-BD61-3EC362801C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2B93E-C28A-4567-A2A8-BE89892BF86D}" type="datetimeFigureOut">
              <a:rPr kumimoji="1" lang="ja-JP" altLang="en-US" smtClean="0"/>
              <a:t>2023/1/26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3529D9-A12E-4602-AC29-ED6429E7A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73FBFE-A221-4E78-8425-052379CA7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CE1E6-EE59-4E2A-88FB-8F69458CCF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952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8CAE751-6C39-96C2-E169-EB4D8CA1A43A}"/>
              </a:ext>
            </a:extLst>
          </p:cNvPr>
          <p:cNvSpPr txBox="1"/>
          <p:nvPr/>
        </p:nvSpPr>
        <p:spPr>
          <a:xfrm>
            <a:off x="1856420" y="2551400"/>
            <a:ext cx="797337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ja-JP" altLang="en-US" sz="3600" b="0" i="0" dirty="0">
                <a:effectLst/>
                <a:latin typeface="ＭＳ Ｐゴシック"/>
                <a:ea typeface="ＭＳ Ｐゴシック"/>
              </a:rPr>
              <a:t>オンデマンド授業</a:t>
            </a:r>
            <a:r>
              <a:rPr lang="ja-JP" altLang="en-US" sz="3600" dirty="0">
                <a:latin typeface="ＭＳ Ｐゴシック"/>
                <a:ea typeface="ＭＳ Ｐゴシック"/>
              </a:rPr>
              <a:t>受講時</a:t>
            </a:r>
            <a:r>
              <a:rPr lang="ja-JP" altLang="en-US" sz="3600" b="0" i="0" dirty="0">
                <a:effectLst/>
                <a:latin typeface="ＭＳ Ｐゴシック"/>
                <a:ea typeface="ＭＳ Ｐゴシック"/>
              </a:rPr>
              <a:t>の視線が課題成績に与える影響</a:t>
            </a:r>
            <a:endParaRPr lang="en-US" altLang="ja-JP" sz="3600" b="0" i="0" dirty="0">
              <a:effectLst/>
              <a:latin typeface="ＭＳ Ｐゴシック"/>
              <a:ea typeface="ＭＳ Ｐゴシック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E961B81-F282-E92C-8A32-D1BA10A74C5A}"/>
              </a:ext>
            </a:extLst>
          </p:cNvPr>
          <p:cNvSpPr txBox="1"/>
          <p:nvPr/>
        </p:nvSpPr>
        <p:spPr>
          <a:xfrm>
            <a:off x="8993673" y="5766982"/>
            <a:ext cx="268380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000" dirty="0">
                <a:latin typeface="ＭＳ Ｐゴシック"/>
                <a:ea typeface="ＭＳ Ｐゴシック"/>
              </a:rPr>
              <a:t>重田真宏　武田陽史</a:t>
            </a:r>
            <a:endParaRPr kumimoji="1" lang="en-US" altLang="ja-JP" sz="2000" dirty="0">
              <a:latin typeface="ＭＳ Ｐゴシック"/>
              <a:ea typeface="ＭＳ Ｐゴシック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0645347-B239-5833-4C21-168D59C52F3D}"/>
              </a:ext>
            </a:extLst>
          </p:cNvPr>
          <p:cNvSpPr txBox="1"/>
          <p:nvPr/>
        </p:nvSpPr>
        <p:spPr>
          <a:xfrm>
            <a:off x="1856421" y="3886880"/>
            <a:ext cx="847915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ja-JP" sz="2400" dirty="0">
                <a:latin typeface="ＭＳ Ｐゴシック"/>
                <a:ea typeface="ＭＳ Ｐゴシック"/>
              </a:rPr>
              <a:t>-</a:t>
            </a:r>
            <a:r>
              <a:rPr lang="ja-JP" altLang="en-US" sz="2400" dirty="0">
                <a:latin typeface="ＭＳ Ｐゴシック"/>
                <a:ea typeface="ＭＳ Ｐゴシック"/>
              </a:rPr>
              <a:t>音声の有無</a:t>
            </a:r>
            <a:r>
              <a:rPr lang="en-US" altLang="ja-JP" sz="2400" dirty="0">
                <a:latin typeface="ＭＳ Ｐゴシック"/>
                <a:ea typeface="ＭＳ Ｐゴシック"/>
              </a:rPr>
              <a:t>, </a:t>
            </a:r>
            <a:r>
              <a:rPr lang="ja-JP" altLang="en-US" sz="2400" dirty="0">
                <a:latin typeface="ＭＳ Ｐゴシック"/>
                <a:ea typeface="ＭＳ Ｐゴシック"/>
              </a:rPr>
              <a:t>学習スタイルの違いについて検討</a:t>
            </a:r>
            <a:r>
              <a:rPr lang="en-US" altLang="ja-JP" sz="2400" dirty="0">
                <a:latin typeface="ＭＳ Ｐゴシック"/>
                <a:ea typeface="ＭＳ Ｐゴシック"/>
              </a:rPr>
              <a:t>-</a:t>
            </a:r>
            <a:endParaRPr lang="ja-JP" altLang="en-US" sz="2400" b="0" i="0" dirty="0">
              <a:effectLst/>
              <a:latin typeface="ＭＳ Ｐゴシック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53303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9088A9-CE3F-CD63-5517-6D1BB7C09D82}"/>
              </a:ext>
            </a:extLst>
          </p:cNvPr>
          <p:cNvSpPr txBox="1"/>
          <p:nvPr/>
        </p:nvSpPr>
        <p:spPr>
          <a:xfrm>
            <a:off x="966978" y="678895"/>
            <a:ext cx="41638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結果・考察 ＜</a:t>
            </a:r>
            <a:r>
              <a:rPr lang="ja-JP" altLang="en-US" sz="2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生理</a:t>
            </a:r>
            <a:r>
              <a:rPr kumimoji="1" lang="ja-JP" altLang="en-US" sz="2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指標＞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7B22A0D-CCA1-A0EF-C754-C9A10B6CB248}"/>
              </a:ext>
            </a:extLst>
          </p:cNvPr>
          <p:cNvSpPr txBox="1"/>
          <p:nvPr/>
        </p:nvSpPr>
        <p:spPr>
          <a:xfrm>
            <a:off x="1307391" y="2321894"/>
            <a:ext cx="334830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ja-JP" sz="2400" dirty="0">
                <a:latin typeface="ＭＳ Ｐゴシック"/>
                <a:ea typeface="ＭＳ Ｐゴシック"/>
              </a:rPr>
              <a:t>【</a:t>
            </a:r>
            <a:r>
              <a:rPr lang="ja-JP" altLang="en-US" sz="2400" dirty="0">
                <a:latin typeface="ＭＳ Ｐゴシック"/>
                <a:ea typeface="ＭＳ Ｐゴシック"/>
              </a:rPr>
              <a:t>視覚的学習者</a:t>
            </a:r>
            <a:r>
              <a:rPr lang="en-US" altLang="ja-JP" sz="2400" dirty="0">
                <a:latin typeface="ＭＳ Ｐゴシック"/>
                <a:ea typeface="ＭＳ Ｐゴシック"/>
              </a:rPr>
              <a:t>】</a:t>
            </a:r>
            <a:endParaRPr lang="ja-JP" altLang="en-US" sz="2400" dirty="0">
              <a:latin typeface="ＭＳ Ｐゴシック"/>
              <a:ea typeface="ＭＳ Ｐゴシック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322910-7378-558A-42C2-E16B2FE5E0CA}"/>
              </a:ext>
            </a:extLst>
          </p:cNvPr>
          <p:cNvSpPr txBox="1"/>
          <p:nvPr/>
        </p:nvSpPr>
        <p:spPr>
          <a:xfrm>
            <a:off x="1108380" y="1580385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学習スタイルの違いによる視線運動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58D20B2-12E7-31C2-FD80-D8BFD05D1E06}"/>
              </a:ext>
            </a:extLst>
          </p:cNvPr>
          <p:cNvSpPr txBox="1"/>
          <p:nvPr/>
        </p:nvSpPr>
        <p:spPr>
          <a:xfrm>
            <a:off x="6230493" y="2321894"/>
            <a:ext cx="309562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ja-JP" sz="2400" dirty="0">
                <a:latin typeface="ＭＳ Ｐゴシック"/>
                <a:ea typeface="ＭＳ Ｐゴシック"/>
              </a:rPr>
              <a:t>【</a:t>
            </a:r>
            <a:r>
              <a:rPr lang="ja-JP" altLang="en-US" sz="2400" dirty="0">
                <a:latin typeface="ＭＳ Ｐゴシック"/>
                <a:ea typeface="ＭＳ Ｐゴシック"/>
              </a:rPr>
              <a:t>言語的学習者</a:t>
            </a:r>
            <a:r>
              <a:rPr lang="en-US" altLang="ja-JP" sz="2400" dirty="0">
                <a:latin typeface="ＭＳ Ｐゴシック"/>
                <a:ea typeface="ＭＳ Ｐゴシック"/>
              </a:rPr>
              <a:t>】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130BD57-403C-E7DA-4F53-B759747185CB}"/>
              </a:ext>
            </a:extLst>
          </p:cNvPr>
          <p:cNvSpPr txBox="1"/>
          <p:nvPr/>
        </p:nvSpPr>
        <p:spPr>
          <a:xfrm>
            <a:off x="1410848" y="2868284"/>
            <a:ext cx="408228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2400" dirty="0">
                <a:latin typeface="ＭＳ Ｐゴシック"/>
                <a:ea typeface="ＭＳ Ｐゴシック"/>
              </a:rPr>
              <a:t>・文字を見る時間が短い</a:t>
            </a:r>
            <a:endParaRPr lang="en-US" altLang="ja-JP" sz="2400" dirty="0">
              <a:latin typeface="ＭＳ Ｐゴシック"/>
              <a:ea typeface="ＭＳ Ｐゴシック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68CFCB0-6E84-A2E5-45BB-34ABE1401D1D}"/>
              </a:ext>
            </a:extLst>
          </p:cNvPr>
          <p:cNvSpPr txBox="1"/>
          <p:nvPr/>
        </p:nvSpPr>
        <p:spPr>
          <a:xfrm>
            <a:off x="6307906" y="2865180"/>
            <a:ext cx="512902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2400" dirty="0">
                <a:latin typeface="ＭＳ Ｐゴシック"/>
                <a:ea typeface="ＭＳ Ｐゴシック"/>
              </a:rPr>
              <a:t>・文字を見る時間が長い</a:t>
            </a:r>
            <a:endParaRPr lang="en-US" altLang="ja-JP" sz="2400" dirty="0">
              <a:latin typeface="ＭＳ Ｐゴシック"/>
              <a:ea typeface="ＭＳ Ｐゴシック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58CBD4F-6E37-D235-7828-2D02D6BC8617}"/>
              </a:ext>
            </a:extLst>
          </p:cNvPr>
          <p:cNvSpPr txBox="1"/>
          <p:nvPr/>
        </p:nvSpPr>
        <p:spPr>
          <a:xfrm>
            <a:off x="1410848" y="3432104"/>
            <a:ext cx="491008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2400" dirty="0">
                <a:latin typeface="ＭＳ Ｐゴシック"/>
                <a:ea typeface="ＭＳ Ｐゴシック"/>
              </a:rPr>
              <a:t>・文字と画像を交互に見る人が多い</a:t>
            </a:r>
            <a:endParaRPr lang="en-US" altLang="ja-JP" sz="2400" dirty="0">
              <a:latin typeface="ＭＳ Ｐゴシック"/>
              <a:ea typeface="ＭＳ Ｐゴシック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544AE4F-C925-2084-8B29-8119B88EC4B6}"/>
              </a:ext>
            </a:extLst>
          </p:cNvPr>
          <p:cNvSpPr txBox="1"/>
          <p:nvPr/>
        </p:nvSpPr>
        <p:spPr>
          <a:xfrm>
            <a:off x="6307906" y="3429000"/>
            <a:ext cx="512902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2400" dirty="0">
                <a:latin typeface="ＭＳ Ｐゴシック"/>
                <a:ea typeface="ＭＳ Ｐゴシック"/>
              </a:rPr>
              <a:t>・説明文を見た後に画像を見る</a:t>
            </a:r>
            <a:endParaRPr lang="en-US" altLang="ja-JP" sz="2400" dirty="0">
              <a:latin typeface="ＭＳ Ｐゴシック"/>
              <a:ea typeface="ＭＳ Ｐゴシック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0C430E8-6A3F-41B2-9ECE-777C58C34E9F}"/>
              </a:ext>
            </a:extLst>
          </p:cNvPr>
          <p:cNvSpPr txBox="1"/>
          <p:nvPr/>
        </p:nvSpPr>
        <p:spPr>
          <a:xfrm>
            <a:off x="6218602" y="4917297"/>
            <a:ext cx="4531478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ja-JP" altLang="en-US" sz="2000" dirty="0">
                <a:latin typeface="ＭＳ Ｐゴシック"/>
                <a:ea typeface="ＭＳ Ｐゴシック"/>
              </a:rPr>
              <a:t>内容の</a:t>
            </a:r>
            <a:r>
              <a:rPr lang="ja-JP" altLang="en-US" sz="2000" dirty="0">
                <a:solidFill>
                  <a:srgbClr val="FF0000"/>
                </a:solidFill>
                <a:latin typeface="ＭＳ Ｐゴシック"/>
                <a:ea typeface="ＭＳ Ｐゴシック"/>
              </a:rPr>
              <a:t>詳細</a:t>
            </a:r>
            <a:r>
              <a:rPr lang="ja-JP" altLang="en-US" sz="2000" dirty="0">
                <a:latin typeface="ＭＳ Ｐゴシック"/>
                <a:ea typeface="ＭＳ Ｐゴシック"/>
              </a:rPr>
              <a:t>まで理解しようとする傾向にあるのではないか。</a:t>
            </a:r>
            <a:endParaRPr lang="en-US" altLang="ja-JP" sz="2000" dirty="0">
              <a:latin typeface="ＭＳ Ｐゴシック"/>
              <a:ea typeface="ＭＳ Ｐゴシック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8A9C9C8-1354-474E-9A6D-F4C7DFF380E7}"/>
              </a:ext>
            </a:extLst>
          </p:cNvPr>
          <p:cNvSpPr txBox="1"/>
          <p:nvPr/>
        </p:nvSpPr>
        <p:spPr>
          <a:xfrm>
            <a:off x="1090389" y="4925503"/>
            <a:ext cx="4531478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ja-JP" altLang="en-US" sz="2000" dirty="0">
                <a:latin typeface="ＭＳ Ｐゴシック"/>
                <a:ea typeface="ＭＳ Ｐゴシック"/>
              </a:rPr>
              <a:t>内容の</a:t>
            </a:r>
            <a:r>
              <a:rPr lang="ja-JP" altLang="en-US" sz="2000" dirty="0">
                <a:solidFill>
                  <a:srgbClr val="FF0000"/>
                </a:solidFill>
                <a:latin typeface="ＭＳ Ｐゴシック"/>
                <a:ea typeface="ＭＳ Ｐゴシック"/>
              </a:rPr>
              <a:t>全体像</a:t>
            </a:r>
            <a:r>
              <a:rPr lang="ja-JP" altLang="en-US" sz="2000" dirty="0">
                <a:latin typeface="ＭＳ Ｐゴシック"/>
                <a:ea typeface="ＭＳ Ｐゴシック"/>
              </a:rPr>
              <a:t>をとらえようとする傾向にあるのではないか。</a:t>
            </a:r>
            <a:endParaRPr lang="en-US" altLang="ja-JP" sz="2000" dirty="0">
              <a:latin typeface="ＭＳ Ｐゴシック"/>
              <a:ea typeface="ＭＳ Ｐゴシック"/>
            </a:endParaRPr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6E53A01B-6C83-812A-F45C-DEF59A1970BB}"/>
              </a:ext>
            </a:extLst>
          </p:cNvPr>
          <p:cNvSpPr/>
          <p:nvPr/>
        </p:nvSpPr>
        <p:spPr>
          <a:xfrm>
            <a:off x="2727480" y="4205068"/>
            <a:ext cx="882495" cy="5118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AC56569B-215C-5F8F-2B52-FA0DEDA3B36D}"/>
              </a:ext>
            </a:extLst>
          </p:cNvPr>
          <p:cNvSpPr/>
          <p:nvPr/>
        </p:nvSpPr>
        <p:spPr>
          <a:xfrm>
            <a:off x="7989922" y="4205068"/>
            <a:ext cx="882495" cy="5118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115515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9088A9-CE3F-CD63-5517-6D1BB7C09D82}"/>
              </a:ext>
            </a:extLst>
          </p:cNvPr>
          <p:cNvSpPr txBox="1"/>
          <p:nvPr/>
        </p:nvSpPr>
        <p:spPr>
          <a:xfrm>
            <a:off x="966978" y="678895"/>
            <a:ext cx="35542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結果＜心理指標＞</a:t>
            </a:r>
          </a:p>
        </p:txBody>
      </p:sp>
      <p:sp>
        <p:nvSpPr>
          <p:cNvPr id="10" name="左大かっこ 9">
            <a:extLst>
              <a:ext uri="{FF2B5EF4-FFF2-40B4-BE49-F238E27FC236}">
                <a16:creationId xmlns:a16="http://schemas.microsoft.com/office/drawing/2014/main" id="{ED050FA7-704E-496B-BBEC-AE948EFF2732}"/>
              </a:ext>
            </a:extLst>
          </p:cNvPr>
          <p:cNvSpPr/>
          <p:nvPr/>
        </p:nvSpPr>
        <p:spPr>
          <a:xfrm>
            <a:off x="955246" y="3348613"/>
            <a:ext cx="137081" cy="575036"/>
          </a:xfrm>
          <a:prstGeom prst="lef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左大かっこ 10">
            <a:extLst>
              <a:ext uri="{FF2B5EF4-FFF2-40B4-BE49-F238E27FC236}">
                <a16:creationId xmlns:a16="http://schemas.microsoft.com/office/drawing/2014/main" id="{574EF5A1-8319-48A1-8B2F-2F1411F6D9A4}"/>
              </a:ext>
            </a:extLst>
          </p:cNvPr>
          <p:cNvSpPr/>
          <p:nvPr/>
        </p:nvSpPr>
        <p:spPr>
          <a:xfrm>
            <a:off x="964672" y="4019487"/>
            <a:ext cx="127655" cy="575036"/>
          </a:xfrm>
          <a:prstGeom prst="lef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98C7958-29BC-4D05-AC0E-E2F4BBF48123}"/>
              </a:ext>
            </a:extLst>
          </p:cNvPr>
          <p:cNvSpPr txBox="1"/>
          <p:nvPr/>
        </p:nvSpPr>
        <p:spPr>
          <a:xfrm>
            <a:off x="0" y="3373180"/>
            <a:ext cx="1125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音声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1CB3525-0DAC-4FBF-9804-4C37A31A1933}"/>
              </a:ext>
            </a:extLst>
          </p:cNvPr>
          <p:cNvSpPr txBox="1"/>
          <p:nvPr/>
        </p:nvSpPr>
        <p:spPr>
          <a:xfrm>
            <a:off x="32994" y="4019487"/>
            <a:ext cx="1125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学習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8650CA5-2BFA-F604-64AC-098639A13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316" y="2383378"/>
            <a:ext cx="10175173" cy="2327523"/>
          </a:xfrm>
          <a:prstGeom prst="rect">
            <a:avLst/>
          </a:prstGeom>
        </p:spPr>
      </p:pic>
      <p:sp>
        <p:nvSpPr>
          <p:cNvPr id="3" name="楕円 2">
            <a:extLst>
              <a:ext uri="{FF2B5EF4-FFF2-40B4-BE49-F238E27FC236}">
                <a16:creationId xmlns:a16="http://schemas.microsoft.com/office/drawing/2014/main" id="{B6DCC2E3-1C13-F25E-24FA-4D5F49987137}"/>
              </a:ext>
            </a:extLst>
          </p:cNvPr>
          <p:cNvSpPr/>
          <p:nvPr/>
        </p:nvSpPr>
        <p:spPr>
          <a:xfrm>
            <a:off x="6181520" y="2186447"/>
            <a:ext cx="960722" cy="266690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1BD8547D-9D7F-CD1E-791E-76CE41145B49}"/>
              </a:ext>
            </a:extLst>
          </p:cNvPr>
          <p:cNvSpPr/>
          <p:nvPr/>
        </p:nvSpPr>
        <p:spPr>
          <a:xfrm>
            <a:off x="8687037" y="2147240"/>
            <a:ext cx="960722" cy="27453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FE47FF15-A471-085E-4668-DA749D6CC458}"/>
              </a:ext>
            </a:extLst>
          </p:cNvPr>
          <p:cNvSpPr/>
          <p:nvPr/>
        </p:nvSpPr>
        <p:spPr>
          <a:xfrm>
            <a:off x="9529902" y="2218566"/>
            <a:ext cx="960722" cy="265084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5DAABC4-6559-0BBF-2E63-6278EB00AD39}"/>
              </a:ext>
            </a:extLst>
          </p:cNvPr>
          <p:cNvSpPr txBox="1"/>
          <p:nvPr/>
        </p:nvSpPr>
        <p:spPr>
          <a:xfrm>
            <a:off x="5019517" y="1916407"/>
            <a:ext cx="3737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問題ごとの正答率</a:t>
            </a:r>
          </a:p>
        </p:txBody>
      </p:sp>
      <p:sp>
        <p:nvSpPr>
          <p:cNvPr id="14" name="左大かっこ 13">
            <a:extLst>
              <a:ext uri="{FF2B5EF4-FFF2-40B4-BE49-F238E27FC236}">
                <a16:creationId xmlns:a16="http://schemas.microsoft.com/office/drawing/2014/main" id="{0BD01134-B358-7E75-3229-4B734B2C2685}"/>
              </a:ext>
            </a:extLst>
          </p:cNvPr>
          <p:cNvSpPr/>
          <p:nvPr/>
        </p:nvSpPr>
        <p:spPr>
          <a:xfrm rot="16200000">
            <a:off x="9438574" y="4408357"/>
            <a:ext cx="182655" cy="1247417"/>
          </a:xfrm>
          <a:prstGeom prst="lef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41024B9-B58C-06AE-54CB-CBBE05BE1F5B}"/>
              </a:ext>
            </a:extLst>
          </p:cNvPr>
          <p:cNvSpPr txBox="1"/>
          <p:nvPr/>
        </p:nvSpPr>
        <p:spPr>
          <a:xfrm>
            <a:off x="8906193" y="5231662"/>
            <a:ext cx="1755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図から出題</a:t>
            </a:r>
          </a:p>
        </p:txBody>
      </p:sp>
      <p:sp>
        <p:nvSpPr>
          <p:cNvPr id="18" name="左大かっこ 17">
            <a:extLst>
              <a:ext uri="{FF2B5EF4-FFF2-40B4-BE49-F238E27FC236}">
                <a16:creationId xmlns:a16="http://schemas.microsoft.com/office/drawing/2014/main" id="{487C60FB-6376-C802-1DB4-C383559F6FB4}"/>
              </a:ext>
            </a:extLst>
          </p:cNvPr>
          <p:cNvSpPr/>
          <p:nvPr/>
        </p:nvSpPr>
        <p:spPr>
          <a:xfrm rot="16200000">
            <a:off x="6570553" y="4551704"/>
            <a:ext cx="182656" cy="960722"/>
          </a:xfrm>
          <a:prstGeom prst="lef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CBDFB32-FEE2-F3CD-9571-DF46B2F7E101}"/>
              </a:ext>
            </a:extLst>
          </p:cNvPr>
          <p:cNvSpPr txBox="1"/>
          <p:nvPr/>
        </p:nvSpPr>
        <p:spPr>
          <a:xfrm>
            <a:off x="6030030" y="5231662"/>
            <a:ext cx="1755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図から出題</a:t>
            </a:r>
          </a:p>
        </p:txBody>
      </p:sp>
    </p:spTree>
    <p:extLst>
      <p:ext uri="{BB962C8B-B14F-4D97-AF65-F5344CB8AC3E}">
        <p14:creationId xmlns:p14="http://schemas.microsoft.com/office/powerpoint/2010/main" val="339451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4" grpId="0" animBg="1"/>
      <p:bldP spid="15" grpId="0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9088A9-CE3F-CD63-5517-6D1BB7C09D82}"/>
              </a:ext>
            </a:extLst>
          </p:cNvPr>
          <p:cNvSpPr txBox="1"/>
          <p:nvPr/>
        </p:nvSpPr>
        <p:spPr>
          <a:xfrm>
            <a:off x="966978" y="678895"/>
            <a:ext cx="35542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結果＜心理指標＞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92CBD35-0CF7-8D3B-2982-7507F5F2A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26" y="437322"/>
            <a:ext cx="11370365" cy="604299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楕円 2">
            <a:extLst>
              <a:ext uri="{FF2B5EF4-FFF2-40B4-BE49-F238E27FC236}">
                <a16:creationId xmlns:a16="http://schemas.microsoft.com/office/drawing/2014/main" id="{B020BBE1-3E51-0228-88E9-2C161225C32B}"/>
              </a:ext>
            </a:extLst>
          </p:cNvPr>
          <p:cNvSpPr/>
          <p:nvPr/>
        </p:nvSpPr>
        <p:spPr>
          <a:xfrm rot="16200000">
            <a:off x="9518257" y="4815629"/>
            <a:ext cx="969754" cy="274320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80266F5-7523-9A1D-9317-489E47D916C3}"/>
              </a:ext>
            </a:extLst>
          </p:cNvPr>
          <p:cNvSpPr txBox="1"/>
          <p:nvPr/>
        </p:nvSpPr>
        <p:spPr>
          <a:xfrm>
            <a:off x="7847762" y="5957094"/>
            <a:ext cx="783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Q5</a:t>
            </a:r>
            <a:endParaRPr kumimoji="1" lang="ja-JP" altLang="en-US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654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9088A9-CE3F-CD63-5517-6D1BB7C09D82}"/>
              </a:ext>
            </a:extLst>
          </p:cNvPr>
          <p:cNvSpPr txBox="1"/>
          <p:nvPr/>
        </p:nvSpPr>
        <p:spPr>
          <a:xfrm>
            <a:off x="966978" y="678895"/>
            <a:ext cx="35542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結果＜心理指標＞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EEB9B71-BF5F-42D4-E156-6C5F69900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43" y="407504"/>
            <a:ext cx="11350487" cy="602311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9" name="楕円 8">
            <a:extLst>
              <a:ext uri="{FF2B5EF4-FFF2-40B4-BE49-F238E27FC236}">
                <a16:creationId xmlns:a16="http://schemas.microsoft.com/office/drawing/2014/main" id="{BA1198FB-F68F-A793-EF2A-E865916B8049}"/>
              </a:ext>
            </a:extLst>
          </p:cNvPr>
          <p:cNvSpPr/>
          <p:nvPr/>
        </p:nvSpPr>
        <p:spPr>
          <a:xfrm rot="16200000">
            <a:off x="10034692" y="1435414"/>
            <a:ext cx="929560" cy="255017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530DDEF-A06F-DA02-86EE-2D0044E40E79}"/>
              </a:ext>
            </a:extLst>
          </p:cNvPr>
          <p:cNvSpPr txBox="1"/>
          <p:nvPr/>
        </p:nvSpPr>
        <p:spPr>
          <a:xfrm>
            <a:off x="10984158" y="1722499"/>
            <a:ext cx="783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Q8</a:t>
            </a:r>
            <a:endParaRPr kumimoji="1" lang="ja-JP" altLang="en-US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324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9088A9-CE3F-CD63-5517-6D1BB7C09D82}"/>
              </a:ext>
            </a:extLst>
          </p:cNvPr>
          <p:cNvSpPr txBox="1"/>
          <p:nvPr/>
        </p:nvSpPr>
        <p:spPr>
          <a:xfrm>
            <a:off x="866454" y="439885"/>
            <a:ext cx="44645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結果・考察 ＜音声の有無＞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7B22A0D-CCA1-A0EF-C754-C9A10B6CB248}"/>
              </a:ext>
            </a:extLst>
          </p:cNvPr>
          <p:cNvSpPr txBox="1"/>
          <p:nvPr/>
        </p:nvSpPr>
        <p:spPr>
          <a:xfrm>
            <a:off x="1607690" y="1677577"/>
            <a:ext cx="563457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2400" dirty="0">
                <a:latin typeface="ＭＳ Ｐゴシック"/>
                <a:ea typeface="ＭＳ Ｐゴシック"/>
              </a:rPr>
              <a:t>音声あり群：平均得点　</a:t>
            </a:r>
            <a:r>
              <a:rPr lang="en-US" altLang="ja-JP" sz="2400" dirty="0">
                <a:latin typeface="ＭＳ Ｐゴシック"/>
                <a:ea typeface="ＭＳ Ｐゴシック"/>
              </a:rPr>
              <a:t>2.89 / 10 </a:t>
            </a:r>
            <a:r>
              <a:rPr lang="ja-JP" altLang="en-US" sz="2400" dirty="0">
                <a:latin typeface="ＭＳ Ｐゴシック"/>
                <a:ea typeface="ＭＳ Ｐゴシック"/>
              </a:rPr>
              <a:t>点</a:t>
            </a:r>
            <a:endParaRPr lang="en-US" altLang="ja-JP" sz="2400" dirty="0">
              <a:latin typeface="ＭＳ Ｐゴシック"/>
              <a:ea typeface="ＭＳ Ｐゴシック"/>
            </a:endParaRPr>
          </a:p>
          <a:p>
            <a:r>
              <a:rPr lang="ja-JP" altLang="en-US" sz="2400" dirty="0">
                <a:latin typeface="ＭＳ Ｐゴシック"/>
                <a:ea typeface="ＭＳ Ｐゴシック"/>
              </a:rPr>
              <a:t>音声なし群：平均得点　</a:t>
            </a:r>
            <a:r>
              <a:rPr lang="en-US" altLang="ja-JP" sz="2400" dirty="0">
                <a:solidFill>
                  <a:srgbClr val="FF0000"/>
                </a:solidFill>
                <a:latin typeface="ＭＳ Ｐゴシック"/>
                <a:ea typeface="ＭＳ Ｐゴシック"/>
              </a:rPr>
              <a:t>3.55</a:t>
            </a:r>
            <a:r>
              <a:rPr lang="en-US" altLang="ja-JP" sz="2400" dirty="0">
                <a:latin typeface="ＭＳ Ｐゴシック"/>
                <a:ea typeface="ＭＳ Ｐゴシック"/>
              </a:rPr>
              <a:t> / 10 </a:t>
            </a:r>
            <a:r>
              <a:rPr lang="ja-JP" altLang="en-US" sz="2400" dirty="0">
                <a:latin typeface="ＭＳ Ｐゴシック"/>
                <a:ea typeface="ＭＳ Ｐゴシック"/>
              </a:rPr>
              <a:t>点</a:t>
            </a:r>
            <a:endParaRPr lang="en-US" altLang="ja-JP" sz="2400" dirty="0">
              <a:latin typeface="ＭＳ Ｐゴシック"/>
              <a:ea typeface="ＭＳ Ｐゴシック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322910-7378-558A-42C2-E16B2FE5E0CA}"/>
              </a:ext>
            </a:extLst>
          </p:cNvPr>
          <p:cNvSpPr txBox="1"/>
          <p:nvPr/>
        </p:nvSpPr>
        <p:spPr>
          <a:xfrm>
            <a:off x="1255997" y="115435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課題成績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4025EC5-996F-ADFB-2476-657935A61F88}"/>
              </a:ext>
            </a:extLst>
          </p:cNvPr>
          <p:cNvSpPr txBox="1"/>
          <p:nvPr/>
        </p:nvSpPr>
        <p:spPr>
          <a:xfrm>
            <a:off x="1570134" y="2548737"/>
            <a:ext cx="747276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2400" dirty="0">
                <a:latin typeface="ＭＳ Ｐゴシック"/>
                <a:ea typeface="ＭＳ Ｐゴシック"/>
              </a:rPr>
              <a:t>分析結果：両群の間に</a:t>
            </a:r>
            <a:r>
              <a:rPr lang="ja-JP" altLang="en-US" sz="2400" dirty="0">
                <a:solidFill>
                  <a:srgbClr val="0070C0"/>
                </a:solidFill>
                <a:latin typeface="ＭＳ Ｐゴシック"/>
                <a:ea typeface="ＭＳ Ｐゴシック"/>
              </a:rPr>
              <a:t>有意な差が認められなかった</a:t>
            </a:r>
            <a:endParaRPr lang="en-US" altLang="ja-JP" sz="2400" dirty="0">
              <a:solidFill>
                <a:srgbClr val="0070C0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CE61548-F96C-42BF-93D6-44A0B6B52221}"/>
              </a:ext>
            </a:extLst>
          </p:cNvPr>
          <p:cNvSpPr txBox="1"/>
          <p:nvPr/>
        </p:nvSpPr>
        <p:spPr>
          <a:xfrm>
            <a:off x="1255997" y="3648315"/>
            <a:ext cx="5839504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2200" dirty="0">
                <a:latin typeface="ＭＳ Ｐゴシック"/>
                <a:ea typeface="ＭＳ Ｐゴシック"/>
              </a:rPr>
              <a:t>有馬・森田（２０２２）　　 </a:t>
            </a:r>
            <a:r>
              <a:rPr lang="en-US" altLang="ja-JP" sz="2200" b="1" dirty="0">
                <a:latin typeface="ＭＳ Ｐゴシック"/>
                <a:ea typeface="ＭＳ Ｐゴシック"/>
              </a:rPr>
              <a:t>Redundancy</a:t>
            </a:r>
            <a:r>
              <a:rPr lang="ja-JP" altLang="en-US" sz="2200" b="1" dirty="0">
                <a:latin typeface="ＭＳ Ｐゴシック"/>
                <a:ea typeface="ＭＳ Ｐゴシック"/>
              </a:rPr>
              <a:t>効果</a:t>
            </a:r>
            <a:endParaRPr lang="en-US" altLang="ja-JP" sz="2200" b="1" dirty="0">
              <a:latin typeface="ＭＳ Ｐゴシック"/>
              <a:ea typeface="ＭＳ Ｐゴシック"/>
            </a:endParaRP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FAECCCD2-BD38-48B8-8A3A-C64DEA0BCC17}"/>
              </a:ext>
            </a:extLst>
          </p:cNvPr>
          <p:cNvSpPr/>
          <p:nvPr/>
        </p:nvSpPr>
        <p:spPr>
          <a:xfrm>
            <a:off x="5331012" y="5038570"/>
            <a:ext cx="934645" cy="502433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3AD878F-EEC7-448A-8B67-447943388BB5}"/>
              </a:ext>
            </a:extLst>
          </p:cNvPr>
          <p:cNvSpPr txBox="1"/>
          <p:nvPr/>
        </p:nvSpPr>
        <p:spPr>
          <a:xfrm>
            <a:off x="1497843" y="4088826"/>
            <a:ext cx="7654981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2200" dirty="0">
                <a:latin typeface="ＭＳ Ｐゴシック"/>
                <a:ea typeface="ＭＳ Ｐゴシック"/>
              </a:rPr>
              <a:t>読解が得意でない学習者　　　　　 →　音声は有効な支援</a:t>
            </a:r>
            <a:endParaRPr lang="en-US" altLang="ja-JP" sz="2200" dirty="0">
              <a:latin typeface="ＭＳ Ｐゴシック"/>
              <a:ea typeface="ＭＳ Ｐゴシック"/>
            </a:endParaRPr>
          </a:p>
          <a:p>
            <a:r>
              <a:rPr lang="ja-JP" altLang="en-US" sz="2200" dirty="0">
                <a:latin typeface="ＭＳ Ｐゴシック"/>
                <a:ea typeface="ＭＳ Ｐゴシック"/>
              </a:rPr>
              <a:t>文章のみで読解が行える学習者　→　</a:t>
            </a:r>
            <a:r>
              <a:rPr lang="ja-JP" altLang="en-US" sz="2200" b="1" dirty="0">
                <a:solidFill>
                  <a:srgbClr val="7030A0"/>
                </a:solidFill>
                <a:latin typeface="ＭＳ Ｐゴシック"/>
                <a:ea typeface="ＭＳ Ｐゴシック"/>
              </a:rPr>
              <a:t>音声が学習を阻害する</a:t>
            </a:r>
            <a:endParaRPr lang="en-US" altLang="ja-JP" sz="2200" b="1" dirty="0">
              <a:solidFill>
                <a:srgbClr val="7030A0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A769744-06C4-494B-B6AC-4221F90E8EBC}"/>
              </a:ext>
            </a:extLst>
          </p:cNvPr>
          <p:cNvSpPr txBox="1"/>
          <p:nvPr/>
        </p:nvSpPr>
        <p:spPr>
          <a:xfrm>
            <a:off x="1497843" y="5721306"/>
            <a:ext cx="9064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>
                <a:latin typeface="ＭＳ Ｐゴシック"/>
                <a:ea typeface="ＭＳ Ｐゴシック"/>
              </a:rPr>
              <a:t>解説者の音声によって、「スライドの見る場所の制限」「理解する前に次の説明に移行する」など音声があることで、</a:t>
            </a:r>
            <a:r>
              <a:rPr lang="ja-JP" altLang="en-US" sz="2200" b="1" u="sng" dirty="0">
                <a:solidFill>
                  <a:srgbClr val="7030A0"/>
                </a:solidFill>
                <a:latin typeface="ＭＳ Ｐゴシック"/>
                <a:ea typeface="ＭＳ Ｐゴシック"/>
              </a:rPr>
              <a:t>学習が阻害された恐れ</a:t>
            </a:r>
            <a:r>
              <a:rPr lang="ja-JP" altLang="en-US" sz="2200" dirty="0">
                <a:latin typeface="ＭＳ Ｐゴシック"/>
                <a:ea typeface="ＭＳ Ｐゴシック"/>
              </a:rPr>
              <a:t>がある。</a:t>
            </a:r>
            <a:endParaRPr lang="en-US" altLang="ja-JP" sz="2200" dirty="0">
              <a:latin typeface="ＭＳ Ｐゴシック"/>
              <a:ea typeface="ＭＳ Ｐゴシック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7D3D370-0258-424E-97C8-704EF32662A4}"/>
              </a:ext>
            </a:extLst>
          </p:cNvPr>
          <p:cNvSpPr txBox="1"/>
          <p:nvPr/>
        </p:nvSpPr>
        <p:spPr>
          <a:xfrm>
            <a:off x="8271572" y="2588900"/>
            <a:ext cx="332204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2400" dirty="0">
                <a:latin typeface="ＭＳ Ｐゴシック"/>
                <a:ea typeface="ＭＳ Ｐゴシック"/>
              </a:rPr>
              <a:t>　（</a:t>
            </a:r>
            <a:r>
              <a:rPr lang="en-US" altLang="ja-JP" sz="2400" i="1" dirty="0">
                <a:latin typeface="ＭＳ Ｐゴシック"/>
                <a:ea typeface="ＭＳ Ｐゴシック"/>
              </a:rPr>
              <a:t>t</a:t>
            </a:r>
            <a:r>
              <a:rPr lang="en-US" altLang="ja-JP" sz="2400" dirty="0">
                <a:latin typeface="ＭＳ Ｐゴシック"/>
                <a:ea typeface="ＭＳ Ｐゴシック"/>
              </a:rPr>
              <a:t> (17) = 0.77, </a:t>
            </a:r>
            <a:r>
              <a:rPr lang="en-US" altLang="ja-JP" sz="2400" i="1" dirty="0" err="1">
                <a:latin typeface="ＭＳ Ｐゴシック"/>
                <a:ea typeface="ＭＳ Ｐゴシック"/>
              </a:rPr>
              <a:t>n.s</a:t>
            </a:r>
            <a:r>
              <a:rPr lang="en-US" altLang="ja-JP" sz="2400" i="1" dirty="0">
                <a:latin typeface="ＭＳ Ｐゴシック"/>
                <a:ea typeface="ＭＳ Ｐゴシック"/>
              </a:rPr>
              <a:t>.</a:t>
            </a:r>
            <a:r>
              <a:rPr lang="ja-JP" altLang="en-US" sz="2400" dirty="0">
                <a:latin typeface="ＭＳ Ｐゴシック"/>
                <a:ea typeface="ＭＳ Ｐゴシック"/>
              </a:rPr>
              <a:t>）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277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9088A9-CE3F-CD63-5517-6D1BB7C09D82}"/>
              </a:ext>
            </a:extLst>
          </p:cNvPr>
          <p:cNvSpPr txBox="1"/>
          <p:nvPr/>
        </p:nvSpPr>
        <p:spPr>
          <a:xfrm>
            <a:off x="966978" y="678895"/>
            <a:ext cx="46382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結果</a:t>
            </a:r>
            <a:r>
              <a:rPr lang="ja-JP" altLang="en-US" sz="2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・考察</a:t>
            </a:r>
            <a:r>
              <a:rPr kumimoji="1" lang="ja-JP" altLang="en-US" sz="2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＜学習スタイル＞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C669E34-2F1B-FB81-46B4-E3CB76E40096}"/>
              </a:ext>
            </a:extLst>
          </p:cNvPr>
          <p:cNvSpPr txBox="1"/>
          <p:nvPr/>
        </p:nvSpPr>
        <p:spPr>
          <a:xfrm>
            <a:off x="1145805" y="149548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課題成績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9E7A707-58DD-7D39-B677-75E686C48E6F}"/>
              </a:ext>
            </a:extLst>
          </p:cNvPr>
          <p:cNvSpPr txBox="1"/>
          <p:nvPr/>
        </p:nvSpPr>
        <p:spPr>
          <a:xfrm>
            <a:off x="1497498" y="2018703"/>
            <a:ext cx="950172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2400" dirty="0">
                <a:latin typeface="ＭＳ Ｐゴシック"/>
                <a:ea typeface="ＭＳ Ｐゴシック"/>
              </a:rPr>
              <a:t>視覚的学習者：平均得点　</a:t>
            </a:r>
            <a:r>
              <a:rPr lang="en-US" altLang="ja-JP" sz="2400" dirty="0">
                <a:latin typeface="ＭＳ Ｐゴシック"/>
                <a:ea typeface="ＭＳ Ｐゴシック"/>
              </a:rPr>
              <a:t>2.41 / 10 </a:t>
            </a:r>
            <a:r>
              <a:rPr lang="ja-JP" altLang="en-US" sz="2400" dirty="0">
                <a:latin typeface="ＭＳ Ｐゴシック"/>
                <a:ea typeface="ＭＳ Ｐゴシック"/>
              </a:rPr>
              <a:t>点</a:t>
            </a:r>
            <a:endParaRPr lang="en-US" altLang="ja-JP" sz="2400" dirty="0">
              <a:latin typeface="ＭＳ Ｐゴシック"/>
              <a:ea typeface="ＭＳ Ｐゴシック"/>
            </a:endParaRPr>
          </a:p>
          <a:p>
            <a:r>
              <a:rPr lang="ja-JP" altLang="en-US" sz="2400" dirty="0">
                <a:latin typeface="ＭＳ Ｐゴシック"/>
                <a:ea typeface="ＭＳ Ｐゴシック"/>
              </a:rPr>
              <a:t>言語的学習者：平均得点　</a:t>
            </a:r>
            <a:r>
              <a:rPr lang="en-US" altLang="ja-JP" sz="2400" dirty="0">
                <a:solidFill>
                  <a:srgbClr val="FF0000"/>
                </a:solidFill>
                <a:latin typeface="ＭＳ Ｐゴシック"/>
                <a:ea typeface="ＭＳ Ｐゴシック"/>
              </a:rPr>
              <a:t>4.00</a:t>
            </a:r>
            <a:r>
              <a:rPr lang="en-US" altLang="ja-JP" sz="2400" dirty="0">
                <a:latin typeface="ＭＳ Ｐゴシック"/>
                <a:ea typeface="ＭＳ Ｐゴシック"/>
              </a:rPr>
              <a:t> / 10 </a:t>
            </a:r>
            <a:r>
              <a:rPr lang="ja-JP" altLang="en-US" sz="2400" dirty="0">
                <a:latin typeface="ＭＳ Ｐゴシック"/>
                <a:ea typeface="ＭＳ Ｐゴシック"/>
              </a:rPr>
              <a:t>点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2780CF8-32FF-195D-B411-B3C7188C0C1F}"/>
              </a:ext>
            </a:extLst>
          </p:cNvPr>
          <p:cNvSpPr txBox="1"/>
          <p:nvPr/>
        </p:nvSpPr>
        <p:spPr>
          <a:xfrm>
            <a:off x="1497499" y="2849700"/>
            <a:ext cx="792082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2400" dirty="0">
                <a:latin typeface="ＭＳ Ｐゴシック"/>
                <a:ea typeface="ＭＳ Ｐゴシック"/>
              </a:rPr>
              <a:t>分析結果：両学習者の間に</a:t>
            </a:r>
            <a:r>
              <a:rPr lang="ja-JP" altLang="en-US" sz="2400" dirty="0">
                <a:solidFill>
                  <a:srgbClr val="0070C0"/>
                </a:solidFill>
                <a:latin typeface="ＭＳ Ｐゴシック"/>
                <a:ea typeface="ＭＳ Ｐゴシック"/>
              </a:rPr>
              <a:t>有意な差が認められなかった</a:t>
            </a:r>
            <a:endParaRPr lang="en-US" altLang="ja-JP" sz="2400" dirty="0">
              <a:solidFill>
                <a:srgbClr val="0070C0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256C6D-A29B-4D23-AA40-998B837B0132}"/>
              </a:ext>
            </a:extLst>
          </p:cNvPr>
          <p:cNvSpPr txBox="1"/>
          <p:nvPr/>
        </p:nvSpPr>
        <p:spPr>
          <a:xfrm>
            <a:off x="1318819" y="5362517"/>
            <a:ext cx="10464315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ja-JP" sz="2000" dirty="0">
                <a:latin typeface="ＭＳ Ｐゴシック"/>
                <a:ea typeface="ＭＳ Ｐゴシック"/>
              </a:rPr>
              <a:t>2. </a:t>
            </a:r>
            <a:r>
              <a:rPr lang="ja-JP" altLang="en-US" sz="2000" dirty="0">
                <a:latin typeface="ＭＳ Ｐゴシック"/>
                <a:ea typeface="ＭＳ Ｐゴシック"/>
              </a:rPr>
              <a:t>外れ値の影響</a:t>
            </a:r>
            <a:endParaRPr lang="en-US" altLang="ja-JP" sz="2000" dirty="0">
              <a:latin typeface="ＭＳ Ｐゴシック"/>
              <a:ea typeface="ＭＳ Ｐゴシック"/>
            </a:endParaRPr>
          </a:p>
          <a:p>
            <a:r>
              <a:rPr lang="ja-JP" altLang="en-US" sz="2000" dirty="0">
                <a:latin typeface="ＭＳ Ｐゴシック"/>
                <a:ea typeface="ＭＳ Ｐゴシック"/>
              </a:rPr>
              <a:t>　・音声ありの言語的学習者</a:t>
            </a:r>
            <a:r>
              <a:rPr lang="en-US" altLang="ja-JP" sz="2000" dirty="0">
                <a:latin typeface="ＭＳ Ｐゴシック"/>
                <a:ea typeface="ＭＳ Ｐゴシック"/>
              </a:rPr>
              <a:t>2</a:t>
            </a:r>
            <a:r>
              <a:rPr lang="ja-JP" altLang="en-US" sz="2000" dirty="0">
                <a:latin typeface="ＭＳ Ｐゴシック"/>
                <a:ea typeface="ＭＳ Ｐゴシック"/>
              </a:rPr>
              <a:t>名中、</a:t>
            </a:r>
            <a:r>
              <a:rPr lang="en-US" altLang="ja-JP" sz="2000" dirty="0">
                <a:latin typeface="ＭＳ Ｐゴシック"/>
                <a:ea typeface="ＭＳ Ｐゴシック"/>
              </a:rPr>
              <a:t>1</a:t>
            </a:r>
            <a:r>
              <a:rPr lang="ja-JP" altLang="en-US" sz="2000" dirty="0">
                <a:latin typeface="ＭＳ Ｐゴシック"/>
                <a:ea typeface="ＭＳ Ｐゴシック"/>
              </a:rPr>
              <a:t>名が</a:t>
            </a:r>
            <a:r>
              <a:rPr lang="en-US" altLang="ja-JP" sz="2000" dirty="0">
                <a:latin typeface="ＭＳ Ｐゴシック"/>
                <a:ea typeface="ＭＳ Ｐゴシック"/>
              </a:rPr>
              <a:t>7/10</a:t>
            </a:r>
            <a:r>
              <a:rPr lang="ja-JP" altLang="en-US" sz="2000" dirty="0">
                <a:latin typeface="ＭＳ Ｐゴシック"/>
                <a:ea typeface="ＭＳ Ｐゴシック"/>
              </a:rPr>
              <a:t>点と得点が高かった。</a:t>
            </a:r>
            <a:endParaRPr lang="en-US" altLang="ja-JP" sz="2000" dirty="0">
              <a:latin typeface="ＭＳ Ｐゴシック"/>
              <a:ea typeface="ＭＳ Ｐゴシック"/>
            </a:endParaRPr>
          </a:p>
          <a:p>
            <a:r>
              <a:rPr lang="ja-JP" altLang="en-US" sz="2000" dirty="0">
                <a:latin typeface="ＭＳ Ｐゴシック"/>
                <a:ea typeface="ＭＳ Ｐゴシック"/>
              </a:rPr>
              <a:t>　・</a:t>
            </a:r>
            <a:r>
              <a:rPr lang="ja-JP" altLang="en-US" sz="2000" u="sng" dirty="0">
                <a:latin typeface="ＭＳ Ｐゴシック"/>
                <a:ea typeface="ＭＳ Ｐゴシック"/>
              </a:rPr>
              <a:t>授業内容の事前知識</a:t>
            </a:r>
            <a:r>
              <a:rPr lang="ja-JP" altLang="en-US" sz="2000" dirty="0">
                <a:latin typeface="ＭＳ Ｐゴシック"/>
                <a:ea typeface="ＭＳ Ｐゴシック"/>
              </a:rPr>
              <a:t>があり、結果に影響を及ぼしたと考えられる。</a:t>
            </a:r>
            <a:endParaRPr lang="en-US" altLang="ja-JP" sz="2000" dirty="0">
              <a:latin typeface="ＭＳ Ｐゴシック"/>
              <a:ea typeface="ＭＳ Ｐゴシック"/>
            </a:endParaRP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92AF5358-64F9-448C-92D3-E1B06A28214C}"/>
              </a:ext>
            </a:extLst>
          </p:cNvPr>
          <p:cNvSpPr/>
          <p:nvPr/>
        </p:nvSpPr>
        <p:spPr>
          <a:xfrm>
            <a:off x="5605272" y="3547615"/>
            <a:ext cx="828980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89D9625-27C2-44EF-94CA-641F098BFB72}"/>
              </a:ext>
            </a:extLst>
          </p:cNvPr>
          <p:cNvSpPr txBox="1"/>
          <p:nvPr/>
        </p:nvSpPr>
        <p:spPr>
          <a:xfrm>
            <a:off x="1318819" y="4178067"/>
            <a:ext cx="10550093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ja-JP" sz="2000" dirty="0">
                <a:latin typeface="ＭＳ Ｐゴシック"/>
                <a:ea typeface="ＭＳ Ｐゴシック"/>
              </a:rPr>
              <a:t>1. </a:t>
            </a:r>
            <a:r>
              <a:rPr lang="ja-JP" altLang="en-US" sz="2000" dirty="0">
                <a:latin typeface="ＭＳ Ｐゴシック"/>
                <a:ea typeface="ＭＳ Ｐゴシック"/>
              </a:rPr>
              <a:t>スライド内の画像</a:t>
            </a:r>
            <a:endParaRPr lang="en-US" altLang="ja-JP" sz="2000" dirty="0">
              <a:latin typeface="ＭＳ Ｐゴシック"/>
              <a:ea typeface="ＭＳ Ｐゴシック"/>
            </a:endParaRPr>
          </a:p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・「問題ごとの正答率」</a:t>
            </a:r>
            <a:r>
              <a:rPr lang="ja-JP" altLang="en-US" sz="2000" dirty="0">
                <a:latin typeface="ＭＳ Ｐゴシック"/>
                <a:ea typeface="ＭＳ Ｐゴシック"/>
              </a:rPr>
              <a:t>の表より、図から出題された問題（</a:t>
            </a:r>
            <a:r>
              <a:rPr lang="en-US" altLang="ja-JP" sz="2000" dirty="0">
                <a:latin typeface="ＭＳ Ｐゴシック"/>
                <a:ea typeface="ＭＳ Ｐゴシック"/>
              </a:rPr>
              <a:t>Q5, 9</a:t>
            </a:r>
            <a:r>
              <a:rPr lang="ja-JP" altLang="en-US" sz="2000" dirty="0">
                <a:latin typeface="ＭＳ Ｐゴシック"/>
                <a:ea typeface="ＭＳ Ｐゴシック"/>
              </a:rPr>
              <a:t>）の正答率が低かった。</a:t>
            </a:r>
            <a:endParaRPr lang="en-US" altLang="ja-JP" sz="2000" dirty="0">
              <a:latin typeface="ＭＳ Ｐゴシック"/>
              <a:ea typeface="ＭＳ Ｐゴシック"/>
            </a:endParaRPr>
          </a:p>
          <a:p>
            <a:r>
              <a:rPr lang="ja-JP" altLang="en-US" sz="2000" dirty="0">
                <a:latin typeface="ＭＳ Ｐゴシック"/>
                <a:ea typeface="ＭＳ Ｐゴシック"/>
              </a:rPr>
              <a:t>　・画像内の手裏剣など</a:t>
            </a:r>
            <a:r>
              <a:rPr lang="ja-JP" altLang="en-US" sz="2000" u="sng" dirty="0">
                <a:latin typeface="ＭＳ Ｐゴシック"/>
                <a:ea typeface="ＭＳ Ｐゴシック"/>
              </a:rPr>
              <a:t>目立つ物体に視線が集中</a:t>
            </a:r>
            <a:r>
              <a:rPr lang="ja-JP" altLang="en-US" sz="2000" dirty="0">
                <a:latin typeface="ＭＳ Ｐゴシック"/>
                <a:ea typeface="ＭＳ Ｐゴシック"/>
              </a:rPr>
              <a:t>してしまい、気をとられてしまったのではないか。</a:t>
            </a:r>
            <a:endParaRPr lang="en-US" altLang="ja-JP" sz="2000" dirty="0">
              <a:latin typeface="ＭＳ Ｐゴシック"/>
              <a:ea typeface="ＭＳ Ｐゴシック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D7C9F05-ED8A-4A19-9182-12794C1CC721}"/>
              </a:ext>
            </a:extLst>
          </p:cNvPr>
          <p:cNvSpPr txBox="1"/>
          <p:nvPr/>
        </p:nvSpPr>
        <p:spPr>
          <a:xfrm>
            <a:off x="9094081" y="2849700"/>
            <a:ext cx="277483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2400" dirty="0">
                <a:latin typeface="ＭＳ Ｐゴシック"/>
                <a:ea typeface="ＭＳ Ｐゴシック"/>
              </a:rPr>
              <a:t>（</a:t>
            </a:r>
            <a:r>
              <a:rPr lang="en-US" altLang="ja-JP" sz="2400" i="1" dirty="0">
                <a:latin typeface="ＭＳ Ｐゴシック"/>
                <a:ea typeface="ＭＳ Ｐゴシック"/>
              </a:rPr>
              <a:t>t</a:t>
            </a:r>
            <a:r>
              <a:rPr lang="en-US" altLang="ja-JP" sz="2400" dirty="0">
                <a:latin typeface="ＭＳ Ｐゴシック"/>
                <a:ea typeface="ＭＳ Ｐゴシック"/>
              </a:rPr>
              <a:t> (17) = 0.90, </a:t>
            </a:r>
            <a:r>
              <a:rPr lang="en-US" altLang="ja-JP" sz="2400" i="1" dirty="0" err="1">
                <a:latin typeface="ＭＳ Ｐゴシック"/>
                <a:ea typeface="ＭＳ Ｐゴシック"/>
              </a:rPr>
              <a:t>n.s</a:t>
            </a:r>
            <a:r>
              <a:rPr lang="en-US" altLang="ja-JP" sz="2400" i="1" dirty="0">
                <a:latin typeface="ＭＳ Ｐゴシック"/>
                <a:ea typeface="ＭＳ Ｐゴシック"/>
              </a:rPr>
              <a:t>.</a:t>
            </a:r>
            <a:r>
              <a:rPr lang="ja-JP" altLang="en-US" sz="2400" dirty="0">
                <a:latin typeface="ＭＳ Ｐゴシック"/>
                <a:ea typeface="ＭＳ Ｐゴシック"/>
              </a:rPr>
              <a:t>）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95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 animBg="1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9088A9-CE3F-CD63-5517-6D1BB7C09D82}"/>
              </a:ext>
            </a:extLst>
          </p:cNvPr>
          <p:cNvSpPr txBox="1"/>
          <p:nvPr/>
        </p:nvSpPr>
        <p:spPr>
          <a:xfrm>
            <a:off x="721880" y="578228"/>
            <a:ext cx="47279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本実験の課題・展望</a:t>
            </a:r>
            <a:endParaRPr kumimoji="1" lang="ja-JP" altLang="en-US" sz="2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7B22A0D-CCA1-A0EF-C754-C9A10B6CB248}"/>
              </a:ext>
            </a:extLst>
          </p:cNvPr>
          <p:cNvSpPr txBox="1"/>
          <p:nvPr/>
        </p:nvSpPr>
        <p:spPr>
          <a:xfrm>
            <a:off x="1178705" y="1996909"/>
            <a:ext cx="964006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・確認テストの難易度の調整ができていない（平均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3/10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得点）。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0EBF3D-EEDD-F108-7DC0-D734D171C483}"/>
              </a:ext>
            </a:extLst>
          </p:cNvPr>
          <p:cNvSpPr txBox="1"/>
          <p:nvPr/>
        </p:nvSpPr>
        <p:spPr>
          <a:xfrm>
            <a:off x="1189897" y="2540908"/>
            <a:ext cx="1041117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・学習スタイルの人数が大きく偏ってしまった（音声なし：視覚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言語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人）。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EB15CFE-882C-4D76-9738-FFD5BEEB2295}"/>
              </a:ext>
            </a:extLst>
          </p:cNvPr>
          <p:cNvSpPr txBox="1"/>
          <p:nvPr/>
        </p:nvSpPr>
        <p:spPr>
          <a:xfrm>
            <a:off x="1032401" y="1434716"/>
            <a:ext cx="3249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本実験の課題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  <a:endParaRPr kumimoji="1"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E4DA67D-5290-4466-9FBF-15F4549722F2}"/>
              </a:ext>
            </a:extLst>
          </p:cNvPr>
          <p:cNvSpPr txBox="1"/>
          <p:nvPr/>
        </p:nvSpPr>
        <p:spPr>
          <a:xfrm>
            <a:off x="1032401" y="3373012"/>
            <a:ext cx="3249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今後の展望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  <a:endParaRPr kumimoji="1"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E528488-5378-4915-8846-5DBB9C46CC57}"/>
              </a:ext>
            </a:extLst>
          </p:cNvPr>
          <p:cNvSpPr txBox="1"/>
          <p:nvPr/>
        </p:nvSpPr>
        <p:spPr>
          <a:xfrm>
            <a:off x="1189897" y="3917011"/>
            <a:ext cx="559994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Bednarik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ら（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2006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）によれば</a:t>
            </a:r>
            <a:r>
              <a:rPr lang="ja-JP" altLang="en-US" sz="20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、、、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FCB8CE8-2A01-4C5F-80E0-A56513A7F41B}"/>
              </a:ext>
            </a:extLst>
          </p:cNvPr>
          <p:cNvSpPr txBox="1"/>
          <p:nvPr/>
        </p:nvSpPr>
        <p:spPr>
          <a:xfrm>
            <a:off x="1331587" y="4463815"/>
            <a:ext cx="9330318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「熟達者や初心者といった技能水準に応じて視線に強く表れる」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→熟達者は、</a:t>
            </a:r>
            <a:r>
              <a:rPr lang="ja-JP" altLang="en-US" sz="2000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重要な部分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がわかっており、問題が起きても即座に解決できる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25BE65E-6424-4577-8F46-E127B0A8716A}"/>
              </a:ext>
            </a:extLst>
          </p:cNvPr>
          <p:cNvSpPr txBox="1"/>
          <p:nvPr/>
        </p:nvSpPr>
        <p:spPr>
          <a:xfrm>
            <a:off x="2959606" y="6042566"/>
            <a:ext cx="579107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熟達者（成績上位）の視線をもとに効果的な学習方法を模索することができるのでは？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9" name="矢印: 下 38">
            <a:extLst>
              <a:ext uri="{FF2B5EF4-FFF2-40B4-BE49-F238E27FC236}">
                <a16:creationId xmlns:a16="http://schemas.microsoft.com/office/drawing/2014/main" id="{9C32409F-293A-456F-B089-049A617EA132}"/>
              </a:ext>
            </a:extLst>
          </p:cNvPr>
          <p:cNvSpPr/>
          <p:nvPr/>
        </p:nvSpPr>
        <p:spPr>
          <a:xfrm>
            <a:off x="5449823" y="5495544"/>
            <a:ext cx="810639" cy="42995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878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9088A9-CE3F-CD63-5517-6D1BB7C09D82}"/>
              </a:ext>
            </a:extLst>
          </p:cNvPr>
          <p:cNvSpPr txBox="1"/>
          <p:nvPr/>
        </p:nvSpPr>
        <p:spPr>
          <a:xfrm>
            <a:off x="693599" y="523292"/>
            <a:ext cx="270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引用文献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7B22A0D-CCA1-A0EF-C754-C9A10B6CB248}"/>
              </a:ext>
            </a:extLst>
          </p:cNvPr>
          <p:cNvSpPr txBox="1"/>
          <p:nvPr/>
        </p:nvSpPr>
        <p:spPr>
          <a:xfrm>
            <a:off x="1177184" y="3332094"/>
            <a:ext cx="1101481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Felder, R. &amp; E. Henriques (1995).  Learning and teaching styles in foreign and foreign and second </a:t>
            </a:r>
          </a:p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language education.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i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Foreign Language Annals 28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21-31.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CC61C3-F125-4404-B504-7CA53D47E4AD}"/>
              </a:ext>
            </a:extLst>
          </p:cNvPr>
          <p:cNvSpPr txBox="1"/>
          <p:nvPr/>
        </p:nvSpPr>
        <p:spPr>
          <a:xfrm>
            <a:off x="1169524" y="1439041"/>
            <a:ext cx="10236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有馬多久充・森田愛子（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2022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音声情報の同時提示が文章読解に与える影響　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zh-CN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日本認知心理学会第</a:t>
            </a:r>
            <a:r>
              <a:rPr lang="en-US" altLang="zh-CN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</a:t>
            </a:r>
            <a:r>
              <a:rPr lang="zh-CN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回大会</a:t>
            </a:r>
            <a:r>
              <a:rPr lang="en-US" altLang="zh-CN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31-31.</a:t>
            </a:r>
            <a:endParaRPr kumimoji="1"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8DFE9C9-5F11-4292-83F9-F8B640D08475}"/>
              </a:ext>
            </a:extLst>
          </p:cNvPr>
          <p:cNvSpPr/>
          <p:nvPr/>
        </p:nvSpPr>
        <p:spPr>
          <a:xfrm>
            <a:off x="1169524" y="2231679"/>
            <a:ext cx="95910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Bednarik, R. and </a:t>
            </a:r>
            <a:r>
              <a:rPr lang="en-US" altLang="ja-JP" sz="20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Tukiainen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M.(2006).  “An eye-tracking meth-</a:t>
            </a:r>
            <a:r>
              <a:rPr lang="en-US" altLang="ja-JP" sz="20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odology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for characterizing 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program comprehension processes, Proc. of the 2006 symposium on Eye tracking 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research &amp; applications”, 125‒132.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335F4D9-F219-4393-A402-2132714415F3}"/>
              </a:ext>
            </a:extLst>
          </p:cNvPr>
          <p:cNvSpPr txBox="1"/>
          <p:nvPr/>
        </p:nvSpPr>
        <p:spPr>
          <a:xfrm>
            <a:off x="1177184" y="4124732"/>
            <a:ext cx="967705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大山牧子・村上正行・田口真奈・松下佳代（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2010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e-Learning 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語学教材を用いた学習行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為の分析－学習スタイルに着目して－　日本教育工学会論文誌，</a:t>
            </a:r>
            <a:r>
              <a:rPr lang="en-US" altLang="ja-JP" sz="2000" i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34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105-114.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6D20CB7-94C9-4388-991B-093228B7132C}"/>
              </a:ext>
            </a:extLst>
          </p:cNvPr>
          <p:cNvSpPr txBox="1"/>
          <p:nvPr/>
        </p:nvSpPr>
        <p:spPr>
          <a:xfrm>
            <a:off x="1169524" y="4917370"/>
            <a:ext cx="945137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田原浩章 ・伊藤崇達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(2021).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学習スタイルによる学習方略の有用性の差異について 　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―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パフォーマンスに至る因果モデルの検証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―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日本パーソナリティ心理学会発表論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文集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</a:t>
            </a:r>
            <a:r>
              <a:rPr lang="en-US" altLang="ja-JP" sz="2000" i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29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10.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3160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9088A9-CE3F-CD63-5517-6D1BB7C09D82}"/>
              </a:ext>
            </a:extLst>
          </p:cNvPr>
          <p:cNvSpPr txBox="1"/>
          <p:nvPr/>
        </p:nvSpPr>
        <p:spPr>
          <a:xfrm>
            <a:off x="976503" y="678895"/>
            <a:ext cx="1328961" cy="4770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500" dirty="0">
                <a:latin typeface="ＭＳ Ｐゴシック"/>
                <a:ea typeface="ＭＳ Ｐゴシック"/>
              </a:rPr>
              <a:t>目的</a:t>
            </a:r>
            <a:endParaRPr lang="ja-JP" altLang="en-US" sz="2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C0631F9-A79D-6B8B-2E90-556D795FA527}"/>
              </a:ext>
            </a:extLst>
          </p:cNvPr>
          <p:cNvSpPr txBox="1"/>
          <p:nvPr/>
        </p:nvSpPr>
        <p:spPr>
          <a:xfrm>
            <a:off x="2028278" y="2418806"/>
            <a:ext cx="20968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音声の有無</a:t>
            </a:r>
            <a:endParaRPr kumimoji="1" lang="en-US" altLang="ja-JP" sz="2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EF60ED8-47AC-43F4-A8CB-900095AF1DFD}"/>
              </a:ext>
            </a:extLst>
          </p:cNvPr>
          <p:cNvSpPr txBox="1"/>
          <p:nvPr/>
        </p:nvSpPr>
        <p:spPr>
          <a:xfrm>
            <a:off x="1397082" y="1500515"/>
            <a:ext cx="9416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効果的</a:t>
            </a:r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な学習方法を模索すべく、、、</a:t>
            </a:r>
            <a:endParaRPr kumimoji="1"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B426E9D-3A33-4FB7-AA57-FC2A327313CE}"/>
              </a:ext>
            </a:extLst>
          </p:cNvPr>
          <p:cNvSpPr txBox="1"/>
          <p:nvPr/>
        </p:nvSpPr>
        <p:spPr>
          <a:xfrm>
            <a:off x="1397082" y="4755423"/>
            <a:ext cx="4360395" cy="461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学習スタイル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Felder,1995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kumimoji="1"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+mj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8A0939C-B7A2-4A39-B653-AE1E5538F1E4}"/>
              </a:ext>
            </a:extLst>
          </p:cNvPr>
          <p:cNvSpPr txBox="1"/>
          <p:nvPr/>
        </p:nvSpPr>
        <p:spPr>
          <a:xfrm>
            <a:off x="1630781" y="5214755"/>
            <a:ext cx="7845717" cy="1054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視覚</a:t>
            </a:r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的学習者：写真・図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表</a:t>
            </a:r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を学習の中で注目</a:t>
            </a:r>
            <a:endParaRPr kumimoji="1"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言語的学習者：文章や説明文など言葉から理解を得る</a:t>
            </a:r>
            <a:endParaRPr kumimoji="1"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+mj-cs"/>
            </a:endParaRP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341019DA-5A9B-ED0A-BD0A-5275207CCA6B}"/>
              </a:ext>
            </a:extLst>
          </p:cNvPr>
          <p:cNvSpPr/>
          <p:nvPr/>
        </p:nvSpPr>
        <p:spPr>
          <a:xfrm>
            <a:off x="4912566" y="2421712"/>
            <a:ext cx="641074" cy="52322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D804315-A169-2055-25D4-C24B24C6D2C9}"/>
              </a:ext>
            </a:extLst>
          </p:cNvPr>
          <p:cNvSpPr txBox="1"/>
          <p:nvPr/>
        </p:nvSpPr>
        <p:spPr>
          <a:xfrm>
            <a:off x="6118513" y="2421712"/>
            <a:ext cx="3786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「課題成績・視線運動」</a:t>
            </a:r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6BB2BD2-9674-CB14-65F4-63E4C56875EC}"/>
              </a:ext>
            </a:extLst>
          </p:cNvPr>
          <p:cNvSpPr txBox="1"/>
          <p:nvPr/>
        </p:nvSpPr>
        <p:spPr>
          <a:xfrm>
            <a:off x="7248261" y="3027462"/>
            <a:ext cx="321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影響はあるのか？</a:t>
            </a:r>
            <a:endParaRPr kumimoji="1"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B6D22F4D-C0D2-4730-95A1-E3ECD72A084E}"/>
              </a:ext>
            </a:extLst>
          </p:cNvPr>
          <p:cNvSpPr/>
          <p:nvPr/>
        </p:nvSpPr>
        <p:spPr>
          <a:xfrm>
            <a:off x="3577279" y="3350639"/>
            <a:ext cx="3424887" cy="859569"/>
          </a:xfrm>
          <a:prstGeom prst="wedgeRoundRectCallout">
            <a:avLst>
              <a:gd name="adj1" fmla="val -4771"/>
              <a:gd name="adj2" fmla="val -94032"/>
              <a:gd name="adj3" fmla="val 16667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学習スタイルの違いも</a:t>
            </a:r>
            <a:br>
              <a:rPr lang="en-US" altLang="ja-JP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影響する？</a:t>
            </a:r>
            <a:endParaRPr kumimoji="1" lang="ja-JP" altLang="en-US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531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9088A9-CE3F-CD63-5517-6D1BB7C09D82}"/>
              </a:ext>
            </a:extLst>
          </p:cNvPr>
          <p:cNvSpPr txBox="1"/>
          <p:nvPr/>
        </p:nvSpPr>
        <p:spPr>
          <a:xfrm>
            <a:off x="796155" y="343502"/>
            <a:ext cx="1507865" cy="4770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500" dirty="0">
                <a:latin typeface="ＭＳ Ｐゴシック"/>
                <a:ea typeface="ＭＳ Ｐゴシック"/>
              </a:rPr>
              <a:t>仮説</a:t>
            </a:r>
            <a:endParaRPr lang="ja-JP" altLang="en-US" sz="2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619FE78-FEF6-4694-A89C-F5016FCE3AF4}"/>
              </a:ext>
            </a:extLst>
          </p:cNvPr>
          <p:cNvSpPr txBox="1"/>
          <p:nvPr/>
        </p:nvSpPr>
        <p:spPr>
          <a:xfrm>
            <a:off x="1246940" y="1009328"/>
            <a:ext cx="2428891" cy="564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1. </a:t>
            </a:r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音声の有無</a:t>
            </a:r>
            <a:endParaRPr kumimoji="1"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+mj-cs"/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3E337807-9548-4051-A3FD-46E1E55DF369}"/>
              </a:ext>
            </a:extLst>
          </p:cNvPr>
          <p:cNvSpPr/>
          <p:nvPr/>
        </p:nvSpPr>
        <p:spPr>
          <a:xfrm>
            <a:off x="1583428" y="1628633"/>
            <a:ext cx="4275323" cy="24098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ja-JP" altLang="en-US" sz="2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音声あり</a:t>
            </a:r>
            <a:endParaRPr lang="en-US" altLang="ja-JP" sz="2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・解説者の説明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誘導がある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→説明手順に沿って視線が動く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→</a:t>
            </a:r>
            <a:r>
              <a:rPr lang="ja-JP" altLang="en-US" sz="2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課題成績アップ</a:t>
            </a:r>
            <a:endParaRPr lang="en-US" altLang="ja-JP" sz="20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endParaRPr kumimoji="1" lang="ja-JP" altLang="en-US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EDF0A130-7925-4867-BBCD-AB6A21812672}"/>
              </a:ext>
            </a:extLst>
          </p:cNvPr>
          <p:cNvSpPr/>
          <p:nvPr/>
        </p:nvSpPr>
        <p:spPr>
          <a:xfrm>
            <a:off x="5979291" y="1628633"/>
            <a:ext cx="4508599" cy="24098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ja-JP" altLang="en-US" sz="2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音声なし</a:t>
            </a:r>
            <a:endParaRPr lang="en-US" altLang="ja-JP" sz="2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・注目ポイントが不明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自身の解釈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→視線がまばらになる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→</a:t>
            </a:r>
            <a:r>
              <a:rPr lang="ja-JP" altLang="en-US" sz="2000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課題成績ダウン</a:t>
            </a:r>
            <a:endParaRPr lang="en-US" altLang="ja-JP" sz="2000" dirty="0">
              <a:solidFill>
                <a:srgbClr val="0070C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kumimoji="1" lang="ja-JP" altLang="en-US" dirty="0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639D326B-8361-4BCB-9A6F-3B557E29EDD8}"/>
              </a:ext>
            </a:extLst>
          </p:cNvPr>
          <p:cNvCxnSpPr>
            <a:cxnSpLocks/>
          </p:cNvCxnSpPr>
          <p:nvPr/>
        </p:nvCxnSpPr>
        <p:spPr>
          <a:xfrm flipV="1">
            <a:off x="3958268" y="3286575"/>
            <a:ext cx="270535" cy="1780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9931AB01-1132-40D2-ACC0-B0517C512774}"/>
              </a:ext>
            </a:extLst>
          </p:cNvPr>
          <p:cNvCxnSpPr>
            <a:cxnSpLocks/>
          </p:cNvCxnSpPr>
          <p:nvPr/>
        </p:nvCxnSpPr>
        <p:spPr>
          <a:xfrm>
            <a:off x="8405396" y="3343340"/>
            <a:ext cx="279574" cy="14385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9A06E68-5386-6923-27A3-F445B27F5B77}"/>
              </a:ext>
            </a:extLst>
          </p:cNvPr>
          <p:cNvSpPr txBox="1"/>
          <p:nvPr/>
        </p:nvSpPr>
        <p:spPr>
          <a:xfrm>
            <a:off x="1246940" y="4375322"/>
            <a:ext cx="2210391" cy="496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2. </a:t>
            </a:r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学習スタイル</a:t>
            </a:r>
            <a:endParaRPr kumimoji="1"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+mj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682BAFB-4871-74B7-7322-BDCC48F72B73}"/>
              </a:ext>
            </a:extLst>
          </p:cNvPr>
          <p:cNvSpPr txBox="1"/>
          <p:nvPr/>
        </p:nvSpPr>
        <p:spPr>
          <a:xfrm>
            <a:off x="1704110" y="4895046"/>
            <a:ext cx="9410916" cy="867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視覚的学習者</a:t>
            </a:r>
            <a:endParaRPr lang="en-US" altLang="ja-JP" sz="22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・作業手順や機材名などの暗記には、画像を通して覚えやすい。</a:t>
            </a:r>
            <a:endParaRPr lang="en-US" altLang="ja-JP" sz="22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+mj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71C0914-4074-9A12-5CE4-28A5D915AA23}"/>
              </a:ext>
            </a:extLst>
          </p:cNvPr>
          <p:cNvSpPr txBox="1"/>
          <p:nvPr/>
        </p:nvSpPr>
        <p:spPr>
          <a:xfrm>
            <a:off x="1704110" y="5785405"/>
            <a:ext cx="8783780" cy="9506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言語的学習者</a:t>
            </a:r>
            <a:endParaRPr lang="en-US" altLang="ja-JP" sz="22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・文字が多いスライド、複雑な単語・綴りなど記憶に残りやすい。</a:t>
            </a:r>
            <a:endParaRPr lang="en-US" altLang="ja-JP" sz="22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+mj-cs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13BC7951-FE95-19A6-4F00-EBD0422CA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610" y="4664188"/>
            <a:ext cx="2210390" cy="219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2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9088A9-CE3F-CD63-5517-6D1BB7C09D82}"/>
              </a:ext>
            </a:extLst>
          </p:cNvPr>
          <p:cNvSpPr txBox="1"/>
          <p:nvPr/>
        </p:nvSpPr>
        <p:spPr>
          <a:xfrm>
            <a:off x="685008" y="307043"/>
            <a:ext cx="1775012" cy="4770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500" dirty="0">
                <a:latin typeface="ＭＳ Ｐゴシック"/>
                <a:ea typeface="ＭＳ Ｐゴシック"/>
              </a:rPr>
              <a:t>方法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F01A7D-0385-A10E-10BD-75ADD59D7C69}"/>
              </a:ext>
            </a:extLst>
          </p:cNvPr>
          <p:cNvSpPr txBox="1"/>
          <p:nvPr/>
        </p:nvSpPr>
        <p:spPr>
          <a:xfrm>
            <a:off x="1351268" y="959003"/>
            <a:ext cx="2134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実験参加者</a:t>
            </a:r>
            <a:endParaRPr kumimoji="1" lang="ja-JP" altLang="en-US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793A131-C18E-FDF9-A475-D8C5B368B50D}"/>
              </a:ext>
            </a:extLst>
          </p:cNvPr>
          <p:cNvSpPr txBox="1"/>
          <p:nvPr/>
        </p:nvSpPr>
        <p:spPr>
          <a:xfrm>
            <a:off x="1572513" y="1489909"/>
            <a:ext cx="594385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2400" u="sng" dirty="0">
                <a:solidFill>
                  <a:srgbClr val="000000"/>
                </a:solidFill>
                <a:latin typeface="ＭＳ Ｐゴシック"/>
                <a:ea typeface="ＭＳ Ｐゴシック"/>
              </a:rPr>
              <a:t>大学生</a:t>
            </a:r>
            <a:r>
              <a:rPr lang="en-US" altLang="ja-JP" sz="2400" u="sng" dirty="0">
                <a:solidFill>
                  <a:srgbClr val="000000"/>
                </a:solidFill>
                <a:latin typeface="ＭＳ Ｐゴシック"/>
                <a:ea typeface="ＭＳ Ｐゴシック"/>
              </a:rPr>
              <a:t>22</a:t>
            </a:r>
            <a:r>
              <a:rPr lang="ja-JP" altLang="en-US" sz="2400" u="sng" dirty="0">
                <a:solidFill>
                  <a:srgbClr val="000000"/>
                </a:solidFill>
                <a:latin typeface="ＭＳ Ｐゴシック"/>
                <a:ea typeface="ＭＳ Ｐゴシック"/>
              </a:rPr>
              <a:t>名</a:t>
            </a:r>
            <a:r>
              <a:rPr lang="ja-JP" altLang="en-US" sz="240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(</a:t>
            </a:r>
            <a:r>
              <a:rPr lang="ja-JP" altLang="en-US" sz="240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男性</a:t>
            </a:r>
            <a:r>
              <a:rPr lang="en-US" altLang="ja-JP" sz="240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9</a:t>
            </a:r>
            <a:r>
              <a:rPr lang="ja-JP" altLang="en-US" sz="240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名</a:t>
            </a:r>
            <a:r>
              <a:rPr lang="en-US" altLang="ja-JP" sz="240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, </a:t>
            </a:r>
            <a:r>
              <a:rPr lang="ja-JP" altLang="en-US" sz="240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女性</a:t>
            </a:r>
            <a:r>
              <a:rPr lang="en-US" altLang="ja-JP" sz="240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13</a:t>
            </a:r>
            <a:r>
              <a:rPr lang="ja-JP" altLang="en-US" sz="240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名</a:t>
            </a:r>
            <a:r>
              <a:rPr lang="en-US" altLang="ja-JP" sz="240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) </a:t>
            </a:r>
            <a:endParaRPr lang="en-US" altLang="ja-JP" sz="2400" dirty="0">
              <a:latin typeface="ＭＳ Ｐゴシック"/>
              <a:ea typeface="ＭＳ Ｐゴシック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B70CD1-3188-37FF-D917-6F8EAE1AF4CE}"/>
              </a:ext>
            </a:extLst>
          </p:cNvPr>
          <p:cNvSpPr txBox="1"/>
          <p:nvPr/>
        </p:nvSpPr>
        <p:spPr>
          <a:xfrm>
            <a:off x="1369840" y="2968952"/>
            <a:ext cx="838533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2400" dirty="0">
                <a:latin typeface="ＭＳ Ｐゴシック"/>
                <a:ea typeface="ＭＳ Ｐゴシック"/>
              </a:rPr>
              <a:t>＊データに不備があり、音声あり群の視覚的学習者</a:t>
            </a:r>
            <a:r>
              <a:rPr lang="en-US" altLang="ja-JP" sz="2400" dirty="0">
                <a:solidFill>
                  <a:srgbClr val="0070C0"/>
                </a:solidFill>
                <a:latin typeface="ＭＳ Ｐゴシック"/>
                <a:ea typeface="ＭＳ Ｐゴシック"/>
              </a:rPr>
              <a:t>2</a:t>
            </a:r>
            <a:r>
              <a:rPr lang="ja-JP" altLang="en-US" sz="2400" dirty="0">
                <a:solidFill>
                  <a:srgbClr val="0070C0"/>
                </a:solidFill>
                <a:latin typeface="ＭＳ Ｐゴシック"/>
                <a:ea typeface="ＭＳ Ｐゴシック"/>
              </a:rPr>
              <a:t>名除外</a:t>
            </a:r>
            <a:endParaRPr lang="en-US" altLang="ja-JP" sz="2400" dirty="0">
              <a:solidFill>
                <a:srgbClr val="0070C0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6BB46F3-0F5E-12BC-EA20-2FC05ADE2D96}"/>
              </a:ext>
            </a:extLst>
          </p:cNvPr>
          <p:cNvSpPr txBox="1"/>
          <p:nvPr/>
        </p:nvSpPr>
        <p:spPr>
          <a:xfrm>
            <a:off x="1692262" y="2037672"/>
            <a:ext cx="790893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2400" dirty="0">
                <a:latin typeface="ＭＳ Ｐゴシック"/>
                <a:ea typeface="ＭＳ Ｐゴシック"/>
              </a:rPr>
              <a:t>音声あり群</a:t>
            </a:r>
            <a:r>
              <a:rPr lang="en-US" altLang="ja-JP" sz="2400" dirty="0">
                <a:latin typeface="ＭＳ Ｐゴシック"/>
                <a:ea typeface="ＭＳ Ｐゴシック"/>
              </a:rPr>
              <a:t>9</a:t>
            </a:r>
            <a:r>
              <a:rPr lang="ja-JP" altLang="en-US" sz="2400" dirty="0">
                <a:latin typeface="ＭＳ Ｐゴシック"/>
                <a:ea typeface="ＭＳ Ｐゴシック"/>
              </a:rPr>
              <a:t>名：視覚的学習者</a:t>
            </a:r>
            <a:r>
              <a:rPr lang="en-US" altLang="ja-JP" sz="2400" dirty="0">
                <a:latin typeface="ＭＳ Ｐゴシック"/>
                <a:ea typeface="ＭＳ Ｐゴシック"/>
              </a:rPr>
              <a:t>7</a:t>
            </a:r>
            <a:r>
              <a:rPr lang="ja-JP" altLang="en-US" sz="2400" dirty="0">
                <a:latin typeface="ＭＳ Ｐゴシック"/>
                <a:ea typeface="ＭＳ Ｐゴシック"/>
              </a:rPr>
              <a:t>名, 言語的学習者</a:t>
            </a:r>
            <a:r>
              <a:rPr lang="en-US" altLang="ja-JP" sz="2400" dirty="0">
                <a:latin typeface="ＭＳ Ｐゴシック"/>
                <a:ea typeface="ＭＳ Ｐゴシック"/>
              </a:rPr>
              <a:t>2</a:t>
            </a:r>
            <a:r>
              <a:rPr lang="ja-JP" altLang="en-US" sz="2400" dirty="0">
                <a:latin typeface="ＭＳ Ｐゴシック"/>
                <a:ea typeface="ＭＳ Ｐゴシック"/>
              </a:rPr>
              <a:t>名</a:t>
            </a:r>
            <a:endParaRPr lang="en-US" altLang="ja-JP" sz="2400" dirty="0">
              <a:latin typeface="ＭＳ Ｐゴシック"/>
              <a:ea typeface="ＭＳ Ｐゴシック"/>
            </a:endParaRPr>
          </a:p>
          <a:p>
            <a:r>
              <a:rPr kumimoji="1" lang="ja-JP" altLang="en-US" sz="2400" dirty="0">
                <a:latin typeface="ＭＳ Ｐゴシック"/>
                <a:ea typeface="ＭＳ Ｐゴシック"/>
              </a:rPr>
              <a:t>音声なし群11名：</a:t>
            </a:r>
            <a:r>
              <a:rPr lang="ja-JP" altLang="en-US" sz="2400" dirty="0">
                <a:latin typeface="ＭＳ Ｐゴシック"/>
                <a:ea typeface="ＭＳ Ｐゴシック"/>
              </a:rPr>
              <a:t>視覚的学習者</a:t>
            </a:r>
            <a:r>
              <a:rPr kumimoji="1" lang="en-US" altLang="ja-JP" sz="2400" dirty="0">
                <a:latin typeface="ＭＳ Ｐゴシック"/>
                <a:ea typeface="ＭＳ Ｐゴシック"/>
              </a:rPr>
              <a:t>10</a:t>
            </a:r>
            <a:r>
              <a:rPr kumimoji="1" lang="ja-JP" altLang="en-US" sz="2400" dirty="0">
                <a:latin typeface="ＭＳ Ｐゴシック"/>
                <a:ea typeface="ＭＳ Ｐゴシック"/>
              </a:rPr>
              <a:t>名,</a:t>
            </a:r>
            <a:r>
              <a:rPr lang="ja-JP" altLang="en-US" sz="2400" dirty="0">
                <a:latin typeface="ＭＳ Ｐゴシック"/>
                <a:ea typeface="ＭＳ Ｐゴシック"/>
              </a:rPr>
              <a:t> 言語的学習者</a:t>
            </a:r>
            <a:r>
              <a:rPr lang="en-US" altLang="ja-JP" sz="2400" dirty="0">
                <a:latin typeface="ＭＳ Ｐゴシック"/>
                <a:ea typeface="ＭＳ Ｐゴシック"/>
              </a:rPr>
              <a:t>1</a:t>
            </a:r>
            <a:r>
              <a:rPr lang="ja-JP" altLang="en-US" sz="2400" dirty="0">
                <a:latin typeface="ＭＳ Ｐゴシック"/>
                <a:ea typeface="ＭＳ Ｐゴシック"/>
              </a:rPr>
              <a:t>名</a:t>
            </a:r>
            <a:endParaRPr lang="en-US" altLang="ja-JP" sz="2400" dirty="0">
              <a:latin typeface="ＭＳ Ｐゴシック"/>
              <a:ea typeface="ＭＳ Ｐゴシック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A7D1C92-63BA-4EF2-ABCD-446C194F2788}"/>
              </a:ext>
            </a:extLst>
          </p:cNvPr>
          <p:cNvSpPr txBox="1"/>
          <p:nvPr/>
        </p:nvSpPr>
        <p:spPr>
          <a:xfrm>
            <a:off x="1351268" y="3740440"/>
            <a:ext cx="2134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授業動画</a:t>
            </a:r>
            <a:endParaRPr kumimoji="1" lang="ja-JP" altLang="en-US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569D76E-A676-43EC-AEAD-06C771C379CC}"/>
              </a:ext>
            </a:extLst>
          </p:cNvPr>
          <p:cNvSpPr txBox="1"/>
          <p:nvPr/>
        </p:nvSpPr>
        <p:spPr>
          <a:xfrm>
            <a:off x="1692262" y="4220580"/>
            <a:ext cx="637870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>
                <a:latin typeface="MS PGothic"/>
                <a:ea typeface="MS PGothic"/>
              </a:rPr>
              <a:t>・独自で作成したオンデマンド用</a:t>
            </a:r>
            <a:r>
              <a:rPr kumimoji="1" lang="ja-JP" altLang="en-US" sz="2400" dirty="0">
                <a:latin typeface="MS PGothic"/>
                <a:ea typeface="MS PGothic"/>
              </a:rPr>
              <a:t>授業動画</a:t>
            </a:r>
            <a:endParaRPr kumimoji="1" lang="en-US" altLang="ja-JP" sz="2400" dirty="0">
              <a:latin typeface="MS PGothic"/>
              <a:ea typeface="MS PGothic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F77AD44-C057-4C68-B338-9B8EA083F9E7}"/>
              </a:ext>
            </a:extLst>
          </p:cNvPr>
          <p:cNvSpPr txBox="1"/>
          <p:nvPr/>
        </p:nvSpPr>
        <p:spPr>
          <a:xfrm>
            <a:off x="1692262" y="5183842"/>
            <a:ext cx="658932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>
                <a:latin typeface="MS PGothic"/>
                <a:ea typeface="MS PGothic"/>
              </a:rPr>
              <a:t>・</a:t>
            </a:r>
            <a:r>
              <a:rPr kumimoji="1" lang="ja-JP" altLang="en-US" sz="2400" dirty="0">
                <a:latin typeface="MS PGothic"/>
                <a:ea typeface="MS PGothic"/>
              </a:rPr>
              <a:t>内容は、</a:t>
            </a:r>
            <a:r>
              <a:rPr kumimoji="1" lang="en-US" altLang="ja-JP" sz="2400" dirty="0">
                <a:solidFill>
                  <a:srgbClr val="FF0000"/>
                </a:solidFill>
                <a:latin typeface="MS PGothic"/>
                <a:ea typeface="メイリオ"/>
              </a:rPr>
              <a:t>3D</a:t>
            </a:r>
            <a:r>
              <a:rPr kumimoji="1" lang="ja-JP" altLang="en-US" sz="2400" dirty="0">
                <a:solidFill>
                  <a:srgbClr val="FF0000"/>
                </a:solidFill>
                <a:latin typeface="MS PGothic"/>
                <a:ea typeface="MS PGothic"/>
              </a:rPr>
              <a:t>プリンタの扱い方</a:t>
            </a:r>
            <a:r>
              <a:rPr kumimoji="1" lang="ja-JP" altLang="en-US" sz="2400" dirty="0">
                <a:latin typeface="MS PGothic"/>
                <a:ea typeface="MS PGothic"/>
              </a:rPr>
              <a:t>について</a:t>
            </a:r>
            <a:endParaRPr kumimoji="1" lang="en-US" altLang="ja-JP" sz="2400" dirty="0">
              <a:latin typeface="MS PGothic"/>
              <a:ea typeface="MS PGothic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7CE6FCF-8199-4360-AE4E-070BFB95E4E0}"/>
              </a:ext>
            </a:extLst>
          </p:cNvPr>
          <p:cNvSpPr txBox="1"/>
          <p:nvPr/>
        </p:nvSpPr>
        <p:spPr>
          <a:xfrm>
            <a:off x="2060987" y="6102289"/>
            <a:ext cx="600997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400" dirty="0">
                <a:latin typeface="MS PGothic"/>
                <a:ea typeface="MS PGothic"/>
              </a:rPr>
              <a:t>→公平性を保つため、知らない内容を扱う</a:t>
            </a:r>
            <a:endParaRPr kumimoji="1" lang="en-US" altLang="ja-JP" sz="2400" dirty="0">
              <a:latin typeface="MS PGothic"/>
              <a:ea typeface="MS PGothic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2CC500-4231-4401-A0F6-91EC7250D97D}"/>
              </a:ext>
            </a:extLst>
          </p:cNvPr>
          <p:cNvSpPr txBox="1"/>
          <p:nvPr/>
        </p:nvSpPr>
        <p:spPr>
          <a:xfrm>
            <a:off x="2060987" y="5640624"/>
            <a:ext cx="600997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>
                <a:latin typeface="MS PGothic"/>
                <a:ea typeface="MS PGothic"/>
              </a:rPr>
              <a:t>→授業内容に興味を持ってもらう</a:t>
            </a:r>
            <a:endParaRPr lang="en-US" altLang="ja-JP" sz="2400" dirty="0">
              <a:latin typeface="MS PGothic"/>
              <a:ea typeface="MS PGothic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019FC24-1A7D-43DB-B590-97644762DD3A}"/>
              </a:ext>
            </a:extLst>
          </p:cNvPr>
          <p:cNvSpPr txBox="1"/>
          <p:nvPr/>
        </p:nvSpPr>
        <p:spPr>
          <a:xfrm>
            <a:off x="1902883" y="4642080"/>
            <a:ext cx="637870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>
                <a:latin typeface="MS PGothic"/>
                <a:ea typeface="MS PGothic"/>
              </a:rPr>
              <a:t>　→</a:t>
            </a:r>
            <a:r>
              <a:rPr lang="en-US" altLang="ja-JP" sz="2400" dirty="0">
                <a:latin typeface="MS PGothic"/>
                <a:ea typeface="MS PGothic"/>
              </a:rPr>
              <a:t> 3</a:t>
            </a:r>
            <a:r>
              <a:rPr lang="ja-JP" altLang="en-US" sz="2400" dirty="0">
                <a:latin typeface="MS PGothic"/>
                <a:ea typeface="MS PGothic"/>
              </a:rPr>
              <a:t>分程度</a:t>
            </a:r>
            <a:r>
              <a:rPr lang="en-US" altLang="ja-JP" sz="2400" dirty="0">
                <a:latin typeface="MS PGothic"/>
                <a:ea typeface="MS PGothic"/>
              </a:rPr>
              <a:t>, 5</a:t>
            </a:r>
            <a:r>
              <a:rPr lang="ja-JP" altLang="en-US" sz="2400" dirty="0">
                <a:latin typeface="MS PGothic"/>
                <a:ea typeface="MS PGothic"/>
              </a:rPr>
              <a:t>スライド（</a:t>
            </a:r>
            <a:r>
              <a:rPr lang="en-US" altLang="ja-JP" sz="2400" dirty="0">
                <a:latin typeface="MS PGothic"/>
                <a:ea typeface="MS PGothic"/>
              </a:rPr>
              <a:t>1</a:t>
            </a:r>
            <a:r>
              <a:rPr lang="ja-JP" altLang="en-US" sz="2400" dirty="0">
                <a:latin typeface="MS PGothic"/>
                <a:ea typeface="MS PGothic"/>
              </a:rPr>
              <a:t>枚：タイトル）</a:t>
            </a:r>
            <a:endParaRPr lang="en-US" altLang="ja-JP" sz="2400" dirty="0">
              <a:latin typeface="MS PGothic"/>
              <a:ea typeface="MS PGothic"/>
            </a:endParaRPr>
          </a:p>
        </p:txBody>
      </p:sp>
      <p:pic>
        <p:nvPicPr>
          <p:cNvPr id="17" name="Picture 2" descr="オンライン授業を受ける学生のイラスト（女性） | かわいいフリー素材集 いらすとや">
            <a:extLst>
              <a:ext uri="{FF2B5EF4-FFF2-40B4-BE49-F238E27FC236}">
                <a16:creationId xmlns:a16="http://schemas.microsoft.com/office/drawing/2014/main" id="{02E03BDD-0DFE-468D-AAC3-58AC610E4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160" y="4496625"/>
            <a:ext cx="2733010" cy="238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90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7E8A379-26C0-6729-49BE-1D44A265B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26" y="437322"/>
            <a:ext cx="11370365" cy="604299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8342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9088A9-CE3F-CD63-5517-6D1BB7C09D82}"/>
              </a:ext>
            </a:extLst>
          </p:cNvPr>
          <p:cNvSpPr txBox="1"/>
          <p:nvPr/>
        </p:nvSpPr>
        <p:spPr>
          <a:xfrm>
            <a:off x="624078" y="464408"/>
            <a:ext cx="355422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800" dirty="0">
                <a:latin typeface="ＭＳ Ｐゴシック"/>
                <a:ea typeface="ＭＳ Ｐゴシック"/>
              </a:rPr>
              <a:t>方法　</a:t>
            </a:r>
            <a:r>
              <a:rPr kumimoji="1" lang="en-US" altLang="ja-JP" sz="2800" dirty="0">
                <a:latin typeface="ＭＳ Ｐゴシック"/>
                <a:ea typeface="ＭＳ Ｐゴシック"/>
              </a:rPr>
              <a:t>〈</a:t>
            </a:r>
            <a:r>
              <a:rPr kumimoji="1" lang="ja-JP" altLang="en-US" sz="2800" dirty="0">
                <a:latin typeface="ＭＳ Ｐゴシック"/>
                <a:ea typeface="ＭＳ Ｐゴシック"/>
              </a:rPr>
              <a:t>生理指標</a:t>
            </a:r>
            <a:r>
              <a:rPr kumimoji="1" lang="en-US" altLang="ja-JP" sz="2800" dirty="0">
                <a:latin typeface="ＭＳ Ｐゴシック"/>
                <a:ea typeface="ＭＳ Ｐゴシック"/>
              </a:rPr>
              <a:t>〉</a:t>
            </a:r>
            <a:endParaRPr kumimoji="1" lang="ja-JP" altLang="en-US" sz="2800" dirty="0">
              <a:latin typeface="ＭＳ Ｐゴシック"/>
              <a:ea typeface="ＭＳ Ｐゴシック"/>
            </a:endParaRPr>
          </a:p>
        </p:txBody>
      </p:sp>
      <p:pic>
        <p:nvPicPr>
          <p:cNvPr id="8" name="図 8" descr="屋内, 座る, 部屋, テーブル が含まれている画像&#10;&#10;説明は自動で生成されたものです">
            <a:extLst>
              <a:ext uri="{FF2B5EF4-FFF2-40B4-BE49-F238E27FC236}">
                <a16:creationId xmlns:a16="http://schemas.microsoft.com/office/drawing/2014/main" id="{453271E5-88C5-627C-C8E2-F7FCC43CD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11" y="1498729"/>
            <a:ext cx="3714156" cy="2052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矢印: 右 1">
            <a:extLst>
              <a:ext uri="{FF2B5EF4-FFF2-40B4-BE49-F238E27FC236}">
                <a16:creationId xmlns:a16="http://schemas.microsoft.com/office/drawing/2014/main" id="{344055F2-F167-4CE4-9786-3C5BC5E5248D}"/>
              </a:ext>
            </a:extLst>
          </p:cNvPr>
          <p:cNvSpPr/>
          <p:nvPr/>
        </p:nvSpPr>
        <p:spPr>
          <a:xfrm rot="5400000">
            <a:off x="2203654" y="3624567"/>
            <a:ext cx="549860" cy="97417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CACDDAB7-1655-41C7-A374-7EBAA0C55C56}"/>
              </a:ext>
            </a:extLst>
          </p:cNvPr>
          <p:cNvGrpSpPr/>
          <p:nvPr/>
        </p:nvGrpSpPr>
        <p:grpSpPr>
          <a:xfrm>
            <a:off x="544111" y="4545253"/>
            <a:ext cx="3904064" cy="2052978"/>
            <a:chOff x="246711" y="3820904"/>
            <a:chExt cx="4775037" cy="2921964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22CC8DC5-31E4-40CB-9B44-83F297D39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11" y="3820904"/>
              <a:ext cx="4775037" cy="29219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0ECA9958-E6D2-4553-A3BB-90C8DB231D5B}"/>
                </a:ext>
              </a:extLst>
            </p:cNvPr>
            <p:cNvSpPr/>
            <p:nvPr/>
          </p:nvSpPr>
          <p:spPr>
            <a:xfrm rot="20720939">
              <a:off x="1147907" y="4480669"/>
              <a:ext cx="1919219" cy="960623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715EA290-0C5F-467D-B51B-E8091DF5E866}"/>
                </a:ext>
              </a:extLst>
            </p:cNvPr>
            <p:cNvSpPr/>
            <p:nvPr/>
          </p:nvSpPr>
          <p:spPr>
            <a:xfrm rot="20720939">
              <a:off x="3525268" y="6030541"/>
              <a:ext cx="1230224" cy="643545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BE21B506-7B67-489A-8F4D-4FF4338323D7}"/>
              </a:ext>
            </a:extLst>
          </p:cNvPr>
          <p:cNvGrpSpPr/>
          <p:nvPr/>
        </p:nvGrpSpPr>
        <p:grpSpPr>
          <a:xfrm>
            <a:off x="8629650" y="3190874"/>
            <a:ext cx="3562350" cy="3667125"/>
            <a:chOff x="7218902" y="10"/>
            <a:chExt cx="4973099" cy="6857990"/>
          </a:xfrm>
        </p:grpSpPr>
        <p:pic>
          <p:nvPicPr>
            <p:cNvPr id="13" name="図 2" descr="ノートパソコンで作業をしている人&#10;&#10;説明は自動で生成されたものです">
              <a:extLst>
                <a:ext uri="{FF2B5EF4-FFF2-40B4-BE49-F238E27FC236}">
                  <a16:creationId xmlns:a16="http://schemas.microsoft.com/office/drawing/2014/main" id="{E847A2CD-0A3A-4833-B6B7-524C6E4415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9960" r="2" b="8302"/>
            <a:stretch/>
          </p:blipFill>
          <p:spPr>
            <a:xfrm>
              <a:off x="7220078" y="10"/>
              <a:ext cx="4971922" cy="2285990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4B8C1AC3-7E35-4A09-AD91-F4A50068D5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82" r="2" b="4900"/>
            <a:stretch/>
          </p:blipFill>
          <p:spPr>
            <a:xfrm>
              <a:off x="7218902" y="4572000"/>
              <a:ext cx="4973099" cy="2286000"/>
            </a:xfrm>
            <a:prstGeom prst="rect">
              <a:avLst/>
            </a:prstGeom>
          </p:spPr>
        </p:pic>
        <p:pic>
          <p:nvPicPr>
            <p:cNvPr id="15" name="図 4" descr="ノートパソコンを使っている子供&#10;&#10;説明は自動で生成されたものです">
              <a:extLst>
                <a:ext uri="{FF2B5EF4-FFF2-40B4-BE49-F238E27FC236}">
                  <a16:creationId xmlns:a16="http://schemas.microsoft.com/office/drawing/2014/main" id="{B8690A3F-1C5D-49C5-BDFC-266E048073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1825" r="-2" b="2704"/>
            <a:stretch/>
          </p:blipFill>
          <p:spPr>
            <a:xfrm>
              <a:off x="7218902" y="2286000"/>
              <a:ext cx="4973098" cy="2286000"/>
            </a:xfrm>
            <a:prstGeom prst="rect">
              <a:avLst/>
            </a:prstGeom>
          </p:spPr>
        </p:pic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EF6E242-8436-4240-BEA0-299A4A0D632D}"/>
              </a:ext>
            </a:extLst>
          </p:cNvPr>
          <p:cNvSpPr txBox="1"/>
          <p:nvPr/>
        </p:nvSpPr>
        <p:spPr>
          <a:xfrm>
            <a:off x="5524905" y="505707"/>
            <a:ext cx="4977593" cy="5306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25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キャリブレーション（計測精度）</a:t>
            </a:r>
            <a:endParaRPr lang="ja-JP" altLang="en-US" sz="25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+mj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99804AB-77D7-619F-49FD-B7E8595E5FA1}"/>
              </a:ext>
            </a:extLst>
          </p:cNvPr>
          <p:cNvGrpSpPr/>
          <p:nvPr/>
        </p:nvGrpSpPr>
        <p:grpSpPr>
          <a:xfrm>
            <a:off x="5184664" y="1235631"/>
            <a:ext cx="4488492" cy="2193369"/>
            <a:chOff x="4777561" y="987628"/>
            <a:chExt cx="4488492" cy="2193369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48602DD0-49CA-48DD-8A3A-6C254414070F}"/>
                </a:ext>
              </a:extLst>
            </p:cNvPr>
            <p:cNvSpPr txBox="1"/>
            <p:nvPr/>
          </p:nvSpPr>
          <p:spPr>
            <a:xfrm>
              <a:off x="4777561" y="987628"/>
              <a:ext cx="2482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手順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46B002DE-C8E3-4C50-91A4-773045FCC9DE}"/>
                </a:ext>
              </a:extLst>
            </p:cNvPr>
            <p:cNvSpPr txBox="1"/>
            <p:nvPr/>
          </p:nvSpPr>
          <p:spPr>
            <a:xfrm>
              <a:off x="4886666" y="1510848"/>
              <a:ext cx="4040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1.</a:t>
              </a:r>
              <a:r>
                <a:rPr lang="ja-JP" alt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アイカメラに目が映る位置に調節</a:t>
              </a:r>
              <a:endPara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01696D6C-2AF6-4225-9DCA-1E40B4B80D11}"/>
                </a:ext>
              </a:extLst>
            </p:cNvPr>
            <p:cNvSpPr txBox="1"/>
            <p:nvPr/>
          </p:nvSpPr>
          <p:spPr>
            <a:xfrm>
              <a:off x="4886666" y="1961351"/>
              <a:ext cx="3777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2. </a:t>
              </a:r>
              <a:r>
                <a:rPr kumimoji="1" lang="ja-JP" alt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画面に表示される点を目で追う</a:t>
              </a:r>
              <a:endPara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6DBC7471-1E98-4F97-B691-118B1E9D8266}"/>
                </a:ext>
              </a:extLst>
            </p:cNvPr>
            <p:cNvSpPr txBox="1"/>
            <p:nvPr/>
          </p:nvSpPr>
          <p:spPr>
            <a:xfrm>
              <a:off x="4905854" y="2357597"/>
              <a:ext cx="4360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3. </a:t>
              </a:r>
              <a:r>
                <a:rPr lang="ja-JP" alt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計測精度が☆</a:t>
              </a:r>
              <a:r>
                <a:rPr lang="en-US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3/5</a:t>
              </a:r>
              <a:r>
                <a:rPr lang="ja-JP" alt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以上になれば終了</a:t>
              </a:r>
              <a:endPara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05393878-2E0E-45CC-9DE5-3D0BE24B78D7}"/>
                </a:ext>
              </a:extLst>
            </p:cNvPr>
            <p:cNvSpPr txBox="1"/>
            <p:nvPr/>
          </p:nvSpPr>
          <p:spPr>
            <a:xfrm>
              <a:off x="5243575" y="2811665"/>
              <a:ext cx="26901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＊</a:t>
              </a:r>
              <a:r>
                <a:rPr lang="en-US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</a:t>
              </a:r>
              <a:r>
                <a:rPr lang="ja-JP" alt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未満であればやり直し</a:t>
              </a:r>
              <a:endPara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518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9088A9-CE3F-CD63-5517-6D1BB7C09D82}"/>
              </a:ext>
            </a:extLst>
          </p:cNvPr>
          <p:cNvSpPr txBox="1"/>
          <p:nvPr/>
        </p:nvSpPr>
        <p:spPr>
          <a:xfrm>
            <a:off x="486174" y="433933"/>
            <a:ext cx="40396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方法　</a:t>
            </a:r>
            <a:r>
              <a:rPr kumimoji="1" lang="en-US" altLang="ja-JP" sz="2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〈</a:t>
            </a:r>
            <a:r>
              <a:rPr kumimoji="1" lang="ja-JP" altLang="en-US" sz="2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心理指標</a:t>
            </a:r>
            <a:r>
              <a:rPr lang="ja-JP" altLang="en-US" sz="2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r>
              <a:rPr kumimoji="1" lang="ja-JP" altLang="en-US" sz="2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実験前</a:t>
            </a:r>
            <a:r>
              <a:rPr kumimoji="1" lang="en-US" altLang="ja-JP" sz="2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〉</a:t>
            </a:r>
            <a:endParaRPr kumimoji="1" lang="ja-JP" altLang="en-US" sz="2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9404265-A42A-5624-CC0E-4CF533AAB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42" y="1958998"/>
            <a:ext cx="10987694" cy="2806454"/>
          </a:xfrm>
          <a:prstGeom prst="rect">
            <a:avLst/>
          </a:prstGeom>
        </p:spPr>
      </p:pic>
      <p:sp>
        <p:nvSpPr>
          <p:cNvPr id="2" name="左大かっこ 1">
            <a:extLst>
              <a:ext uri="{FF2B5EF4-FFF2-40B4-BE49-F238E27FC236}">
                <a16:creationId xmlns:a16="http://schemas.microsoft.com/office/drawing/2014/main" id="{DD45B68D-6C21-4775-BF25-C5DF518C2482}"/>
              </a:ext>
            </a:extLst>
          </p:cNvPr>
          <p:cNvSpPr/>
          <p:nvPr/>
        </p:nvSpPr>
        <p:spPr>
          <a:xfrm rot="16200000">
            <a:off x="7142271" y="3861711"/>
            <a:ext cx="182036" cy="2171703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左大かっこ 5">
            <a:extLst>
              <a:ext uri="{FF2B5EF4-FFF2-40B4-BE49-F238E27FC236}">
                <a16:creationId xmlns:a16="http://schemas.microsoft.com/office/drawing/2014/main" id="{31918BA7-59DE-4993-B5C4-7204EEA6068D}"/>
              </a:ext>
            </a:extLst>
          </p:cNvPr>
          <p:cNvSpPr/>
          <p:nvPr/>
        </p:nvSpPr>
        <p:spPr>
          <a:xfrm rot="16200000">
            <a:off x="10387122" y="3877261"/>
            <a:ext cx="182036" cy="2171703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882EFBA-B76D-4D64-8169-2E128E343C39}"/>
              </a:ext>
            </a:extLst>
          </p:cNvPr>
          <p:cNvSpPr txBox="1"/>
          <p:nvPr/>
        </p:nvSpPr>
        <p:spPr>
          <a:xfrm>
            <a:off x="6433189" y="5117075"/>
            <a:ext cx="16002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視覚的学習者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1C9B981-6C7F-4674-A1FF-90C472933718}"/>
              </a:ext>
            </a:extLst>
          </p:cNvPr>
          <p:cNvSpPr txBox="1"/>
          <p:nvPr/>
        </p:nvSpPr>
        <p:spPr>
          <a:xfrm>
            <a:off x="9678040" y="5123044"/>
            <a:ext cx="16002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言語的学習者</a:t>
            </a: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2BF0BA68-48CF-4F49-BBB5-23A5DA433813}"/>
              </a:ext>
            </a:extLst>
          </p:cNvPr>
          <p:cNvSpPr/>
          <p:nvPr/>
        </p:nvSpPr>
        <p:spPr>
          <a:xfrm>
            <a:off x="6034981" y="1862246"/>
            <a:ext cx="2597426" cy="28617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0FA62088-48D1-4DDC-9724-082B313C79D2}"/>
              </a:ext>
            </a:extLst>
          </p:cNvPr>
          <p:cNvSpPr/>
          <p:nvPr/>
        </p:nvSpPr>
        <p:spPr>
          <a:xfrm>
            <a:off x="9053565" y="1862246"/>
            <a:ext cx="2510427" cy="286173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FBDF187-B50C-4CBD-8B49-5B99C0058A7F}"/>
              </a:ext>
            </a:extLst>
          </p:cNvPr>
          <p:cNvSpPr txBox="1"/>
          <p:nvPr/>
        </p:nvSpPr>
        <p:spPr>
          <a:xfrm>
            <a:off x="913760" y="5800166"/>
            <a:ext cx="696470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2400" dirty="0">
                <a:latin typeface="ＭＳ Ｐゴシック"/>
                <a:ea typeface="ＭＳ Ｐゴシック"/>
              </a:rPr>
              <a:t>・「</a:t>
            </a:r>
            <a:r>
              <a:rPr lang="ja-JP" altLang="en-US" sz="2400" u="sng" dirty="0">
                <a:latin typeface="ＭＳ Ｐゴシック"/>
                <a:ea typeface="ＭＳ Ｐゴシック"/>
              </a:rPr>
              <a:t>言語的学習者</a:t>
            </a:r>
            <a:r>
              <a:rPr lang="ja-JP" altLang="en-US" sz="2400" dirty="0">
                <a:latin typeface="ＭＳ Ｐゴシック"/>
                <a:ea typeface="ＭＳ Ｐゴシック"/>
              </a:rPr>
              <a:t>/</a:t>
            </a:r>
            <a:r>
              <a:rPr lang="ja-JP" altLang="en-US" sz="2400" u="sng" dirty="0">
                <a:latin typeface="ＭＳ Ｐゴシック"/>
                <a:ea typeface="ＭＳ Ｐゴシック"/>
              </a:rPr>
              <a:t>視覚的学習者</a:t>
            </a:r>
            <a:r>
              <a:rPr lang="ja-JP" altLang="en-US" sz="2400" dirty="0">
                <a:latin typeface="ＭＳ Ｐゴシック"/>
                <a:ea typeface="ＭＳ Ｐゴシック"/>
              </a:rPr>
              <a:t>」 合計得点で分類</a:t>
            </a:r>
            <a:endParaRPr lang="en-US" altLang="ja-JP" sz="2400" dirty="0">
              <a:latin typeface="ＭＳ Ｐゴシック"/>
              <a:ea typeface="ＭＳ Ｐゴシック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4A421F-0589-CF89-581D-5DCED648277D}"/>
              </a:ext>
            </a:extLst>
          </p:cNvPr>
          <p:cNvSpPr txBox="1"/>
          <p:nvPr/>
        </p:nvSpPr>
        <p:spPr>
          <a:xfrm>
            <a:off x="662060" y="1227896"/>
            <a:ext cx="827514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altLang="ja-JP" sz="2400" dirty="0">
                <a:latin typeface="ＭＳ Ｐゴシック"/>
                <a:ea typeface="ＭＳ Ｐゴシック"/>
              </a:rPr>
              <a:t>1. </a:t>
            </a:r>
            <a:r>
              <a:rPr lang="ja-JP" altLang="en-US" sz="2400" dirty="0">
                <a:latin typeface="ＭＳ Ｐゴシック"/>
                <a:ea typeface="ＭＳ Ｐゴシック"/>
              </a:rPr>
              <a:t>学習スタイル </a:t>
            </a:r>
            <a:r>
              <a:rPr lang="ja-JP" altLang="en-US" sz="2400" dirty="0">
                <a:latin typeface="Century" panose="02040604050505020304" pitchFamily="18" charset="0"/>
                <a:ea typeface="ＭＳ Ｐゴシック"/>
              </a:rPr>
              <a:t>(</a:t>
            </a:r>
            <a:r>
              <a:rPr lang="en-US" altLang="ja-JP" sz="2400" dirty="0">
                <a:latin typeface="Century" panose="02040604050505020304" pitchFamily="18" charset="0"/>
                <a:ea typeface="+mn-lt"/>
                <a:cs typeface="+mn-lt"/>
              </a:rPr>
              <a:t>INDEX OF</a:t>
            </a:r>
            <a:r>
              <a:rPr lang="ja-JP" altLang="en-US" sz="2400" dirty="0">
                <a:latin typeface="Century" panose="02040604050505020304" pitchFamily="18" charset="0"/>
                <a:ea typeface="+mn-lt"/>
                <a:cs typeface="+mn-lt"/>
              </a:rPr>
              <a:t> </a:t>
            </a:r>
            <a:r>
              <a:rPr lang="en-US" altLang="ja-JP" sz="2400" dirty="0">
                <a:latin typeface="Century" panose="02040604050505020304" pitchFamily="18" charset="0"/>
                <a:ea typeface="+mn-lt"/>
                <a:cs typeface="+mn-lt"/>
              </a:rPr>
              <a:t>LEARNING STYLES: ILS</a:t>
            </a:r>
            <a:r>
              <a:rPr lang="ja-JP" altLang="en-US" sz="2400" dirty="0">
                <a:latin typeface="Century" panose="02040604050505020304" pitchFamily="18" charset="0"/>
                <a:ea typeface="ＭＳ Ｐゴシック"/>
              </a:rPr>
              <a:t>)</a:t>
            </a:r>
            <a:endParaRPr lang="en-US" altLang="ja-JP" sz="2400" dirty="0">
              <a:latin typeface="Century" panose="02040604050505020304" pitchFamily="18" charset="0"/>
              <a:ea typeface="ＭＳ Ｐゴシック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A9A7E86-9D3C-AB5D-F16F-AD83E5DE6108}"/>
              </a:ext>
            </a:extLst>
          </p:cNvPr>
          <p:cNvSpPr txBox="1"/>
          <p:nvPr/>
        </p:nvSpPr>
        <p:spPr>
          <a:xfrm>
            <a:off x="1850594" y="6231610"/>
            <a:ext cx="118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1~5</a:t>
            </a:r>
            <a:r>
              <a:rPr kumimoji="1" lang="ja-JP" altLang="en-US" sz="2000" dirty="0">
                <a:latin typeface="Tahoma" panose="020B0604030504040204" pitchFamily="34" charset="0"/>
                <a:ea typeface="ＭＳ ゴシック" panose="020B0609070205080204" pitchFamily="49" charset="-128"/>
                <a:cs typeface="Tahoma" panose="020B0604030504040204" pitchFamily="34" charset="0"/>
              </a:rPr>
              <a:t>点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9DBC788-EDB8-7361-5B7E-41E38A2BF518}"/>
              </a:ext>
            </a:extLst>
          </p:cNvPr>
          <p:cNvSpPr txBox="1"/>
          <p:nvPr/>
        </p:nvSpPr>
        <p:spPr>
          <a:xfrm>
            <a:off x="3805564" y="6231610"/>
            <a:ext cx="118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kumimoji="1" lang="en-US" altLang="ja-JP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~11</a:t>
            </a:r>
            <a:r>
              <a:rPr kumimoji="1" lang="ja-JP" altLang="en-US" sz="2000" dirty="0">
                <a:latin typeface="Tahoma" panose="020B0604030504040204" pitchFamily="34" charset="0"/>
                <a:ea typeface="ＭＳ ゴシック" panose="020B0609070205080204" pitchFamily="49" charset="-128"/>
                <a:cs typeface="Tahoma" panose="020B0604030504040204" pitchFamily="34" charset="0"/>
              </a:rPr>
              <a:t>点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DA98D42-C4AA-1BA8-EEDE-41A829DFD748}"/>
              </a:ext>
            </a:extLst>
          </p:cNvPr>
          <p:cNvSpPr txBox="1"/>
          <p:nvPr/>
        </p:nvSpPr>
        <p:spPr>
          <a:xfrm>
            <a:off x="913760" y="5399271"/>
            <a:ext cx="361211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2400" dirty="0">
                <a:latin typeface="ＭＳ Ｐゴシック"/>
                <a:ea typeface="ＭＳ Ｐゴシック"/>
              </a:rPr>
              <a:t>・計１１項目　2択で回答</a:t>
            </a:r>
            <a:endParaRPr lang="en-US" altLang="ja-JP" sz="2400" dirty="0">
              <a:latin typeface="ＭＳ Ｐゴシック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81816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9088A9-CE3F-CD63-5517-6D1BB7C09D82}"/>
              </a:ext>
            </a:extLst>
          </p:cNvPr>
          <p:cNvSpPr txBox="1"/>
          <p:nvPr/>
        </p:nvSpPr>
        <p:spPr>
          <a:xfrm>
            <a:off x="585978" y="518028"/>
            <a:ext cx="54338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方法　</a:t>
            </a:r>
            <a:r>
              <a:rPr kumimoji="1" lang="en-US" altLang="ja-JP" sz="2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〈</a:t>
            </a:r>
            <a:r>
              <a:rPr kumimoji="1" lang="ja-JP" altLang="en-US" sz="2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心理指標：実験後</a:t>
            </a:r>
            <a:r>
              <a:rPr kumimoji="1" lang="en-US" altLang="ja-JP" sz="2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〉</a:t>
            </a:r>
            <a:endParaRPr kumimoji="1" lang="ja-JP" altLang="en-US" sz="2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C7A6E0A-9C23-F096-5C0F-1A7B22186203}"/>
              </a:ext>
            </a:extLst>
          </p:cNvPr>
          <p:cNvSpPr txBox="1"/>
          <p:nvPr/>
        </p:nvSpPr>
        <p:spPr>
          <a:xfrm>
            <a:off x="966975" y="1307364"/>
            <a:ext cx="7121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授業動画の内容から独自で確認テストを作成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D1F247A-6AF8-C26C-991C-125F32E3D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64" y="2156222"/>
            <a:ext cx="10101472" cy="2841881"/>
          </a:xfrm>
          <a:prstGeom prst="rect">
            <a:avLst/>
          </a:prstGeom>
        </p:spPr>
      </p:pic>
      <p:sp>
        <p:nvSpPr>
          <p:cNvPr id="3" name="楕円 2">
            <a:extLst>
              <a:ext uri="{FF2B5EF4-FFF2-40B4-BE49-F238E27FC236}">
                <a16:creationId xmlns:a16="http://schemas.microsoft.com/office/drawing/2014/main" id="{0FA742D9-CEEE-BFE9-CA1A-4675F296CA74}"/>
              </a:ext>
            </a:extLst>
          </p:cNvPr>
          <p:cNvSpPr/>
          <p:nvPr/>
        </p:nvSpPr>
        <p:spPr>
          <a:xfrm>
            <a:off x="9080732" y="2156222"/>
            <a:ext cx="2269067" cy="286173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6A545CF-C381-90D6-B983-46043A2E1A60}"/>
              </a:ext>
            </a:extLst>
          </p:cNvPr>
          <p:cNvSpPr txBox="1"/>
          <p:nvPr/>
        </p:nvSpPr>
        <p:spPr>
          <a:xfrm>
            <a:off x="9546536" y="5133167"/>
            <a:ext cx="16002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dirty="0">
                <a:ea typeface="メイリオ"/>
              </a:rPr>
              <a:t>問題の答え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A524738-580C-48CC-AE6A-1B0017FC832F}"/>
              </a:ext>
            </a:extLst>
          </p:cNvPr>
          <p:cNvSpPr txBox="1"/>
          <p:nvPr/>
        </p:nvSpPr>
        <p:spPr>
          <a:xfrm>
            <a:off x="1347973" y="5385296"/>
            <a:ext cx="928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・回答形式：選択肢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問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自由記述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問 （</a:t>
            </a:r>
            <a:r>
              <a:rPr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勘で当たらないように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1CBBB8-AEBC-4AA4-A56F-A063AE581A32}"/>
              </a:ext>
            </a:extLst>
          </p:cNvPr>
          <p:cNvSpPr txBox="1"/>
          <p:nvPr/>
        </p:nvSpPr>
        <p:spPr>
          <a:xfrm>
            <a:off x="3095712" y="6234154"/>
            <a:ext cx="21809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ahoma" panose="020B0604030504040204" pitchFamily="34" charset="0"/>
              </a:rPr>
              <a:t>図表から出題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2D41A96-90EB-4C77-8863-7161C5D139A4}"/>
              </a:ext>
            </a:extLst>
          </p:cNvPr>
          <p:cNvSpPr txBox="1"/>
          <p:nvPr/>
        </p:nvSpPr>
        <p:spPr>
          <a:xfrm>
            <a:off x="5276656" y="6234154"/>
            <a:ext cx="21809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ahoma" panose="020B0604030504040204" pitchFamily="34" charset="0"/>
              </a:rPr>
              <a:t>文字</a:t>
            </a:r>
            <a:r>
              <a:rPr kumimoji="1"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ahoma" panose="020B0604030504040204" pitchFamily="34" charset="0"/>
              </a:rPr>
              <a:t>から出題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CD48E61-5668-4D1F-BE77-1EC33AD4FCE0}"/>
              </a:ext>
            </a:extLst>
          </p:cNvPr>
          <p:cNvSpPr txBox="1"/>
          <p:nvPr/>
        </p:nvSpPr>
        <p:spPr>
          <a:xfrm>
            <a:off x="1347974" y="5843526"/>
            <a:ext cx="7079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・項目構成：</a:t>
            </a:r>
            <a:r>
              <a:rPr lang="ja-JP" altLang="en-US" sz="2400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視覚的問題</a:t>
            </a:r>
            <a:r>
              <a:rPr lang="en-US" altLang="ja-JP" sz="2400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ja-JP" altLang="en-US" sz="2400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問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</a:t>
            </a:r>
            <a:r>
              <a:rPr lang="ja-JP" altLang="en-US" sz="2400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言語的問題</a:t>
            </a:r>
            <a:r>
              <a:rPr lang="en-US" altLang="ja-JP" sz="2400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lang="ja-JP" altLang="en-US" sz="2400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問</a:t>
            </a:r>
            <a:endParaRPr lang="en-US" altLang="ja-JP" sz="2400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9179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9088A9-CE3F-CD63-5517-6D1BB7C09D82}"/>
              </a:ext>
            </a:extLst>
          </p:cNvPr>
          <p:cNvSpPr txBox="1"/>
          <p:nvPr/>
        </p:nvSpPr>
        <p:spPr>
          <a:xfrm>
            <a:off x="845718" y="498481"/>
            <a:ext cx="4662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結果・考察 ＜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生理</a:t>
            </a:r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指標＞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7B22A0D-CCA1-A0EF-C754-C9A10B6CB248}"/>
              </a:ext>
            </a:extLst>
          </p:cNvPr>
          <p:cNvSpPr txBox="1"/>
          <p:nvPr/>
        </p:nvSpPr>
        <p:spPr>
          <a:xfrm>
            <a:off x="1246050" y="1915757"/>
            <a:ext cx="277997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ja-JP" sz="2000" dirty="0">
                <a:latin typeface="ＭＳ Ｐゴシック"/>
                <a:ea typeface="ＭＳ Ｐゴシック"/>
              </a:rPr>
              <a:t>【</a:t>
            </a:r>
            <a:r>
              <a:rPr lang="ja-JP" altLang="en-US" sz="2000" dirty="0">
                <a:latin typeface="ＭＳ Ｐゴシック"/>
                <a:ea typeface="ＭＳ Ｐゴシック"/>
              </a:rPr>
              <a:t>音声あり群</a:t>
            </a:r>
            <a:r>
              <a:rPr lang="en-US" altLang="ja-JP" sz="2000" dirty="0">
                <a:latin typeface="ＭＳ Ｐゴシック"/>
                <a:ea typeface="ＭＳ Ｐゴシック"/>
              </a:rPr>
              <a:t>】</a:t>
            </a:r>
            <a:endParaRPr lang="ja-JP" altLang="en-US" sz="2000" dirty="0">
              <a:latin typeface="ＭＳ Ｐゴシック"/>
              <a:ea typeface="ＭＳ Ｐゴシック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322910-7378-558A-42C2-E16B2FE5E0CA}"/>
              </a:ext>
            </a:extLst>
          </p:cNvPr>
          <p:cNvSpPr txBox="1"/>
          <p:nvPr/>
        </p:nvSpPr>
        <p:spPr>
          <a:xfrm>
            <a:off x="1098423" y="1390826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音声の有無による視線運動の違い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58D20B2-12E7-31C2-FD80-D8BFD05D1E06}"/>
              </a:ext>
            </a:extLst>
          </p:cNvPr>
          <p:cNvSpPr txBox="1"/>
          <p:nvPr/>
        </p:nvSpPr>
        <p:spPr>
          <a:xfrm>
            <a:off x="6254877" y="1915757"/>
            <a:ext cx="255270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ja-JP" sz="2000" dirty="0">
                <a:latin typeface="ＭＳ Ｐゴシック"/>
                <a:ea typeface="ＭＳ Ｐゴシック"/>
              </a:rPr>
              <a:t>【</a:t>
            </a:r>
            <a:r>
              <a:rPr lang="ja-JP" altLang="en-US" sz="2000" dirty="0">
                <a:latin typeface="ＭＳ Ｐゴシック"/>
                <a:ea typeface="ＭＳ Ｐゴシック"/>
              </a:rPr>
              <a:t>音声なし群</a:t>
            </a:r>
            <a:r>
              <a:rPr lang="en-US" altLang="ja-JP" sz="2000" dirty="0">
                <a:latin typeface="ＭＳ Ｐゴシック"/>
                <a:ea typeface="ＭＳ Ｐゴシック"/>
              </a:rPr>
              <a:t>】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130BD57-403C-E7DA-4F53-B759747185CB}"/>
              </a:ext>
            </a:extLst>
          </p:cNvPr>
          <p:cNvSpPr txBox="1"/>
          <p:nvPr/>
        </p:nvSpPr>
        <p:spPr>
          <a:xfrm>
            <a:off x="1246050" y="2413238"/>
            <a:ext cx="492310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2000" dirty="0">
                <a:latin typeface="ＭＳ Ｐゴシック"/>
                <a:ea typeface="ＭＳ Ｐゴシック"/>
              </a:rPr>
              <a:t>・音声の説明に沿ってスライドを見る</a:t>
            </a:r>
            <a:endParaRPr lang="en-US" altLang="ja-JP" sz="2000" dirty="0">
              <a:latin typeface="ＭＳ Ｐゴシック"/>
              <a:ea typeface="ＭＳ Ｐゴシック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68CFCB0-6E84-A2E5-45BB-34ABE1401D1D}"/>
              </a:ext>
            </a:extLst>
          </p:cNvPr>
          <p:cNvSpPr txBox="1"/>
          <p:nvPr/>
        </p:nvSpPr>
        <p:spPr>
          <a:xfrm>
            <a:off x="6254877" y="2416251"/>
            <a:ext cx="512902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2000" dirty="0">
                <a:latin typeface="ＭＳ Ｐゴシック"/>
                <a:ea typeface="ＭＳ Ｐゴシック"/>
              </a:rPr>
              <a:t>・見るところがバラバラで纏まりがない</a:t>
            </a:r>
            <a:endParaRPr lang="en-US" altLang="ja-JP" sz="2000" dirty="0">
              <a:latin typeface="ＭＳ Ｐゴシック"/>
              <a:ea typeface="ＭＳ Ｐゴシック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0F85C19-6B22-77E2-2862-EB820C7B813F}"/>
              </a:ext>
            </a:extLst>
          </p:cNvPr>
          <p:cNvSpPr txBox="1"/>
          <p:nvPr/>
        </p:nvSpPr>
        <p:spPr>
          <a:xfrm>
            <a:off x="1246050" y="3738751"/>
            <a:ext cx="492310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2000" dirty="0">
                <a:latin typeface="ＭＳ Ｐゴシック"/>
                <a:ea typeface="ＭＳ Ｐゴシック"/>
              </a:rPr>
              <a:t>・画像を見る人が多かった</a:t>
            </a:r>
            <a:endParaRPr lang="en-US" altLang="ja-JP" sz="2000" dirty="0">
              <a:latin typeface="ＭＳ Ｐゴシック"/>
              <a:ea typeface="ＭＳ Ｐゴシック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DECE786-FCB0-0BD7-A8CA-B2D753D4E3B1}"/>
              </a:ext>
            </a:extLst>
          </p:cNvPr>
          <p:cNvSpPr txBox="1"/>
          <p:nvPr/>
        </p:nvSpPr>
        <p:spPr>
          <a:xfrm>
            <a:off x="1246050" y="2938169"/>
            <a:ext cx="492310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2000" dirty="0">
                <a:latin typeface="ＭＳ Ｐゴシック"/>
                <a:ea typeface="ＭＳ Ｐゴシック"/>
              </a:rPr>
              <a:t>・スライドが切り替わると左上から順　　</a:t>
            </a:r>
            <a:endParaRPr lang="en-US" altLang="ja-JP" sz="2000" dirty="0">
              <a:latin typeface="ＭＳ Ｐゴシック"/>
              <a:ea typeface="ＭＳ Ｐゴシック"/>
            </a:endParaRPr>
          </a:p>
          <a:p>
            <a:r>
              <a:rPr lang="ja-JP" altLang="en-US" sz="2000" dirty="0">
                <a:latin typeface="ＭＳ Ｐゴシック"/>
                <a:ea typeface="ＭＳ Ｐゴシック"/>
              </a:rPr>
              <a:t>　番に見る人が多い</a:t>
            </a:r>
            <a:endParaRPr lang="en-US" altLang="ja-JP" sz="2000" dirty="0">
              <a:latin typeface="ＭＳ Ｐゴシック"/>
              <a:ea typeface="ＭＳ Ｐゴシック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0921811-BD9B-D422-5AD6-5D95B0660939}"/>
              </a:ext>
            </a:extLst>
          </p:cNvPr>
          <p:cNvSpPr txBox="1"/>
          <p:nvPr/>
        </p:nvSpPr>
        <p:spPr>
          <a:xfrm>
            <a:off x="6254877" y="2932704"/>
            <a:ext cx="512902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2000" dirty="0">
                <a:latin typeface="ＭＳ Ｐゴシック"/>
                <a:ea typeface="ＭＳ Ｐゴシック"/>
              </a:rPr>
              <a:t>・スライドが切り替わると目線の</a:t>
            </a:r>
            <a:endParaRPr lang="en-US" altLang="ja-JP" sz="2000" dirty="0">
              <a:latin typeface="ＭＳ Ｐゴシック"/>
              <a:ea typeface="ＭＳ Ｐゴシック"/>
            </a:endParaRPr>
          </a:p>
          <a:p>
            <a:r>
              <a:rPr lang="ja-JP" altLang="en-US" sz="2000" dirty="0">
                <a:latin typeface="ＭＳ Ｐゴシック"/>
                <a:ea typeface="ＭＳ Ｐゴシック"/>
              </a:rPr>
              <a:t>　動きが活発になる</a:t>
            </a:r>
            <a:endParaRPr lang="en-US" altLang="ja-JP" sz="2000" dirty="0">
              <a:latin typeface="ＭＳ Ｐゴシック"/>
              <a:ea typeface="ＭＳ Ｐゴシック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D708DE1-10E5-F835-3803-8323C43B15BF}"/>
              </a:ext>
            </a:extLst>
          </p:cNvPr>
          <p:cNvSpPr txBox="1"/>
          <p:nvPr/>
        </p:nvSpPr>
        <p:spPr>
          <a:xfrm>
            <a:off x="6243066" y="3733081"/>
            <a:ext cx="512902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2000" dirty="0">
                <a:latin typeface="ＭＳ Ｐゴシック"/>
                <a:ea typeface="ＭＳ Ｐゴシック"/>
              </a:rPr>
              <a:t>・文字を見返す人が多かった</a:t>
            </a:r>
            <a:endParaRPr lang="en-US" altLang="ja-JP" sz="2000" dirty="0">
              <a:latin typeface="ＭＳ Ｐゴシック"/>
              <a:ea typeface="ＭＳ Ｐゴシック"/>
            </a:endParaRPr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D8215695-AC5F-4FB1-BFF8-EA4D44430B7A}"/>
              </a:ext>
            </a:extLst>
          </p:cNvPr>
          <p:cNvSpPr/>
          <p:nvPr/>
        </p:nvSpPr>
        <p:spPr>
          <a:xfrm>
            <a:off x="2447925" y="4393632"/>
            <a:ext cx="1040220" cy="4988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633BE2E-07C6-4D1C-9949-32AD2E6254A5}"/>
              </a:ext>
            </a:extLst>
          </p:cNvPr>
          <p:cNvSpPr txBox="1"/>
          <p:nvPr/>
        </p:nvSpPr>
        <p:spPr>
          <a:xfrm>
            <a:off x="5973931" y="5092897"/>
            <a:ext cx="52183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ja-JP" altLang="en-US" sz="2000" dirty="0">
                <a:latin typeface="ＭＳ Ｐゴシック"/>
                <a:ea typeface="ＭＳ Ｐゴシック"/>
              </a:rPr>
              <a:t>自分のペースでスライドが確認できるため、</a:t>
            </a:r>
            <a:endParaRPr lang="en-US" altLang="ja-JP" sz="2000" dirty="0">
              <a:latin typeface="ＭＳ Ｐゴシック"/>
              <a:ea typeface="ＭＳ Ｐゴシック"/>
            </a:endParaRPr>
          </a:p>
          <a:p>
            <a:pPr algn="ctr"/>
            <a:r>
              <a:rPr lang="en-US" altLang="ja-JP" sz="2000" dirty="0">
                <a:latin typeface="ＭＳ Ｐゴシック"/>
                <a:ea typeface="ＭＳ Ｐゴシック"/>
              </a:rPr>
              <a:t>  </a:t>
            </a:r>
            <a:r>
              <a:rPr lang="ja-JP" altLang="en-US" sz="2000" dirty="0">
                <a:solidFill>
                  <a:srgbClr val="FF0000"/>
                </a:solidFill>
                <a:latin typeface="ＭＳ Ｐゴシック"/>
                <a:ea typeface="ＭＳ Ｐゴシック"/>
              </a:rPr>
              <a:t>見る場所がバラバラ</a:t>
            </a:r>
            <a:r>
              <a:rPr lang="ja-JP" altLang="en-US" sz="2000" dirty="0">
                <a:latin typeface="ＭＳ Ｐゴシック"/>
                <a:ea typeface="ＭＳ Ｐゴシック"/>
              </a:rPr>
              <a:t>になりやすい。</a:t>
            </a:r>
            <a:endParaRPr lang="en-US" altLang="ja-JP" sz="2000" dirty="0">
              <a:latin typeface="ＭＳ Ｐゴシック"/>
              <a:ea typeface="ＭＳ Ｐゴシック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8743469-B1B0-4062-8C24-3407D639B0F6}"/>
              </a:ext>
            </a:extLst>
          </p:cNvPr>
          <p:cNvSpPr txBox="1"/>
          <p:nvPr/>
        </p:nvSpPr>
        <p:spPr>
          <a:xfrm>
            <a:off x="845718" y="5562483"/>
            <a:ext cx="466229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ja-JP" altLang="en-US" sz="2000" dirty="0">
                <a:latin typeface="ＭＳ Ｐゴシック"/>
                <a:ea typeface="ＭＳ Ｐゴシック"/>
              </a:rPr>
              <a:t>音声のアシストにより、自分で文字を見る機会が減少し、図に集中する。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04C6181-D59A-40FE-9E1D-103913767DA7}"/>
              </a:ext>
            </a:extLst>
          </p:cNvPr>
          <p:cNvSpPr txBox="1"/>
          <p:nvPr/>
        </p:nvSpPr>
        <p:spPr>
          <a:xfrm>
            <a:off x="1026594" y="5037552"/>
            <a:ext cx="492310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2000" dirty="0">
                <a:latin typeface="ＭＳ Ｐゴシック"/>
                <a:ea typeface="ＭＳ Ｐゴシック"/>
              </a:rPr>
              <a:t>説明によって、</a:t>
            </a:r>
            <a:r>
              <a:rPr lang="ja-JP" altLang="en-US" sz="2000" dirty="0">
                <a:solidFill>
                  <a:srgbClr val="FF0000"/>
                </a:solidFill>
                <a:latin typeface="ＭＳ Ｐゴシック"/>
                <a:ea typeface="ＭＳ Ｐゴシック"/>
              </a:rPr>
              <a:t>見る場所が制限</a:t>
            </a:r>
            <a:r>
              <a:rPr lang="ja-JP" altLang="en-US" sz="2000" dirty="0">
                <a:latin typeface="ＭＳ Ｐゴシック"/>
                <a:ea typeface="ＭＳ Ｐゴシック"/>
              </a:rPr>
              <a:t>される。</a:t>
            </a:r>
            <a:endParaRPr lang="en-US" altLang="ja-JP" sz="2000" dirty="0">
              <a:latin typeface="ＭＳ Ｐゴシック"/>
              <a:ea typeface="ＭＳ Ｐゴシック"/>
            </a:endParaRPr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B68C0801-E926-2677-20D2-CEF99F3B7F6B}"/>
              </a:ext>
            </a:extLst>
          </p:cNvPr>
          <p:cNvSpPr/>
          <p:nvPr/>
        </p:nvSpPr>
        <p:spPr>
          <a:xfrm>
            <a:off x="7872871" y="4393632"/>
            <a:ext cx="1040220" cy="4988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234179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/>
      <p:bldP spid="18" grpId="0"/>
      <p:bldP spid="14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1990</Words>
  <Application>Microsoft Office PowerPoint</Application>
  <PresentationFormat>ワイド画面</PresentationFormat>
  <Paragraphs>231</Paragraphs>
  <Slides>17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5" baseType="lpstr">
      <vt:lpstr>MS PGothic</vt:lpstr>
      <vt:lpstr>MS PGothic</vt:lpstr>
      <vt:lpstr>游ゴシック</vt:lpstr>
      <vt:lpstr>游ゴシック Light</vt:lpstr>
      <vt:lpstr>Arial</vt:lpstr>
      <vt:lpstr>Century</vt:lpstr>
      <vt:lpstr>Tahoma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Taro Bunkyo</dc:creator>
  <cp:lastModifiedBy>重田 真宏</cp:lastModifiedBy>
  <cp:revision>122</cp:revision>
  <dcterms:created xsi:type="dcterms:W3CDTF">2023-01-25T07:48:51Z</dcterms:created>
  <dcterms:modified xsi:type="dcterms:W3CDTF">2023-01-26T04:47:11Z</dcterms:modified>
</cp:coreProperties>
</file>